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399" r:id="rId2"/>
    <p:sldId id="281" r:id="rId3"/>
    <p:sldId id="391" r:id="rId4"/>
    <p:sldId id="313" r:id="rId5"/>
    <p:sldId id="393" r:id="rId6"/>
    <p:sldId id="311" r:id="rId7"/>
    <p:sldId id="312" r:id="rId8"/>
    <p:sldId id="394" r:id="rId9"/>
    <p:sldId id="318" r:id="rId10"/>
    <p:sldId id="316" r:id="rId11"/>
    <p:sldId id="335" r:id="rId12"/>
    <p:sldId id="314" r:id="rId13"/>
    <p:sldId id="395" r:id="rId14"/>
    <p:sldId id="321" r:id="rId15"/>
    <p:sldId id="381" r:id="rId16"/>
    <p:sldId id="382" r:id="rId17"/>
    <p:sldId id="396" r:id="rId18"/>
    <p:sldId id="324" r:id="rId19"/>
    <p:sldId id="325" r:id="rId20"/>
    <p:sldId id="397" r:id="rId21"/>
    <p:sldId id="357" r:id="rId22"/>
    <p:sldId id="334" r:id="rId23"/>
    <p:sldId id="336" r:id="rId24"/>
    <p:sldId id="392" r:id="rId25"/>
    <p:sldId id="398" r:id="rId26"/>
    <p:sldId id="332" r:id="rId27"/>
    <p:sldId id="390" r:id="rId2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pos="363" userDrawn="1">
          <p15:clr>
            <a:srgbClr val="A4A3A4"/>
          </p15:clr>
        </p15:guide>
        <p15:guide id="3" pos="2245" userDrawn="1">
          <p15:clr>
            <a:srgbClr val="A4A3A4"/>
          </p15:clr>
        </p15:guide>
        <p15:guide id="4" pos="5375" userDrawn="1">
          <p15:clr>
            <a:srgbClr val="A4A3A4"/>
          </p15:clr>
        </p15:guide>
        <p15:guide id="5" pos="4121" userDrawn="1">
          <p15:clr>
            <a:srgbClr val="A4A3A4"/>
          </p15:clr>
        </p15:guide>
        <p15:guide id="6" orient="horz" pos="2686" userDrawn="1">
          <p15:clr>
            <a:srgbClr val="A4A3A4"/>
          </p15:clr>
        </p15:guide>
        <p15:guide id="7" orient="horz" pos="2278" userDrawn="1">
          <p15:clr>
            <a:srgbClr val="A4A3A4"/>
          </p15:clr>
        </p15:guide>
        <p15:guide id="8" orient="horz" pos="1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96"/>
    <a:srgbClr val="1BA382"/>
    <a:srgbClr val="1A9F7F"/>
    <a:srgbClr val="E63264"/>
    <a:srgbClr val="00737D"/>
    <a:srgbClr val="00A48F"/>
    <a:srgbClr val="73B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30" autoAdjust="0"/>
    <p:restoredTop sz="74860" autoAdjust="0"/>
  </p:normalViewPr>
  <p:slideViewPr>
    <p:cSldViewPr snapToGrid="0" snapToObjects="1">
      <p:cViewPr varScale="1">
        <p:scale>
          <a:sx n="121" d="100"/>
          <a:sy n="121" d="100"/>
        </p:scale>
        <p:origin x="984" y="176"/>
      </p:cViewPr>
      <p:guideLst>
        <p:guide orient="horz" pos="1076"/>
        <p:guide pos="363"/>
        <p:guide pos="2245"/>
        <p:guide pos="5375"/>
        <p:guide pos="4121"/>
        <p:guide orient="horz" pos="2686"/>
        <p:guide orient="horz" pos="2278"/>
        <p:guide orient="horz" pos="186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06B9F9-CE6E-454A-A50F-6A58D6EF400C}" type="datetimeFigureOut">
              <a:rPr lang="de-DE" smtClean="0"/>
              <a:t>22.06.20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61E8A6-B1A7-45E5-9159-BDF48F000153}" type="slidenum">
              <a:rPr lang="de-DE" smtClean="0"/>
              <a:t>‹Nr.›</a:t>
            </a:fld>
            <a:endParaRPr lang="de-DE"/>
          </a:p>
        </p:txBody>
      </p:sp>
    </p:spTree>
    <p:extLst>
      <p:ext uri="{BB962C8B-B14F-4D97-AF65-F5344CB8AC3E}">
        <p14:creationId xmlns:p14="http://schemas.microsoft.com/office/powerpoint/2010/main" val="369533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9A4AB-9960-3D42-8390-E5C7C3EE9490}" type="datetimeFigureOut">
              <a:rPr lang="de-DE" smtClean="0"/>
              <a:t>22.06.20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3E59D-1018-7440-9E13-3823031BE048}" type="slidenum">
              <a:rPr lang="de-DE" smtClean="0"/>
              <a:t>‹Nr.›</a:t>
            </a:fld>
            <a:endParaRPr lang="de-DE"/>
          </a:p>
        </p:txBody>
      </p:sp>
    </p:spTree>
    <p:extLst>
      <p:ext uri="{BB962C8B-B14F-4D97-AF65-F5344CB8AC3E}">
        <p14:creationId xmlns:p14="http://schemas.microsoft.com/office/powerpoint/2010/main" val="424790201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a:t>
            </a:fld>
            <a:endParaRPr lang="de-DE"/>
          </a:p>
        </p:txBody>
      </p:sp>
    </p:spTree>
    <p:extLst>
      <p:ext uri="{BB962C8B-B14F-4D97-AF65-F5344CB8AC3E}">
        <p14:creationId xmlns:p14="http://schemas.microsoft.com/office/powerpoint/2010/main" val="55771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latin typeface="+mn-lt"/>
                <a:ea typeface="+mn-ea"/>
                <a:cs typeface="+mn-cs"/>
              </a:rPr>
              <a:t>Für die Rechtsdurchsetzung gegen </a:t>
            </a:r>
            <a:r>
              <a:rPr lang="de-DE" sz="900" kern="1200" dirty="0" err="1">
                <a:solidFill>
                  <a:schemeClr val="tx1"/>
                </a:solidFill>
                <a:latin typeface="+mn-lt"/>
                <a:ea typeface="+mn-ea"/>
                <a:cs typeface="+mn-cs"/>
              </a:rPr>
              <a:t>Hassrede</a:t>
            </a:r>
            <a:r>
              <a:rPr lang="de-DE" sz="900" kern="1200" dirty="0">
                <a:solidFill>
                  <a:schemeClr val="tx1"/>
                </a:solidFill>
                <a:latin typeface="+mn-lt"/>
                <a:ea typeface="+mn-ea"/>
                <a:cs typeface="+mn-cs"/>
              </a:rPr>
              <a:t> im Internet dienen diverse Gesetze als Rechtsgrundlage.</a:t>
            </a:r>
            <a:endParaRPr lang="de-D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b="0" i="0" u="none" strike="noStrike" kern="1200" baseline="0" dirty="0">
                <a:solidFill>
                  <a:schemeClr val="tx1"/>
                </a:solidFill>
                <a:latin typeface="+mn-lt"/>
                <a:ea typeface="+mn-ea"/>
                <a:cs typeface="+mn-cs"/>
              </a:rPr>
              <a:t>Zu den wichtigsten gesetzlichen Grundlagen in punkto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gehören einerseits </a:t>
            </a:r>
            <a:r>
              <a:rPr lang="de-DE" sz="900" kern="1200" dirty="0">
                <a:solidFill>
                  <a:schemeClr val="tx1"/>
                </a:solidFill>
                <a:latin typeface="+mn-lt"/>
                <a:ea typeface="+mn-ea"/>
                <a:cs typeface="+mn-cs"/>
              </a:rPr>
              <a:t>das Gebot der Meinungsfreiheit (Grundgesetz Art. 5 GG), anderseits das Telemediengesetz (§ 7 ff TMG), der Rundfunkstaatsvertrag (§ 54 ff </a:t>
            </a:r>
            <a:r>
              <a:rPr lang="de-DE" sz="900" kern="1200" dirty="0" err="1">
                <a:solidFill>
                  <a:schemeClr val="tx1"/>
                </a:solidFill>
                <a:latin typeface="+mn-lt"/>
                <a:ea typeface="+mn-ea"/>
                <a:cs typeface="+mn-cs"/>
              </a:rPr>
              <a:t>RStV</a:t>
            </a:r>
            <a:r>
              <a:rPr lang="de-DE" sz="900" kern="1200" dirty="0">
                <a:solidFill>
                  <a:schemeClr val="tx1"/>
                </a:solidFill>
                <a:latin typeface="+mn-lt"/>
                <a:ea typeface="+mn-ea"/>
                <a:cs typeface="+mn-cs"/>
              </a:rPr>
              <a:t>) und der Jugendmedienschutz-Staatsvertrag (§§ 4&amp; 5 </a:t>
            </a:r>
            <a:r>
              <a:rPr lang="de-DE" sz="900" kern="1200" dirty="0" err="1">
                <a:solidFill>
                  <a:schemeClr val="tx1"/>
                </a:solidFill>
                <a:latin typeface="+mn-lt"/>
                <a:ea typeface="+mn-ea"/>
                <a:cs typeface="+mn-cs"/>
              </a:rPr>
              <a:t>JMStV</a:t>
            </a:r>
            <a:r>
              <a:rPr lang="de-DE" sz="900" kern="1200" dirty="0">
                <a:solidFill>
                  <a:schemeClr val="tx1"/>
                </a:solidFill>
                <a:latin typeface="+mn-lt"/>
                <a:ea typeface="+mn-ea"/>
                <a:cs typeface="+mn-cs"/>
              </a:rPr>
              <a:t>) sowie vor allem diverse Paragrafen im Strafgesetzbuch.</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b="0" i="0" u="none" strike="noStrike" kern="1200" baseline="0" dirty="0">
                <a:solidFill>
                  <a:schemeClr val="tx1"/>
                </a:solidFill>
                <a:latin typeface="+mn-lt"/>
                <a:ea typeface="+mn-ea"/>
                <a:cs typeface="+mn-cs"/>
              </a:rPr>
              <a:t>Deren Auslegung ist jedoch selbst unter Juristen mitunter umstritten, weil für die Beurteilung immer wieder Einzelabwägungen und der Kontext des jeweiligen Hasskommentars maßgeblich sind.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14</a:t>
            </a:fld>
            <a:endParaRPr lang="de-DE"/>
          </a:p>
        </p:txBody>
      </p:sp>
    </p:spTree>
    <p:extLst>
      <p:ext uri="{BB962C8B-B14F-4D97-AF65-F5344CB8AC3E}">
        <p14:creationId xmlns:p14="http://schemas.microsoft.com/office/powerpoint/2010/main" val="207230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a:solidFill>
                  <a:schemeClr val="tx1"/>
                </a:solidFill>
                <a:latin typeface="+mn-lt"/>
                <a:ea typeface="+mn-ea"/>
                <a:cs typeface="+mn-cs"/>
              </a:rPr>
              <a:t>Die Erfahrung zeigt, dass der Anteil strafbarer Hasskommentare im Vergleich zum Gesamtaufkommen sehr gering ist. Dennoch kann die Strafverfolgung einen wichtigen Beitrag leisten, denn je häufiger die besonders kritischen Hasskommentare strafrechtlich verfolgt oder gar sanktioniert werden, desto höher ist die abschreckende Wirkung - und desto weniger Nachahmer und Wiederholungstäter gibt es.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TIPP: </a:t>
            </a:r>
            <a:r>
              <a:rPr lang="de-DE" sz="900" b="0" i="0" u="none" strike="noStrike" kern="1200" baseline="0" dirty="0">
                <a:solidFill>
                  <a:schemeClr val="tx1"/>
                </a:solidFill>
                <a:latin typeface="+mn-lt"/>
                <a:ea typeface="+mn-ea"/>
                <a:cs typeface="+mn-cs"/>
              </a:rPr>
              <a:t>Lassen Sie die Workshop-Teilnehmerinnen und –Teilnehmer schätzen, welcher Hasskommentar welche Strafe erhalten hat. Diskutieren Sie die Urteile.</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15</a:t>
            </a:fld>
            <a:endParaRPr lang="de-DE"/>
          </a:p>
        </p:txBody>
      </p:sp>
    </p:spTree>
    <p:extLst>
      <p:ext uri="{BB962C8B-B14F-4D97-AF65-F5344CB8AC3E}">
        <p14:creationId xmlns:p14="http://schemas.microsoft.com/office/powerpoint/2010/main" val="270428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ist zu tun bei eventuell</a:t>
            </a:r>
            <a:r>
              <a:rPr lang="de-DE" baseline="0" dirty="0"/>
              <a:t> strafrechtlich relevanten Kommentaren? Diskutieren Sie die hier genannten Optionen und bitten Sie die Teilnehmerinnen und Teilnehmer um Erfahrungsaustausch.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16</a:t>
            </a:fld>
            <a:endParaRPr lang="de-DE"/>
          </a:p>
        </p:txBody>
      </p:sp>
    </p:spTree>
    <p:extLst>
      <p:ext uri="{BB962C8B-B14F-4D97-AF65-F5344CB8AC3E}">
        <p14:creationId xmlns:p14="http://schemas.microsoft.com/office/powerpoint/2010/main" val="393246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a:solidFill>
                  <a:schemeClr val="tx1"/>
                </a:solidFill>
                <a:latin typeface="+mn-lt"/>
                <a:ea typeface="+mn-ea"/>
                <a:cs typeface="+mn-cs"/>
              </a:rPr>
              <a:t>Betreiber redaktioneller Webseiten und dazugehöriger Foren verfügen über ein virtuelles Hausrecht. Das heißt, sie können zu einem erheblichen Teil selbst bestimmen, nach welchen Regeln kommuniziert werden soll. Zu den wichtigsten Regelwerken gehören hierbei die Nutzungsbedingungen, der Verhaltenskodex und so genannte </a:t>
            </a:r>
            <a:r>
              <a:rPr lang="de-DE" sz="900" b="0" i="0" u="none" strike="noStrike" kern="1200" baseline="0" dirty="0" err="1">
                <a:solidFill>
                  <a:schemeClr val="tx1"/>
                </a:solidFill>
                <a:latin typeface="+mn-lt"/>
                <a:ea typeface="+mn-ea"/>
                <a:cs typeface="+mn-cs"/>
              </a:rPr>
              <a:t>Social</a:t>
            </a:r>
            <a:r>
              <a:rPr lang="de-DE" sz="900" b="0" i="0" u="none" strike="noStrike" kern="1200" baseline="0" dirty="0">
                <a:solidFill>
                  <a:schemeClr val="tx1"/>
                </a:solidFill>
                <a:latin typeface="+mn-lt"/>
                <a:ea typeface="+mn-ea"/>
                <a:cs typeface="+mn-cs"/>
              </a:rPr>
              <a:t> Media-Guidelines. </a:t>
            </a:r>
          </a:p>
          <a:p>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Eine konsequente und wiederholte Kommunikation dieser Regeln kann maßgeblich dazu beitragen, Diskussionen fair und transparent zu moderieren und somit ein zivilisiertes Diskursklima zu erzeugen und zu erhalten.</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Nutzungsbedingungen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Die Nutzungsbedingungen oder AGB stellen klar, zu welchen Bedingungen Menschen die Kommentarfunktion nutzen dürfen. Dazu gehören in der Regel eine Umschreibung der Zielgruppe und Modalitäten von Zugang und Registrierung ebenso wie eine Beschreibung zulässiger Inhalte und möglicher Konsequenzen bei Verstößen. Nutzungsbedingungen stellen einen rechtlichen Rahmen dar, sollten aber dennoch so prägnant und allgemeinverständlich wie möglich formuliert sein.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Verhaltenskodex</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Der Verhaltenskodex beschreibt in kurzen, einfachen Sätzen, nach welchen Regeln die Community miteinander kommunizieren soll. Im Stile einer ehrenhaften Selbstverpflichtung appelliert er an das Wohlverhalten der Nutzerinnen und Nutzer und umschreibt den gewünschten Umgang ebenso wie Tabus und mögliche Sanktionen bei Verstößen.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err="1">
                <a:solidFill>
                  <a:schemeClr val="tx1"/>
                </a:solidFill>
                <a:latin typeface="+mn-lt"/>
                <a:ea typeface="+mn-ea"/>
                <a:cs typeface="+mn-cs"/>
              </a:rPr>
              <a:t>Social</a:t>
            </a:r>
            <a:r>
              <a:rPr lang="de-DE" sz="900" b="1" i="0" u="none" strike="noStrike" kern="1200" baseline="0" dirty="0">
                <a:solidFill>
                  <a:schemeClr val="tx1"/>
                </a:solidFill>
                <a:latin typeface="+mn-lt"/>
                <a:ea typeface="+mn-ea"/>
                <a:cs typeface="+mn-cs"/>
              </a:rPr>
              <a:t> Media Guidelines</a:t>
            </a:r>
            <a:endParaRPr lang="de-DE" sz="900" b="0" i="0" u="none" strike="noStrike" kern="1200" baseline="0" dirty="0">
              <a:solidFill>
                <a:schemeClr val="tx1"/>
              </a:solidFill>
              <a:latin typeface="+mn-lt"/>
              <a:ea typeface="+mn-ea"/>
              <a:cs typeface="+mn-cs"/>
            </a:endParaRPr>
          </a:p>
          <a:p>
            <a:r>
              <a:rPr lang="de-DE" sz="900" b="0" i="0" u="none" strike="noStrike" kern="1200" baseline="0" dirty="0" err="1">
                <a:solidFill>
                  <a:schemeClr val="tx1"/>
                </a:solidFill>
                <a:latin typeface="+mn-lt"/>
                <a:ea typeface="+mn-ea"/>
                <a:cs typeface="+mn-cs"/>
              </a:rPr>
              <a:t>Social</a:t>
            </a:r>
            <a:r>
              <a:rPr lang="de-DE" sz="900" b="0" i="0" u="none" strike="noStrike" kern="1200" baseline="0" dirty="0">
                <a:solidFill>
                  <a:schemeClr val="tx1"/>
                </a:solidFill>
                <a:latin typeface="+mn-lt"/>
                <a:ea typeface="+mn-ea"/>
                <a:cs typeface="+mn-cs"/>
              </a:rPr>
              <a:t> Media-Guidelines richten sich an Mitarbeiterinnen und Mitarbeiter des Medienunternehmens. Als Leitfaden und Orientierungshilfe erklären sie stichpunktartig die Nutzung sozialer Medien und der dazu gehörigen Unternehmensziele und geben entsprechende Verhaltensempfehlungen für Mitarbeiterinnen und Mitarbeiter.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TIPP: </a:t>
            </a:r>
            <a:r>
              <a:rPr lang="de-DE" sz="900" b="0" i="0" u="none" strike="noStrike" kern="1200" baseline="0" dirty="0">
                <a:solidFill>
                  <a:schemeClr val="tx1"/>
                </a:solidFill>
                <a:latin typeface="+mn-lt"/>
                <a:ea typeface="+mn-ea"/>
                <a:cs typeface="+mn-cs"/>
              </a:rPr>
              <a:t>Lassen Sie die Teilnehmenden in Gruppenarbeit an Flipcharts ihre eigenen Regelwerke erstellen und anschließend im Plenum diskutieren.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18</a:t>
            </a:fld>
            <a:endParaRPr lang="de-DE"/>
          </a:p>
        </p:txBody>
      </p:sp>
    </p:spTree>
    <p:extLst>
      <p:ext uri="{BB962C8B-B14F-4D97-AF65-F5344CB8AC3E}">
        <p14:creationId xmlns:p14="http://schemas.microsoft.com/office/powerpoint/2010/main" val="145824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a:solidFill>
                  <a:schemeClr val="tx1"/>
                </a:solidFill>
                <a:latin typeface="+mn-lt"/>
                <a:ea typeface="+mn-ea"/>
                <a:cs typeface="+mn-cs"/>
              </a:rPr>
              <a:t>Wäre es nicht praktisch und hilfreich, wenn man unliebsame Trolle und Hasskommentare von vornherein aussortieren könnte? Nicht wenige Redaktionen, die ihr virtuelles Hausrecht aktiv gestalten, haben hierzu bereits Experimente gewagt. Doch wie die Erfahrung zeigt, bergen solche „Vorab-Filter“ Chancen und Risiken gleichermaßen.</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Vorab-Moderation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Redaktionen, deren Beiträge regelmäßig eine hohe Anzahl an Kommentaren verbuchen, haben die Praxis entwickelt, Kommentare vor der Veröffentlichung zu prüfen. Ein Vorteil hieran ist, dass beispielsweise Hasskommen-</a:t>
            </a:r>
            <a:r>
              <a:rPr lang="de-DE" sz="900" b="0" i="0" u="none" strike="noStrike" kern="1200" baseline="0" dirty="0" err="1">
                <a:solidFill>
                  <a:schemeClr val="tx1"/>
                </a:solidFill>
                <a:latin typeface="+mn-lt"/>
                <a:ea typeface="+mn-ea"/>
                <a:cs typeface="+mn-cs"/>
              </a:rPr>
              <a:t>tare</a:t>
            </a:r>
            <a:r>
              <a:rPr lang="de-DE" sz="900" b="0" i="0" u="none" strike="noStrike" kern="1200" baseline="0" dirty="0">
                <a:solidFill>
                  <a:schemeClr val="tx1"/>
                </a:solidFill>
                <a:latin typeface="+mn-lt"/>
                <a:ea typeface="+mn-ea"/>
                <a:cs typeface="+mn-cs"/>
              </a:rPr>
              <a:t> seltener öffentlich in Erscheinung treten, weil die Redaktion sie gar nicht erst freischaltet. Lebhafte unmittelbare Diskussionen innerhalb der </a:t>
            </a:r>
            <a:r>
              <a:rPr lang="de-DE" sz="900" b="0" i="0" u="none" strike="noStrike" kern="1200" baseline="0" dirty="0" err="1">
                <a:solidFill>
                  <a:schemeClr val="tx1"/>
                </a:solidFill>
                <a:latin typeface="+mn-lt"/>
                <a:ea typeface="+mn-ea"/>
                <a:cs typeface="+mn-cs"/>
              </a:rPr>
              <a:t>Nutzerschaft</a:t>
            </a:r>
            <a:r>
              <a:rPr lang="de-DE" sz="900" b="0" i="0" u="none" strike="noStrike" kern="1200" baseline="0" dirty="0">
                <a:solidFill>
                  <a:schemeClr val="tx1"/>
                </a:solidFill>
                <a:latin typeface="+mn-lt"/>
                <a:ea typeface="+mn-ea"/>
                <a:cs typeface="+mn-cs"/>
              </a:rPr>
              <a:t> kommen so allerdings weniger zustande – und es birgt die Gefahr des </a:t>
            </a:r>
            <a:r>
              <a:rPr lang="de-DE" sz="900" b="0" i="0" u="none" strike="noStrike" kern="1200" baseline="0" dirty="0" err="1">
                <a:solidFill>
                  <a:schemeClr val="tx1"/>
                </a:solidFill>
                <a:latin typeface="+mn-lt"/>
                <a:ea typeface="+mn-ea"/>
                <a:cs typeface="+mn-cs"/>
              </a:rPr>
              <a:t>Overblockings</a:t>
            </a:r>
            <a:r>
              <a:rPr lang="de-DE" sz="900" b="0" i="0" u="none" strike="noStrike" kern="1200" baseline="0" dirty="0">
                <a:solidFill>
                  <a:schemeClr val="tx1"/>
                </a:solidFill>
                <a:latin typeface="+mn-lt"/>
                <a:ea typeface="+mn-ea"/>
                <a:cs typeface="+mn-cs"/>
              </a:rPr>
              <a:t>: dass mehr blockiert wird, als nötig, legitim und sinnvoll ist.</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Kommentare nur in ausgewählten Bereichen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Andere Redaktionen sind dazu übergegangen, Kommentare nur noch in ausgewählten Bereichen zuzulassen. Diese „Verringerung der Schlachtfelder“ kann das Community-Management entlasten und die Diskussionsqualität erhöhen. Die Gefahr ist allerdings, dass sich Diskussionen zu „gesperrten Themen“ in den Kommentarbereich anderer Beiträge verlagern – oder in Bereiche außerhalb der redaktionellen Kontrolle.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Kommentare nur gegen Bezahlung</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In manchen Communities dürfen nur zahlende Mitglieder Kommentare verfassen. Das setzt eine höhere Eintrittshürde für Störenfriede jeglicher Art, riskiert allerdings auch, dass finanziell Schwache ausgeschlossen werden, obwohl sie friedfertig sind. Wenn Teilhabe zum Luxusgut wird, verlieren Diskurse an Repräsentativität und die Meinungsvielfalt wird eingeschränkt.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Kommentare nur nach Test</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Einzelne Redaktionen haben ihrem Kommentarbereich einen kurzen Test vorgeschaltet, innerhalb dessen Nutzerinnen und Nutzer durch die Beantwortung von Fragen belegen müssen, dass sie den zu kommentierenden Beitrag auch gelesen haben. Diese Maßnahme kann ebenfalls die Diskussionsqualität erhöhen, erfordert allerdings auch einen höheren redaktionellen Aufwand, die jeweiligen Tests zu erstellen.</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Einsatz künstlicher Intelligenz </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Redaktionen mit extrem hohem Kommentarvolumen experimentieren bereits mit dem Einsatz künstlicher Intelligenz, die Kommentare nach ihrem Eingang bewertet und dem Moderationsteam meldet (oder sie direkt blockiert). Der Einsatz von derlei sprachbasierten Filtern kann Zeit und Ressourcen im Community-Management sparen, ist bisher allerdings noch nicht sehr verbreitet, weil deren Einrichtung und Pflege ebenfalls personelle Ressourcen und technisches Know-how erfordert.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19</a:t>
            </a:fld>
            <a:endParaRPr lang="de-DE"/>
          </a:p>
        </p:txBody>
      </p:sp>
    </p:spTree>
    <p:extLst>
      <p:ext uri="{BB962C8B-B14F-4D97-AF65-F5344CB8AC3E}">
        <p14:creationId xmlns:p14="http://schemas.microsoft.com/office/powerpoint/2010/main" val="315078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20</a:t>
            </a:fld>
            <a:endParaRPr lang="de-DE"/>
          </a:p>
        </p:txBody>
      </p:sp>
    </p:spTree>
    <p:extLst>
      <p:ext uri="{BB962C8B-B14F-4D97-AF65-F5344CB8AC3E}">
        <p14:creationId xmlns:p14="http://schemas.microsoft.com/office/powerpoint/2010/main" val="316506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sz="1600" baseline="0" dirty="0"/>
              <a:t>Die folgenden Sprüche aus dem englischsprachigen werden nicht selten als allgemeine Weisheiten dargestellt. Sie sind aber durchaus streitbar, weil sie allesamt zu Zurückhaltung raten und dem Community-Management und dem Nutzerdialog keinen besonderen Stellenwert geben.</a:t>
            </a:r>
          </a:p>
          <a:p>
            <a:pPr marL="0" marR="0" lvl="0" indent="0" algn="l" defTabSz="685800" rtl="0" eaLnBrk="1" fontAlgn="auto" latinLnBrk="0" hangingPunct="1">
              <a:lnSpc>
                <a:spcPct val="150000"/>
              </a:lnSpc>
              <a:spcBef>
                <a:spcPts val="0"/>
              </a:spcBef>
              <a:spcAft>
                <a:spcPts val="0"/>
              </a:spcAft>
              <a:buClrTx/>
              <a:buSzTx/>
              <a:buFontTx/>
              <a:buNone/>
              <a:tabLst/>
              <a:defRPr/>
            </a:pPr>
            <a:endParaRPr lang="de-DE" sz="1600" baseline="0" dirty="0"/>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600" baseline="0" dirty="0"/>
              <a:t>„</a:t>
            </a:r>
            <a:r>
              <a:rPr lang="de-DE" sz="1600" baseline="0" dirty="0" err="1"/>
              <a:t>Don‘t</a:t>
            </a:r>
            <a:r>
              <a:rPr lang="de-DE" sz="1600" baseline="0" dirty="0"/>
              <a:t> </a:t>
            </a:r>
            <a:r>
              <a:rPr lang="de-DE" sz="1600" baseline="0" dirty="0" err="1"/>
              <a:t>feed</a:t>
            </a:r>
            <a:r>
              <a:rPr lang="de-DE" sz="1600" baseline="0" dirty="0"/>
              <a:t> </a:t>
            </a:r>
            <a:r>
              <a:rPr lang="de-DE" sz="1600" baseline="0" dirty="0" err="1"/>
              <a:t>the</a:t>
            </a:r>
            <a:r>
              <a:rPr lang="de-DE" sz="1600" baseline="0" dirty="0"/>
              <a:t> </a:t>
            </a:r>
            <a:r>
              <a:rPr lang="de-DE" sz="1600" baseline="0" dirty="0" err="1"/>
              <a:t>trolls</a:t>
            </a:r>
            <a:r>
              <a:rPr lang="de-DE" sz="1600" baseline="0" dirty="0"/>
              <a:t>“ (Füttere nicht die Trolle) suggeriert, dass man möglichst niemals auf die Kommentaraktivitäten von Störenfrieden eingehen sollte. Ist diese These allgemein haltbar?</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600" baseline="0" dirty="0"/>
              <a:t>„</a:t>
            </a:r>
            <a:r>
              <a:rPr lang="de-DE" sz="1600" baseline="0" dirty="0" err="1"/>
              <a:t>Ignorance</a:t>
            </a:r>
            <a:r>
              <a:rPr lang="de-DE" sz="1600" baseline="0" dirty="0"/>
              <a:t> </a:t>
            </a:r>
            <a:r>
              <a:rPr lang="de-DE" sz="1600" baseline="0" dirty="0" err="1"/>
              <a:t>is</a:t>
            </a:r>
            <a:r>
              <a:rPr lang="de-DE" sz="1600" baseline="0" dirty="0"/>
              <a:t> </a:t>
            </a:r>
            <a:r>
              <a:rPr lang="de-DE" sz="1600" baseline="0" dirty="0" err="1"/>
              <a:t>bliss</a:t>
            </a:r>
            <a:r>
              <a:rPr lang="de-DE" sz="1600" baseline="0" dirty="0"/>
              <a:t>“ (Ignoranz macht selig) stellt Wegschauen als eine gesunde Alternative dar. Könnte das stimmen und wenn ja: in welchen Fällen?</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600" baseline="0" dirty="0"/>
              <a:t>„</a:t>
            </a:r>
            <a:r>
              <a:rPr lang="de-DE" sz="1600" baseline="0" dirty="0" err="1"/>
              <a:t>Haters</a:t>
            </a:r>
            <a:r>
              <a:rPr lang="de-DE" sz="1600" baseline="0" dirty="0"/>
              <a:t> </a:t>
            </a:r>
            <a:r>
              <a:rPr lang="de-DE" sz="1600" baseline="0" dirty="0" err="1"/>
              <a:t>gonna</a:t>
            </a:r>
            <a:r>
              <a:rPr lang="de-DE" sz="1600" baseline="0" dirty="0"/>
              <a:t> </a:t>
            </a:r>
            <a:r>
              <a:rPr lang="de-DE" sz="1600" baseline="0" dirty="0" err="1"/>
              <a:t>hate</a:t>
            </a:r>
            <a:r>
              <a:rPr lang="de-DE" sz="1600" baseline="0" dirty="0"/>
              <a:t>“ (Hasserfüllte werden immer hassen) vermittelt den Eindruck, dass es gegen Hasskommentare keinerlei Mittel gibt. Was ist davon zu halten?</a:t>
            </a: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de-DE" sz="1600" baseline="0" dirty="0"/>
          </a:p>
          <a:p>
            <a:pPr marL="0" marR="0" lvl="0" indent="0" algn="l" defTabSz="685800" rtl="0" eaLnBrk="1" fontAlgn="auto" latinLnBrk="0" hangingPunct="1">
              <a:lnSpc>
                <a:spcPct val="150000"/>
              </a:lnSpc>
              <a:spcBef>
                <a:spcPts val="0"/>
              </a:spcBef>
              <a:spcAft>
                <a:spcPts val="0"/>
              </a:spcAft>
              <a:buClrTx/>
              <a:buSzTx/>
              <a:buFontTx/>
              <a:buNone/>
              <a:tabLst/>
              <a:defRPr/>
            </a:pPr>
            <a:endParaRPr lang="de-DE" sz="1600" baseline="0" dirty="0"/>
          </a:p>
          <a:p>
            <a:pPr marL="0" marR="0" lvl="0" indent="0" algn="l" defTabSz="685800" rtl="0" eaLnBrk="1" fontAlgn="auto" latinLnBrk="0" hangingPunct="1">
              <a:lnSpc>
                <a:spcPct val="150000"/>
              </a:lnSpc>
              <a:spcBef>
                <a:spcPts val="0"/>
              </a:spcBef>
              <a:spcAft>
                <a:spcPts val="0"/>
              </a:spcAft>
              <a:buClrTx/>
              <a:buSzTx/>
              <a:buFontTx/>
              <a:buNone/>
              <a:tabLst/>
              <a:defRPr/>
            </a:pPr>
            <a:endParaRPr lang="de-DE" sz="1600" baseline="0" dirty="0"/>
          </a:p>
          <a:p>
            <a:pPr>
              <a:lnSpc>
                <a:spcPct val="150000"/>
              </a:lnSpc>
            </a:pPr>
            <a:endParaRPr lang="de-DE" sz="1600" dirty="0"/>
          </a:p>
        </p:txBody>
      </p:sp>
      <p:sp>
        <p:nvSpPr>
          <p:cNvPr id="4" name="Foliennummernplatzhalter 3"/>
          <p:cNvSpPr>
            <a:spLocks noGrp="1"/>
          </p:cNvSpPr>
          <p:nvPr>
            <p:ph type="sldNum" sz="quarter" idx="10"/>
          </p:nvPr>
        </p:nvSpPr>
        <p:spPr/>
        <p:txBody>
          <a:bodyPr/>
          <a:lstStyle/>
          <a:p>
            <a:fld id="{C4E3E59D-1018-7440-9E13-3823031BE048}" type="slidenum">
              <a:rPr lang="de-DE" smtClean="0"/>
              <a:t>21</a:t>
            </a:fld>
            <a:endParaRPr lang="de-DE"/>
          </a:p>
        </p:txBody>
      </p:sp>
    </p:spTree>
    <p:extLst>
      <p:ext uri="{BB962C8B-B14F-4D97-AF65-F5344CB8AC3E}">
        <p14:creationId xmlns:p14="http://schemas.microsoft.com/office/powerpoint/2010/main" val="43716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a:solidFill>
                  <a:schemeClr val="tx1"/>
                </a:solidFill>
                <a:latin typeface="+mn-lt"/>
                <a:ea typeface="+mn-ea"/>
                <a:cs typeface="+mn-cs"/>
              </a:rPr>
              <a:t>Die Wissenschaftler Prof. Dr. Stephan Weichert und Dr. Leif Kramp haben im Auftrag der Landesanstalt für Medien NRW das Diskussionsverhalten der Nutzerinnen und Nutzer führender Nachrichtenmarken sowie deren Moderationsstrategien untersucht. Die Erkenntnisse ihrer Studie wurden nicht nur als Buch veröffentlicht, sondern auch in Form einer praxisorientierten Handreichung für Redaktionen, die die Handlungsoptionen des Community-Managements anschaulich gruppiert: in regulierende und bestärkende Strategien mit unterschiedlich hohem redaktionellen Aufwand. </a:t>
            </a:r>
          </a:p>
          <a:p>
            <a:endParaRPr lang="de-DE" sz="900" b="0" i="0" u="none" strike="noStrike" kern="1200" baseline="0" dirty="0">
              <a:solidFill>
                <a:schemeClr val="tx1"/>
              </a:solidFill>
              <a:latin typeface="+mn-lt"/>
              <a:ea typeface="+mn-ea"/>
              <a:cs typeface="+mn-cs"/>
            </a:endParaRPr>
          </a:p>
          <a:p>
            <a:endParaRPr lang="de-DE" sz="900" b="0" i="0" u="none" strike="noStrike" kern="1200" baseline="0" dirty="0">
              <a:solidFill>
                <a:schemeClr val="tx1"/>
              </a:solidFill>
              <a:latin typeface="+mn-lt"/>
              <a:ea typeface="+mn-ea"/>
              <a:cs typeface="+mn-cs"/>
            </a:endParaRPr>
          </a:p>
          <a:p>
            <a:endParaRPr lang="de-DE" sz="900" b="0" i="0" u="none" strike="noStrike" kern="1200" baseline="0" dirty="0">
              <a:solidFill>
                <a:schemeClr val="tx1"/>
              </a:solidFill>
              <a:latin typeface="+mn-lt"/>
              <a:ea typeface="+mn-ea"/>
              <a:cs typeface="+mn-cs"/>
            </a:endParaRPr>
          </a:p>
          <a:p>
            <a:endParaRPr lang="de-DE" sz="1600" dirty="0"/>
          </a:p>
        </p:txBody>
      </p:sp>
      <p:sp>
        <p:nvSpPr>
          <p:cNvPr id="4" name="Foliennummernplatzhalter 3"/>
          <p:cNvSpPr>
            <a:spLocks noGrp="1"/>
          </p:cNvSpPr>
          <p:nvPr>
            <p:ph type="sldNum" sz="quarter" idx="10"/>
          </p:nvPr>
        </p:nvSpPr>
        <p:spPr/>
        <p:txBody>
          <a:bodyPr/>
          <a:lstStyle/>
          <a:p>
            <a:fld id="{C4E3E59D-1018-7440-9E13-3823031BE048}" type="slidenum">
              <a:rPr lang="de-DE" smtClean="0"/>
              <a:t>22</a:t>
            </a:fld>
            <a:endParaRPr lang="de-DE"/>
          </a:p>
        </p:txBody>
      </p:sp>
    </p:spTree>
    <p:extLst>
      <p:ext uri="{BB962C8B-B14F-4D97-AF65-F5344CB8AC3E}">
        <p14:creationId xmlns:p14="http://schemas.microsoft.com/office/powerpoint/2010/main" val="147014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i="0" u="none" strike="noStrike" kern="1200" baseline="0" dirty="0">
                <a:solidFill>
                  <a:schemeClr val="tx1"/>
                </a:solidFill>
                <a:latin typeface="+mn-lt"/>
                <a:ea typeface="+mn-ea"/>
                <a:cs typeface="+mn-cs"/>
              </a:rPr>
              <a:t>Ausblenden, Blockieren oder Löschen? </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Hasskommentare zu löschen ist zwar die günstigste und einfachste Maßnahme, aber auch am wenigsten nachhaltig, weil deren Urheberinnen und Urheber den Kommentar im Zweifel einfach erneut absetzen (und den Vorwurf der Zensur ergänzen). Als ähnlich einfache aber effizientere Variante gilt das Ausblenden des Kommentars, sodass er nur noch vom Absender selbst gesehen werden kann. </a:t>
            </a:r>
          </a:p>
          <a:p>
            <a:endParaRPr lang="de-DE" sz="900" b="1"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Bewusster Aufmerksamkeitsentzug (Ignorieren)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Eine alte Internet-Weisheit heißt: „</a:t>
            </a:r>
            <a:r>
              <a:rPr lang="de-DE" sz="900" b="0" i="0" u="none" strike="noStrike" kern="1200" baseline="0" dirty="0" err="1">
                <a:solidFill>
                  <a:schemeClr val="tx1"/>
                </a:solidFill>
                <a:latin typeface="+mn-lt"/>
                <a:ea typeface="+mn-ea"/>
                <a:cs typeface="+mn-cs"/>
              </a:rPr>
              <a:t>Don’t</a:t>
            </a:r>
            <a:r>
              <a:rPr lang="de-DE" sz="900" b="0" i="0" u="none" strike="noStrike" kern="1200" baseline="0" dirty="0">
                <a:solidFill>
                  <a:schemeClr val="tx1"/>
                </a:solidFill>
                <a:latin typeface="+mn-lt"/>
                <a:ea typeface="+mn-ea"/>
                <a:cs typeface="+mn-cs"/>
              </a:rPr>
              <a:t> </a:t>
            </a:r>
            <a:r>
              <a:rPr lang="de-DE" sz="900" b="0" i="0" u="none" strike="noStrike" kern="1200" baseline="0" dirty="0" err="1">
                <a:solidFill>
                  <a:schemeClr val="tx1"/>
                </a:solidFill>
                <a:latin typeface="+mn-lt"/>
                <a:ea typeface="+mn-ea"/>
                <a:cs typeface="+mn-cs"/>
              </a:rPr>
              <a:t>feed</a:t>
            </a:r>
            <a:r>
              <a:rPr lang="de-DE" sz="900" b="0" i="0" u="none" strike="noStrike" kern="1200" baseline="0" dirty="0">
                <a:solidFill>
                  <a:schemeClr val="tx1"/>
                </a:solidFill>
                <a:latin typeface="+mn-lt"/>
                <a:ea typeface="+mn-ea"/>
                <a:cs typeface="+mn-cs"/>
              </a:rPr>
              <a:t> </a:t>
            </a:r>
            <a:r>
              <a:rPr lang="de-DE" sz="900" b="0" i="0" u="none" strike="noStrike" kern="1200" baseline="0" dirty="0" err="1">
                <a:solidFill>
                  <a:schemeClr val="tx1"/>
                </a:solidFill>
                <a:latin typeface="+mn-lt"/>
                <a:ea typeface="+mn-ea"/>
                <a:cs typeface="+mn-cs"/>
              </a:rPr>
              <a:t>the</a:t>
            </a:r>
            <a:r>
              <a:rPr lang="de-DE" sz="900" b="0" i="0" u="none" strike="noStrike" kern="1200" baseline="0" dirty="0">
                <a:solidFill>
                  <a:schemeClr val="tx1"/>
                </a:solidFill>
                <a:latin typeface="+mn-lt"/>
                <a:ea typeface="+mn-ea"/>
                <a:cs typeface="+mn-cs"/>
              </a:rPr>
              <a:t> troll“. Dahinter steckt die Erfahrung, dass Störenfriede nachlassen, je weniger Reaktionen sie erhalten. Einzelne eher harmlose Hasskommentare bewusst zu ignorieren, ist minimal aufwändig und mitunter mutig, kann aber auch kontraproduktiv sein, weil das die Eigendynamik der Diskussion befeuern kann.</a:t>
            </a:r>
          </a:p>
          <a:p>
            <a:endParaRPr lang="de-DE" sz="900" b="1"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Gezielte Bestrafung</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Beleidigung, Verleumdung oder Volksverhetzung sind nicht von der Meinungsfreiheit gedeckt, Aufrufe zu Straf- oder Gewalttaten sind keine Kavaliersdelikte. Solche Kommentare können und sollen angezeigt werden, um straf- oder zivilrechtliche Konsequenzen zu erwirken. </a:t>
            </a:r>
            <a:endParaRPr lang="de-DE" sz="900" dirty="0"/>
          </a:p>
          <a:p>
            <a:endParaRPr lang="de-DE" sz="900" dirty="0"/>
          </a:p>
          <a:p>
            <a:r>
              <a:rPr lang="de-DE" sz="800" b="1" i="0" u="none" strike="noStrike" kern="1200" baseline="0" dirty="0">
                <a:solidFill>
                  <a:schemeClr val="tx1"/>
                </a:solidFill>
                <a:latin typeface="+mn-lt"/>
                <a:ea typeface="+mn-ea"/>
                <a:cs typeface="+mn-cs"/>
              </a:rPr>
              <a:t>Dekonstruktion</a:t>
            </a:r>
            <a:endParaRPr lang="de-DE" sz="800" b="0" i="0" u="none" strike="noStrike" kern="1200" baseline="0" dirty="0">
              <a:solidFill>
                <a:schemeClr val="tx1"/>
              </a:solidFill>
              <a:latin typeface="+mn-lt"/>
              <a:ea typeface="+mn-ea"/>
              <a:cs typeface="+mn-cs"/>
            </a:endParaRPr>
          </a:p>
          <a:p>
            <a:r>
              <a:rPr lang="de-DE" sz="800" b="0" i="0" u="none" strike="noStrike" kern="1200" baseline="0" dirty="0">
                <a:solidFill>
                  <a:schemeClr val="tx1"/>
                </a:solidFill>
                <a:latin typeface="+mn-lt"/>
                <a:ea typeface="+mn-ea"/>
                <a:cs typeface="+mn-cs"/>
              </a:rPr>
              <a:t>Wer Hasskommentare bis ins kleinste Detail </a:t>
            </a:r>
            <a:r>
              <a:rPr lang="de-DE" sz="800" b="0" i="0" u="none" strike="noStrike" kern="1200" baseline="0" dirty="0" err="1">
                <a:solidFill>
                  <a:schemeClr val="tx1"/>
                </a:solidFill>
                <a:latin typeface="+mn-lt"/>
                <a:ea typeface="+mn-ea"/>
                <a:cs typeface="+mn-cs"/>
              </a:rPr>
              <a:t>zer</a:t>
            </a:r>
            <a:r>
              <a:rPr lang="de-DE" sz="800" b="0" i="0" u="none" strike="noStrike" kern="1200" baseline="0" dirty="0">
                <a:solidFill>
                  <a:schemeClr val="tx1"/>
                </a:solidFill>
                <a:latin typeface="+mn-lt"/>
                <a:ea typeface="+mn-ea"/>
                <a:cs typeface="+mn-cs"/>
              </a:rPr>
              <a:t>- und widerlegen will, benötigt vor allem Zeit und Geduld. Die relativ aufwändige Maßnahme der „Dekonstruktion“ lohnt nur, wenn sie eine nachhaltige Wirkung für die gesamte Diskussionskultur entfaltet. Aber sie kann – ähnlich wie Gegenrede – ein Zeichen setzen, das auch von der stummen Leserschaft wahrgenommen wird. </a:t>
            </a:r>
          </a:p>
          <a:p>
            <a:endParaRPr lang="de-DE" sz="800" b="0" i="0" u="none" strike="noStrike" kern="1200" baseline="0" dirty="0">
              <a:solidFill>
                <a:schemeClr val="tx1"/>
              </a:solidFill>
              <a:latin typeface="+mn-lt"/>
              <a:ea typeface="+mn-ea"/>
              <a:cs typeface="+mn-cs"/>
            </a:endParaRPr>
          </a:p>
          <a:p>
            <a:r>
              <a:rPr lang="de-DE" sz="800" b="1" i="0" u="none" strike="noStrike" kern="1200" baseline="0" dirty="0">
                <a:solidFill>
                  <a:schemeClr val="tx1"/>
                </a:solidFill>
                <a:latin typeface="+mn-lt"/>
                <a:ea typeface="+mn-ea"/>
                <a:cs typeface="+mn-cs"/>
              </a:rPr>
              <a:t>Aktive Gegenrede</a:t>
            </a:r>
            <a:endParaRPr lang="de-DE" sz="800" b="0" i="0" u="none" strike="noStrike" kern="1200" baseline="0" dirty="0">
              <a:solidFill>
                <a:schemeClr val="tx1"/>
              </a:solidFill>
              <a:latin typeface="+mn-lt"/>
              <a:ea typeface="+mn-ea"/>
              <a:cs typeface="+mn-cs"/>
            </a:endParaRPr>
          </a:p>
          <a:p>
            <a:r>
              <a:rPr lang="de-DE" sz="800" b="0" i="0" u="none" strike="noStrike" kern="1200" baseline="0" dirty="0">
                <a:solidFill>
                  <a:schemeClr val="tx1"/>
                </a:solidFill>
                <a:latin typeface="+mn-lt"/>
                <a:ea typeface="+mn-ea"/>
                <a:cs typeface="+mn-cs"/>
              </a:rPr>
              <a:t>Aktive Gegenrede (Fachwort: </a:t>
            </a:r>
            <a:r>
              <a:rPr lang="de-DE" sz="800" b="0" i="0" u="none" strike="noStrike" kern="1200" baseline="0" dirty="0" err="1">
                <a:solidFill>
                  <a:schemeClr val="tx1"/>
                </a:solidFill>
                <a:latin typeface="+mn-lt"/>
                <a:ea typeface="+mn-ea"/>
                <a:cs typeface="+mn-cs"/>
              </a:rPr>
              <a:t>Counterspeech</a:t>
            </a:r>
            <a:r>
              <a:rPr lang="de-DE" sz="800" b="0" i="0" u="none" strike="noStrike" kern="1200" baseline="0" dirty="0">
                <a:solidFill>
                  <a:schemeClr val="tx1"/>
                </a:solidFill>
                <a:latin typeface="+mn-lt"/>
                <a:ea typeface="+mn-ea"/>
                <a:cs typeface="+mn-cs"/>
              </a:rPr>
              <a:t>) kann helfen, unsoziale Diskurse in konstruktive Dialoge zu verwandeln. Wo Hass auftritt, hält die Redaktion dagegen. Aktive Gegenrede gehört jedoch zu den aufwändigsten Maßnahmen, denn sie erfordert nicht nur hohe Aufmerksamkeit und schnelle Reaktionsfähigkeit, sondern auch Fachwissen und Haltung zum jeweils diskutierten Thema.</a:t>
            </a:r>
          </a:p>
          <a:p>
            <a:endParaRPr lang="de-DE" sz="800" b="0" i="0" u="none" strike="noStrike" kern="1200" baseline="0" dirty="0">
              <a:solidFill>
                <a:schemeClr val="tx1"/>
              </a:solidFill>
              <a:latin typeface="+mn-lt"/>
              <a:ea typeface="+mn-ea"/>
              <a:cs typeface="+mn-cs"/>
            </a:endParaRPr>
          </a:p>
          <a:p>
            <a:r>
              <a:rPr lang="de-DE" sz="800" b="0" i="0" u="none" strike="noStrike" kern="1200" baseline="0" dirty="0">
                <a:solidFill>
                  <a:schemeClr val="tx1"/>
                </a:solidFill>
                <a:latin typeface="+mn-lt"/>
                <a:ea typeface="+mn-ea"/>
                <a:cs typeface="+mn-cs"/>
              </a:rPr>
              <a:t>Tipp: diskutieren Sie Erfahrungen und Anwendungsbeispiele für Strategien des Dis-</a:t>
            </a:r>
            <a:r>
              <a:rPr lang="de-DE" sz="800" b="0" i="0" u="none" strike="noStrike" kern="1200" baseline="0" dirty="0" err="1">
                <a:solidFill>
                  <a:schemeClr val="tx1"/>
                </a:solidFill>
                <a:latin typeface="+mn-lt"/>
                <a:ea typeface="+mn-ea"/>
                <a:cs typeface="+mn-cs"/>
              </a:rPr>
              <a:t>Empowerments</a:t>
            </a:r>
            <a:r>
              <a:rPr lang="de-DE" sz="800" b="0" i="0" u="none" strike="noStrike" kern="1200" baseline="0" dirty="0">
                <a:solidFill>
                  <a:schemeClr val="tx1"/>
                </a:solidFill>
                <a:latin typeface="+mn-lt"/>
                <a:ea typeface="+mn-ea"/>
                <a:cs typeface="+mn-cs"/>
              </a:rPr>
              <a:t>. Mit der entsprechenden Vorbereitung an Beispielen können Sie hieraus auch ein interaktives Quiz gestalten und Abstimmungsergebnisse debattieren. </a:t>
            </a:r>
          </a:p>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23</a:t>
            </a:fld>
            <a:endParaRPr lang="de-DE"/>
          </a:p>
        </p:txBody>
      </p:sp>
    </p:spTree>
    <p:extLst>
      <p:ext uri="{BB962C8B-B14F-4D97-AF65-F5344CB8AC3E}">
        <p14:creationId xmlns:p14="http://schemas.microsoft.com/office/powerpoint/2010/main" val="578213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600" b="1" i="0" u="none" strike="noStrike" kern="1200" baseline="0" dirty="0">
                <a:solidFill>
                  <a:schemeClr val="tx1"/>
                </a:solidFill>
                <a:latin typeface="+mn-lt"/>
                <a:ea typeface="+mn-ea"/>
                <a:cs typeface="+mn-cs"/>
              </a:rPr>
              <a:t>EMPOWERMENT</a:t>
            </a:r>
          </a:p>
          <a:p>
            <a:endParaRPr lang="de-DE" sz="1600" dirty="0"/>
          </a:p>
          <a:p>
            <a:r>
              <a:rPr lang="de-DE" sz="900" b="1" i="0" u="none" strike="noStrike" kern="1200" baseline="0" dirty="0">
                <a:solidFill>
                  <a:schemeClr val="tx1"/>
                </a:solidFill>
                <a:latin typeface="+mn-lt"/>
                <a:ea typeface="+mn-ea"/>
                <a:cs typeface="+mn-cs"/>
              </a:rPr>
              <a:t>Ironie/Humor</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In vielen Redaktionen begegnen Moderatorinnen und Moderatoren negativen Nutzerkommentaren mit Ironie, Sarkasmus oder Zynismus. Dies geschieht nicht selten aus Frustration oder Hilflosigkeit, aber die Erfahrung zeigt, dass auch für die schriftliche Kommentarmoderation das journalistische Gebot der Sachlichkeit gilt. Denn Ironie wird häufig falsch oder gar nicht verstanden (Ausnahmen bestätigen die Regel).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Verständnis zeigen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Eine weitere bestärkende Herangehensweise ist, Hassrednern, </a:t>
            </a:r>
            <a:r>
              <a:rPr lang="de-DE" sz="900" b="0" i="0" u="none" strike="noStrike" kern="1200" baseline="0" dirty="0" err="1">
                <a:solidFill>
                  <a:schemeClr val="tx1"/>
                </a:solidFill>
                <a:latin typeface="+mn-lt"/>
                <a:ea typeface="+mn-ea"/>
                <a:cs typeface="+mn-cs"/>
              </a:rPr>
              <a:t>Pöblern</a:t>
            </a:r>
            <a:r>
              <a:rPr lang="de-DE" sz="900" b="0" i="0" u="none" strike="noStrike" kern="1200" baseline="0" dirty="0">
                <a:solidFill>
                  <a:schemeClr val="tx1"/>
                </a:solidFill>
                <a:latin typeface="+mn-lt"/>
                <a:ea typeface="+mn-ea"/>
                <a:cs typeface="+mn-cs"/>
              </a:rPr>
              <a:t> und Störern zunächst mit Verständnis zu begegnen und die Hintergründe und Beweggründe ihrer Äußerungen zu erfragen. Eine gründlich moderierte Werte-diskussion erfordert Beharrlichkeit und starke Nerven, kann aber dazu beitragen, die Medienmarke insgesamt positiv zu positionieren.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Vermittelnder Dialog</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Die Dialogisierung gilt als Königdisziplin der Onlinemoderation. In diesem Fall beziehen Moderierende selbst kaum Position, sondern versuchen vor allem, den Dialog zwischen Nutzerinnen und Nutzern anzuregen und zwischen Gegenpositionen zu vermitteln, indem sie auch hitzigere Diskussionen immer wieder auf die Sachebene zurückleiten.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Umarmen und Motivieren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Im Gegensatz zu </a:t>
            </a:r>
            <a:r>
              <a:rPr lang="de-DE" sz="900" b="0" i="0" u="none" strike="noStrike" kern="1200" baseline="0" dirty="0" err="1">
                <a:solidFill>
                  <a:schemeClr val="tx1"/>
                </a:solidFill>
                <a:latin typeface="+mn-lt"/>
                <a:ea typeface="+mn-ea"/>
                <a:cs typeface="+mn-cs"/>
              </a:rPr>
              <a:t>Counterspeech</a:t>
            </a:r>
            <a:r>
              <a:rPr lang="de-DE" sz="900" b="0" i="0" u="none" strike="noStrike" kern="1200" baseline="0" dirty="0">
                <a:solidFill>
                  <a:schemeClr val="tx1"/>
                </a:solidFill>
                <a:latin typeface="+mn-lt"/>
                <a:ea typeface="+mn-ea"/>
                <a:cs typeface="+mn-cs"/>
              </a:rPr>
              <a:t> oder Dekonstruktion richtet sich die Umarmungs-Methode vor allem an Betroffene und Gegenredner von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indem diese in ihrer Argumentation verbal bekräftigt und moralisch unterstützt werden. Die Redaktion hinterlässt ein bestärkendes Signal.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Solidarisierung/Gemein machen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Sich mit einer Sache gemein zu machen, galt im Journalismus lange als unschicklich, kann aber in Nutzerdiskursen interessante Effekte erzielen. Je klarer und eindeutiger Redaktionen Haltung beziehen und sich mit Betroffenen solidarisieren, desto loyaler wird die </a:t>
            </a:r>
            <a:r>
              <a:rPr lang="de-DE" sz="900" b="0" i="0" u="none" strike="noStrike" kern="1200" baseline="0" dirty="0" err="1">
                <a:solidFill>
                  <a:schemeClr val="tx1"/>
                </a:solidFill>
                <a:latin typeface="+mn-lt"/>
                <a:ea typeface="+mn-ea"/>
                <a:cs typeface="+mn-cs"/>
              </a:rPr>
              <a:t>Nutzerschaft</a:t>
            </a:r>
            <a:r>
              <a:rPr lang="de-DE" sz="900" b="0" i="0" u="none" strike="noStrike" kern="1200" baseline="0" dirty="0">
                <a:solidFill>
                  <a:schemeClr val="tx1"/>
                </a:solidFill>
                <a:latin typeface="+mn-lt"/>
                <a:ea typeface="+mn-ea"/>
                <a:cs typeface="+mn-cs"/>
              </a:rPr>
              <a:t> aus dieser Gruppe: Sie bringen sich nicht nur überzeugter in Diskussionen ein, sondern identifizieren sich mittelfristig auch stärker mit der Medienmarke insgesamt.</a:t>
            </a:r>
          </a:p>
          <a:p>
            <a:endParaRPr lang="de-D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b="0" i="0" u="none" strike="noStrike" kern="1200" baseline="0" dirty="0">
                <a:solidFill>
                  <a:schemeClr val="tx1"/>
                </a:solidFill>
                <a:latin typeface="+mn-lt"/>
                <a:ea typeface="+mn-ea"/>
                <a:cs typeface="+mn-cs"/>
              </a:rPr>
              <a:t>Tipp: diskutieren Sie Erfahrungen und Anwendungsbeispiele für Strategien des Dis-</a:t>
            </a:r>
            <a:r>
              <a:rPr lang="de-DE" sz="900" b="0" i="0" u="none" strike="noStrike" kern="1200" baseline="0" dirty="0" err="1">
                <a:solidFill>
                  <a:schemeClr val="tx1"/>
                </a:solidFill>
                <a:latin typeface="+mn-lt"/>
                <a:ea typeface="+mn-ea"/>
                <a:cs typeface="+mn-cs"/>
              </a:rPr>
              <a:t>Empowerments</a:t>
            </a:r>
            <a:r>
              <a:rPr lang="de-DE" sz="900" b="0" i="0" u="none" strike="noStrike" kern="1200" baseline="0" dirty="0">
                <a:solidFill>
                  <a:schemeClr val="tx1"/>
                </a:solidFill>
                <a:latin typeface="+mn-lt"/>
                <a:ea typeface="+mn-ea"/>
                <a:cs typeface="+mn-cs"/>
              </a:rPr>
              <a:t>. Mit der entsprechenden Vorbereitung an Beispielen können Sie hieraus auch ein interaktives Quiz gestalten und Abstimmungsergebnisse debattieren. </a:t>
            </a:r>
          </a:p>
          <a:p>
            <a:endParaRPr lang="de-DE" sz="900" b="0" i="0" u="none" strike="noStrike"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24</a:t>
            </a:fld>
            <a:endParaRPr lang="de-DE"/>
          </a:p>
        </p:txBody>
      </p:sp>
    </p:spTree>
    <p:extLst>
      <p:ext uri="{BB962C8B-B14F-4D97-AF65-F5344CB8AC3E}">
        <p14:creationId xmlns:p14="http://schemas.microsoft.com/office/powerpoint/2010/main" val="277159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i="0" u="none" strike="noStrike" kern="1200" baseline="0" dirty="0">
                <a:solidFill>
                  <a:schemeClr val="tx1"/>
                </a:solidFill>
                <a:latin typeface="+mn-lt"/>
                <a:ea typeface="+mn-ea"/>
                <a:cs typeface="+mn-cs"/>
              </a:rPr>
              <a:t>Emotionalität beeinflusst den Grad der Interaktion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Menschen sind emotionale Wesen. Dem entsprechend sind Diskussionen zu Sachthemen im Netz wie im realen Leben häufig durch Emotionen geprägt. Studien zeigen etwa, dass jene </a:t>
            </a:r>
            <a:r>
              <a:rPr lang="de-DE" sz="900" b="0" i="0" u="none" strike="noStrike" kern="1200" baseline="0" dirty="0" err="1">
                <a:solidFill>
                  <a:schemeClr val="tx1"/>
                </a:solidFill>
                <a:latin typeface="+mn-lt"/>
                <a:ea typeface="+mn-ea"/>
                <a:cs typeface="+mn-cs"/>
              </a:rPr>
              <a:t>Social</a:t>
            </a:r>
            <a:r>
              <a:rPr lang="de-DE" sz="900" b="0" i="0" u="none" strike="noStrike" kern="1200" baseline="0" dirty="0">
                <a:solidFill>
                  <a:schemeClr val="tx1"/>
                </a:solidFill>
                <a:latin typeface="+mn-lt"/>
                <a:ea typeface="+mn-ea"/>
                <a:cs typeface="+mn-cs"/>
              </a:rPr>
              <a:t> Media-</a:t>
            </a:r>
            <a:r>
              <a:rPr lang="de-DE" sz="900" b="0" i="0" u="none" strike="noStrike" kern="1200" baseline="0" dirty="0" err="1">
                <a:solidFill>
                  <a:schemeClr val="tx1"/>
                </a:solidFill>
                <a:latin typeface="+mn-lt"/>
                <a:ea typeface="+mn-ea"/>
                <a:cs typeface="+mn-cs"/>
              </a:rPr>
              <a:t>Postings</a:t>
            </a:r>
            <a:r>
              <a:rPr lang="de-DE" sz="900" b="0" i="0" u="none" strike="noStrike" kern="1200" baseline="0" dirty="0">
                <a:solidFill>
                  <a:schemeClr val="tx1"/>
                </a:solidFill>
                <a:latin typeface="+mn-lt"/>
                <a:ea typeface="+mn-ea"/>
                <a:cs typeface="+mn-cs"/>
              </a:rPr>
              <a:t> die meisten Interaktionen erhalten, die die Emotionen Wut, Angst, Freude, Trauer oder Spaß erzeugen.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Online-Enthemmungseffekt</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Ebenfalls bekannt ist, dass Menschen im Netz ungehemmter kommunizieren, denn im Gegensatz zum realen Leben fehlt online das direkte Gegenüber als Regulativ. Der Mangel an Mimik, Gestik und Tonfall birgt zudem das Risiko der Fehlinterpretation. Das Gefühl der Anonymität lässt Hierarchien wegfallen und die Erfahrung, kaum zur Rechenschaft gezogen zu werden, trägt zusätzlich zur Enthemmung bei.</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Ungleiche Partizipation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Der Kommunikationsforschung zufolge herrscht im Netz eine ungleiche Teilhabe. Der IT-Berater Jakob Nielsen umschrieb dieses Phänomen des Web 2.0 in einer Faustregel, die bis heute Gültigkeit hat: Demnach stellt nur etwa ein Prozent aller Internetnutzenden selbst Inhalte ins Netz, während etwa neun Prozent lediglich durch Kommentare partizipieren und rund 90 Prozent ausschließlich passiv mitlesen. Die ungleiche Teilhabe zeichnet sich also dadurch aus, dass die Mehrheit der Inhalte von einer Minderheit an Nutzerinnen und Nutzern erstellt wird.</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Gefangen in der Filterblase? </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Die Algorithmen sozialer Medien bewirken, dass Nutzerinnen und Nutzer jene Inhalte häufiger zu sehen bekommen, die ihren Interessen und Vorlieben der Vergangenheit entsprechen. Die Theorie der „Filter Bubble“ (Englisch für „Filterblase“) kommt deshalb zu dem Schluss, dass soziale Medien Menschen von fremden oder neuen Gedanken zunehmend isolieren. Dies würde allerdings voraussetzen, dass sie sich ausschließlich über eine einzige </a:t>
            </a:r>
            <a:r>
              <a:rPr lang="de-DE" sz="900" b="0" i="0" u="none" strike="noStrike" kern="1200" baseline="0" dirty="0" err="1">
                <a:solidFill>
                  <a:schemeClr val="tx1"/>
                </a:solidFill>
                <a:latin typeface="+mn-lt"/>
                <a:ea typeface="+mn-ea"/>
                <a:cs typeface="+mn-cs"/>
              </a:rPr>
              <a:t>Social</a:t>
            </a:r>
            <a:r>
              <a:rPr lang="de-DE" sz="900" b="0" i="0" u="none" strike="noStrike" kern="1200" baseline="0" dirty="0">
                <a:solidFill>
                  <a:schemeClr val="tx1"/>
                </a:solidFill>
                <a:latin typeface="+mn-lt"/>
                <a:ea typeface="+mn-ea"/>
                <a:cs typeface="+mn-cs"/>
              </a:rPr>
              <a:t> Media-Plattform informieren,. Das ist bislang nicht oder nur selten der Fall.</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Echokammern der Wut und Angst</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Als wissenschaftlich belegt gilt hingegen, dass das Feedback Gleichgesinnter auch im Netz eine bestärkende Wirkung haben kann. Dies gilt auch für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Je mehr Bestätigung ein Hasskommentar erhält, desto eher werden Absender und Leser zu weiteren oder heftigeren Hassbotschaften motiviert. Wissenschaftler beschreiben dieses Phänomen als sogenannte Echokammern.</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TIPP: </a:t>
            </a:r>
            <a:r>
              <a:rPr lang="de-DE" sz="900" b="0" i="0" u="none" strike="noStrike" kern="1200" baseline="0" dirty="0">
                <a:solidFill>
                  <a:schemeClr val="tx1"/>
                </a:solidFill>
                <a:latin typeface="+mn-lt"/>
                <a:ea typeface="+mn-ea"/>
                <a:cs typeface="+mn-cs"/>
              </a:rPr>
              <a:t>Bitten Sie die Workshop-Teilnehmenden um Erfahrungsaustausch: „Wie erleben Sie Diskussionen im Netz aus ihrer privaten und beruflichen Sicht?“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4</a:t>
            </a:fld>
            <a:endParaRPr lang="de-DE"/>
          </a:p>
        </p:txBody>
      </p:sp>
    </p:spTree>
    <p:extLst>
      <p:ext uri="{BB962C8B-B14F-4D97-AF65-F5344CB8AC3E}">
        <p14:creationId xmlns:p14="http://schemas.microsoft.com/office/powerpoint/2010/main" val="3740225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a:solidFill>
                  <a:schemeClr val="tx1"/>
                </a:solidFill>
                <a:effectLst/>
                <a:latin typeface="+mn-lt"/>
                <a:ea typeface="+mn-ea"/>
                <a:cs typeface="+mn-cs"/>
              </a:rPr>
              <a:t>Dies ist eine Bonus-Übung für die Arbeit in Gruppen: Lassen Sie die Teilnehmerinnen und Teilnehmer mit Hilfe von Flipcharts und Post-</a:t>
            </a:r>
            <a:r>
              <a:rPr lang="de-DE" sz="900" kern="1200" dirty="0" err="1">
                <a:solidFill>
                  <a:schemeClr val="tx1"/>
                </a:solidFill>
                <a:effectLst/>
                <a:latin typeface="+mn-lt"/>
                <a:ea typeface="+mn-ea"/>
                <a:cs typeface="+mn-cs"/>
              </a:rPr>
              <a:t>Its</a:t>
            </a:r>
            <a:r>
              <a:rPr lang="de-DE" sz="900" kern="1200" dirty="0">
                <a:solidFill>
                  <a:schemeClr val="tx1"/>
                </a:solidFill>
                <a:effectLst/>
                <a:latin typeface="+mn-lt"/>
                <a:ea typeface="+mn-ea"/>
                <a:cs typeface="+mn-cs"/>
              </a:rPr>
              <a:t> sämtliche Arbeitsabläufe und Entscheidungswege, die für die Bearbeitung von Kommentaren maßgeblich sind, in Form eines „Entscheidungsbaums“ skizzieren. </a:t>
            </a:r>
          </a:p>
          <a:p>
            <a:r>
              <a:rPr lang="de-DE" sz="900" kern="1200" dirty="0">
                <a:solidFill>
                  <a:schemeClr val="tx1"/>
                </a:solidFill>
                <a:effectLst/>
                <a:latin typeface="+mn-lt"/>
                <a:ea typeface="+mn-ea"/>
                <a:cs typeface="+mn-cs"/>
              </a:rPr>
              <a:t> </a:t>
            </a:r>
          </a:p>
          <a:p>
            <a:r>
              <a:rPr lang="de-DE" sz="900" kern="1200" dirty="0">
                <a:solidFill>
                  <a:schemeClr val="tx1"/>
                </a:solidFill>
                <a:effectLst/>
                <a:latin typeface="+mn-lt"/>
                <a:ea typeface="+mn-ea"/>
                <a:cs typeface="+mn-cs"/>
              </a:rPr>
              <a:t>Hilfreiche Fragen hierzu wären zum Beispiel:</a:t>
            </a:r>
          </a:p>
          <a:p>
            <a:r>
              <a:rPr lang="de-DE" sz="900" kern="1200" dirty="0">
                <a:solidFill>
                  <a:schemeClr val="tx1"/>
                </a:solidFill>
                <a:effectLst/>
                <a:latin typeface="+mn-lt"/>
                <a:ea typeface="+mn-ea"/>
                <a:cs typeface="+mn-cs"/>
              </a:rPr>
              <a:t> </a:t>
            </a:r>
          </a:p>
          <a:p>
            <a:r>
              <a:rPr lang="de-DE" sz="900" kern="1200" dirty="0">
                <a:solidFill>
                  <a:schemeClr val="tx1"/>
                </a:solidFill>
                <a:effectLst/>
                <a:latin typeface="+mn-lt"/>
                <a:ea typeface="+mn-ea"/>
                <a:cs typeface="+mn-cs"/>
              </a:rPr>
              <a:t>Wer bearbeitet die Kommentare?</a:t>
            </a:r>
          </a:p>
          <a:p>
            <a:r>
              <a:rPr lang="de-DE" sz="900" kern="1200" dirty="0">
                <a:solidFill>
                  <a:schemeClr val="tx1"/>
                </a:solidFill>
                <a:effectLst/>
                <a:latin typeface="+mn-lt"/>
                <a:ea typeface="+mn-ea"/>
                <a:cs typeface="+mn-cs"/>
              </a:rPr>
              <a:t>Welche Guidelines sind verbindlich und wo kann man sie nachlesen?</a:t>
            </a:r>
          </a:p>
          <a:p>
            <a:r>
              <a:rPr lang="de-DE" sz="900" kern="1200" dirty="0">
                <a:solidFill>
                  <a:schemeClr val="tx1"/>
                </a:solidFill>
                <a:effectLst/>
                <a:latin typeface="+mn-lt"/>
                <a:ea typeface="+mn-ea"/>
                <a:cs typeface="+mn-cs"/>
              </a:rPr>
              <a:t>Welche Optionen und Ansprechpartner gibt es bei kritischen Kommentaren?</a:t>
            </a:r>
          </a:p>
          <a:p>
            <a:r>
              <a:rPr lang="de-DE" sz="900" kern="1200" dirty="0">
                <a:solidFill>
                  <a:schemeClr val="tx1"/>
                </a:solidFill>
                <a:effectLst/>
                <a:latin typeface="+mn-lt"/>
                <a:ea typeface="+mn-ea"/>
                <a:cs typeface="+mn-cs"/>
              </a:rPr>
              <a:t>Welche Rolle spielen die jeweiligen redaktionellen Ressorts in der Diskussion mit der </a:t>
            </a:r>
            <a:r>
              <a:rPr lang="de-DE" sz="900" kern="1200" dirty="0" err="1">
                <a:solidFill>
                  <a:schemeClr val="tx1"/>
                </a:solidFill>
                <a:effectLst/>
                <a:latin typeface="+mn-lt"/>
                <a:ea typeface="+mn-ea"/>
                <a:cs typeface="+mn-cs"/>
              </a:rPr>
              <a:t>Nutzerschaft</a:t>
            </a:r>
            <a:r>
              <a:rPr lang="de-DE" sz="900" kern="1200" dirty="0">
                <a:solidFill>
                  <a:schemeClr val="tx1"/>
                </a:solidFill>
                <a:effectLst/>
                <a:latin typeface="+mn-lt"/>
                <a:ea typeface="+mn-ea"/>
                <a:cs typeface="+mn-cs"/>
              </a:rPr>
              <a:t>?</a:t>
            </a:r>
          </a:p>
          <a:p>
            <a:r>
              <a:rPr lang="de-DE" sz="900" kern="1200">
                <a:solidFill>
                  <a:schemeClr val="tx1"/>
                </a:solidFill>
                <a:effectLst/>
                <a:latin typeface="+mn-lt"/>
                <a:ea typeface="+mn-ea"/>
                <a:cs typeface="+mn-cs"/>
              </a:rPr>
              <a:t>Wie ist das systematische Vorgehen bei eventuell strafrechtlich relevanten Kommentaren?</a:t>
            </a:r>
          </a:p>
        </p:txBody>
      </p:sp>
      <p:sp>
        <p:nvSpPr>
          <p:cNvPr id="4" name="Foliennummernplatzhalter 3"/>
          <p:cNvSpPr>
            <a:spLocks noGrp="1"/>
          </p:cNvSpPr>
          <p:nvPr>
            <p:ph type="sldNum" sz="quarter" idx="10"/>
          </p:nvPr>
        </p:nvSpPr>
        <p:spPr/>
        <p:txBody>
          <a:bodyPr/>
          <a:lstStyle/>
          <a:p>
            <a:fld id="{C4E3E59D-1018-7440-9E13-3823031BE048}" type="slidenum">
              <a:rPr lang="de-DE" smtClean="0"/>
              <a:t>25</a:t>
            </a:fld>
            <a:endParaRPr lang="de-DE"/>
          </a:p>
        </p:txBody>
      </p:sp>
    </p:spTree>
    <p:extLst>
      <p:ext uri="{BB962C8B-B14F-4D97-AF65-F5344CB8AC3E}">
        <p14:creationId xmlns:p14="http://schemas.microsoft.com/office/powerpoint/2010/main" val="619703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Referentinnen und Referenten</a:t>
            </a:r>
            <a:r>
              <a:rPr lang="de-DE" baseline="0" dirty="0"/>
              <a:t> ihre Kontaktdaten eintragen.</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26</a:t>
            </a:fld>
            <a:endParaRPr lang="de-DE"/>
          </a:p>
        </p:txBody>
      </p:sp>
    </p:spTree>
    <p:extLst>
      <p:ext uri="{BB962C8B-B14F-4D97-AF65-F5344CB8AC3E}">
        <p14:creationId xmlns:p14="http://schemas.microsoft.com/office/powerpoint/2010/main" val="4051260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27</a:t>
            </a:fld>
            <a:endParaRPr lang="de-DE"/>
          </a:p>
        </p:txBody>
      </p:sp>
    </p:spTree>
    <p:extLst>
      <p:ext uri="{BB962C8B-B14F-4D97-AF65-F5344CB8AC3E}">
        <p14:creationId xmlns:p14="http://schemas.microsoft.com/office/powerpoint/2010/main" val="193922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6</a:t>
            </a:fld>
            <a:endParaRPr lang="de-DE"/>
          </a:p>
        </p:txBody>
      </p:sp>
    </p:spTree>
    <p:extLst>
      <p:ext uri="{BB962C8B-B14F-4D97-AF65-F5344CB8AC3E}">
        <p14:creationId xmlns:p14="http://schemas.microsoft.com/office/powerpoint/2010/main" val="187593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a:solidFill>
                  <a:schemeClr val="tx1"/>
                </a:solidFill>
                <a:latin typeface="+mn-lt"/>
                <a:ea typeface="+mn-ea"/>
                <a:cs typeface="+mn-cs"/>
              </a:rPr>
              <a:t>Menschen sind soziale Wesen. Dem entsprechend entstehen Online-Communitys überall dort, wo Menschen gemeinsame Bezugspunkte finden, etwa weil sie in derselben Region leben (geografisch), sich in einer ähnlichen Lebensphase befinden (demografisch) oder sich für ähnliche Themen oder Aktivitäten interessieren. Sie verweilen am liebsten an jenen Orten, wo ihre Bedürfnisse nach Selbstdarstellung, Austausch und Zugehörigkeit erfüllt werden.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Aspekte des Community-Managements </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Community-Management umfasst diverse Aufgaben und Tätigkeiten. Das beginnt bei der grundsätzlichen Konzeption und dem Aufbau der Gemeinschaft (Community-Building) sowie Maßnahmen der Aktivierung (</a:t>
            </a:r>
            <a:r>
              <a:rPr lang="de-DE" sz="900" b="0" i="0" u="none" strike="noStrike" kern="1200" baseline="0" dirty="0" err="1">
                <a:solidFill>
                  <a:schemeClr val="tx1"/>
                </a:solidFill>
                <a:latin typeface="+mn-lt"/>
                <a:ea typeface="+mn-ea"/>
                <a:cs typeface="+mn-cs"/>
              </a:rPr>
              <a:t>Audience</a:t>
            </a:r>
            <a:r>
              <a:rPr lang="de-DE" sz="900" b="0" i="0" u="none" strike="noStrike" kern="1200" baseline="0" dirty="0">
                <a:solidFill>
                  <a:schemeClr val="tx1"/>
                </a:solidFill>
                <a:latin typeface="+mn-lt"/>
                <a:ea typeface="+mn-ea"/>
                <a:cs typeface="+mn-cs"/>
              </a:rPr>
              <a:t> Engagement) und geht über die Organisation der Inhalte (Content-Management) und der Nutzerbetreuung (Community-Support) bis hin zur Moderation der Diskussion (Dialog- und Krisenmanagement) nach klaren Regeln (Compliance), der Messung der Aktivitäten (Monitoring) sowie zu Community-Aktivitäten außerhalb des digitalen Raums (Unternehmungen).</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Rollen des Community-Managements</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Community-Managerinnen und -Manager übernehmen gegenüber der Community diverse Rollen, und zwar umso mehr, wenn sie mit ihrem persönlichen Namen auftreten: Einerseits sind sie Botschafter des Medienunternehmens, andererseits Vertrauenspersonen und erste Ansprechpartner für Nutzerinnen und Nutzer. Sie sind sowohl Beobachter und Analytiker als auch Talkmaster und Schiedsrichter. Ihr Job erfordert Empathie und Fingerspitzengefühl, technische Fähigkeiten und rechtliches Grundwissen.</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TIPP: </a:t>
            </a:r>
            <a:r>
              <a:rPr lang="de-DE" sz="900" b="0" i="0" u="none" strike="noStrike" kern="1200" baseline="0" dirty="0">
                <a:solidFill>
                  <a:schemeClr val="tx1"/>
                </a:solidFill>
                <a:latin typeface="+mn-lt"/>
                <a:ea typeface="+mn-ea"/>
                <a:cs typeface="+mn-cs"/>
              </a:rPr>
              <a:t>Bitten Sie die Workshop-Teilnehmenden zur Diskussion: „Welchen Stellenwert hat der Dialog mit Nutzerinnen und Nutzern in Ihrem Medienunternehmen? In welcher Abteilung ist das Community-Management angesiedelt? Welche Ressourcen stehen zur Verfügung?“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7</a:t>
            </a:fld>
            <a:endParaRPr lang="de-DE"/>
          </a:p>
        </p:txBody>
      </p:sp>
    </p:spTree>
    <p:extLst>
      <p:ext uri="{BB962C8B-B14F-4D97-AF65-F5344CB8AC3E}">
        <p14:creationId xmlns:p14="http://schemas.microsoft.com/office/powerpoint/2010/main" val="96450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E3E59D-1018-7440-9E13-3823031BE048}" type="slidenum">
              <a:rPr lang="de-DE" smtClean="0"/>
              <a:t>8</a:t>
            </a:fld>
            <a:endParaRPr lang="de-DE"/>
          </a:p>
        </p:txBody>
      </p:sp>
    </p:spTree>
    <p:extLst>
      <p:ext uri="{BB962C8B-B14F-4D97-AF65-F5344CB8AC3E}">
        <p14:creationId xmlns:p14="http://schemas.microsoft.com/office/powerpoint/2010/main" val="408367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a:solidFill>
                  <a:schemeClr val="tx1"/>
                </a:solidFill>
                <a:latin typeface="+mn-lt"/>
                <a:ea typeface="+mn-ea"/>
                <a:cs typeface="+mn-cs"/>
              </a:rPr>
              <a:t>Es existiert noch keine allgemeingültige und rechtsverbindliche Definition für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Nichtsdestotrotz lassen sich einige Eigenheiten skizzieren, die das </a:t>
            </a:r>
          </a:p>
          <a:p>
            <a:r>
              <a:rPr lang="de-DE" sz="900" b="0" i="0" u="none" strike="noStrike" kern="1200" baseline="0" dirty="0">
                <a:solidFill>
                  <a:schemeClr val="tx1"/>
                </a:solidFill>
                <a:latin typeface="+mn-lt"/>
                <a:ea typeface="+mn-ea"/>
                <a:cs typeface="+mn-cs"/>
              </a:rPr>
              <a:t>Phänomen recht eindrücklich umreißen. Diese drei Definitionsversuche verdeutlichen das.</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9</a:t>
            </a:fld>
            <a:endParaRPr lang="de-DE"/>
          </a:p>
        </p:txBody>
      </p:sp>
    </p:spTree>
    <p:extLst>
      <p:ext uri="{BB962C8B-B14F-4D97-AF65-F5344CB8AC3E}">
        <p14:creationId xmlns:p14="http://schemas.microsoft.com/office/powerpoint/2010/main" val="162290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richtet sich meist gegen Personen, weil sie einer bestimmten Gruppe zugeordnet werden. Sie erfahren eine Abwertung beispielsweise aufgrund ihrer Hautfarbe, ihrer (vermeintlichen) Herkunft, ihrer Religion, ihres Geschlechts, ihrer sexuellen Orientierung oder ihres Körpers, um nur einige Beispiele zu nennen.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ist insofern eng verknüpft mit dem Begriff der gruppenbezogenen Menschenfeindlichkeit.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RASSISMUS: </a:t>
            </a:r>
            <a:r>
              <a:rPr lang="de-DE" sz="900" b="0" i="0" u="none" strike="noStrike" kern="1200" baseline="0" dirty="0">
                <a:solidFill>
                  <a:schemeClr val="tx1"/>
                </a:solidFill>
                <a:latin typeface="+mn-lt"/>
                <a:ea typeface="+mn-ea"/>
                <a:cs typeface="+mn-cs"/>
              </a:rPr>
              <a:t>Kategorisierung und Beurteilung von Menschen aufgrund ihrer vermuteten Abstammung </a:t>
            </a:r>
          </a:p>
          <a:p>
            <a:r>
              <a:rPr lang="de-DE" sz="900" b="1" i="0" u="none" strike="noStrike" kern="1200" baseline="0" dirty="0">
                <a:solidFill>
                  <a:schemeClr val="tx1"/>
                </a:solidFill>
                <a:latin typeface="+mn-lt"/>
                <a:ea typeface="+mn-ea"/>
                <a:cs typeface="+mn-cs"/>
              </a:rPr>
              <a:t>ANTISEMITISMUS UND ANTIMUSLIMISCHER RASSISMUS: </a:t>
            </a:r>
            <a:r>
              <a:rPr lang="de-DE" sz="900" b="0" i="0" u="none" strike="noStrike" kern="1200" baseline="0" dirty="0">
                <a:solidFill>
                  <a:schemeClr val="tx1"/>
                </a:solidFill>
                <a:latin typeface="+mn-lt"/>
                <a:ea typeface="+mn-ea"/>
                <a:cs typeface="+mn-cs"/>
              </a:rPr>
              <a:t>Diskriminierung der Religionszugehörigkeit </a:t>
            </a:r>
          </a:p>
          <a:p>
            <a:r>
              <a:rPr lang="de-DE" sz="900" b="1" i="0" u="none" strike="noStrike" kern="1200" baseline="0" dirty="0">
                <a:solidFill>
                  <a:schemeClr val="tx1"/>
                </a:solidFill>
                <a:latin typeface="+mn-lt"/>
                <a:ea typeface="+mn-ea"/>
                <a:cs typeface="+mn-cs"/>
              </a:rPr>
              <a:t>ANTIZIGANISMUS: </a:t>
            </a:r>
            <a:r>
              <a:rPr lang="de-DE" sz="900" b="0" i="0" u="none" strike="noStrike" kern="1200" baseline="0" dirty="0">
                <a:solidFill>
                  <a:schemeClr val="tx1"/>
                </a:solidFill>
                <a:latin typeface="+mn-lt"/>
                <a:ea typeface="+mn-ea"/>
                <a:cs typeface="+mn-cs"/>
              </a:rPr>
              <a:t>Diskriminierung gegenüber Sinti, Roma, Fahrenden und </a:t>
            </a:r>
            <a:r>
              <a:rPr lang="de-DE" sz="900" b="0" i="0" u="none" strike="noStrike" kern="1200" baseline="0" dirty="0" err="1">
                <a:solidFill>
                  <a:schemeClr val="tx1"/>
                </a:solidFill>
                <a:latin typeface="+mn-lt"/>
                <a:ea typeface="+mn-ea"/>
                <a:cs typeface="+mn-cs"/>
              </a:rPr>
              <a:t>Jenischen</a:t>
            </a:r>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SEXISMUS: </a:t>
            </a:r>
            <a:r>
              <a:rPr lang="de-DE" sz="900" b="0" i="0" u="none" strike="noStrike" kern="1200" baseline="0" dirty="0">
                <a:solidFill>
                  <a:schemeClr val="tx1"/>
                </a:solidFill>
                <a:latin typeface="+mn-lt"/>
                <a:ea typeface="+mn-ea"/>
                <a:cs typeface="+mn-cs"/>
              </a:rPr>
              <a:t>Diskriminierung auf Basis des Geschlechts </a:t>
            </a:r>
          </a:p>
          <a:p>
            <a:r>
              <a:rPr lang="de-DE" sz="900" b="1" i="0" u="none" strike="noStrike" kern="1200" baseline="0" dirty="0">
                <a:solidFill>
                  <a:schemeClr val="tx1"/>
                </a:solidFill>
                <a:latin typeface="+mn-lt"/>
                <a:ea typeface="+mn-ea"/>
                <a:cs typeface="+mn-cs"/>
              </a:rPr>
              <a:t>HOMO- UND TRANSFEINDLICHKEIT: </a:t>
            </a:r>
            <a:r>
              <a:rPr lang="de-DE" sz="900" b="0" i="0" u="none" strike="noStrike" kern="1200" baseline="0" dirty="0">
                <a:solidFill>
                  <a:schemeClr val="tx1"/>
                </a:solidFill>
                <a:latin typeface="+mn-lt"/>
                <a:ea typeface="+mn-ea"/>
                <a:cs typeface="+mn-cs"/>
              </a:rPr>
              <a:t>Diskriminierung auf Basis der Sexualität</a:t>
            </a:r>
          </a:p>
          <a:p>
            <a:r>
              <a:rPr lang="de-DE" sz="900" b="1" i="0" u="none" strike="noStrike" kern="1200" baseline="0" dirty="0">
                <a:solidFill>
                  <a:schemeClr val="tx1"/>
                </a:solidFill>
                <a:latin typeface="+mn-lt"/>
                <a:ea typeface="+mn-ea"/>
                <a:cs typeface="+mn-cs"/>
              </a:rPr>
              <a:t>ABLEISMUS: </a:t>
            </a:r>
            <a:r>
              <a:rPr lang="de-DE" sz="900" b="0" i="0" u="none" strike="noStrike" kern="1200" baseline="0" dirty="0">
                <a:solidFill>
                  <a:schemeClr val="tx1"/>
                </a:solidFill>
                <a:latin typeface="+mn-lt"/>
                <a:ea typeface="+mn-ea"/>
                <a:cs typeface="+mn-cs"/>
              </a:rPr>
              <a:t>Diskriminierung gegenüber Menschen mit Behinderung</a:t>
            </a:r>
          </a:p>
          <a:p>
            <a:r>
              <a:rPr lang="de-DE" sz="900" b="1" i="0" u="none" strike="noStrike" kern="1200" baseline="0" dirty="0">
                <a:solidFill>
                  <a:schemeClr val="tx1"/>
                </a:solidFill>
                <a:latin typeface="+mn-lt"/>
                <a:ea typeface="+mn-ea"/>
                <a:cs typeface="+mn-cs"/>
              </a:rPr>
              <a:t>KLASSISMUS: </a:t>
            </a:r>
            <a:r>
              <a:rPr lang="de-DE" sz="900" b="0" i="0" u="none" strike="noStrike" kern="1200" baseline="0" dirty="0">
                <a:solidFill>
                  <a:schemeClr val="tx1"/>
                </a:solidFill>
                <a:latin typeface="+mn-lt"/>
                <a:ea typeface="+mn-ea"/>
                <a:cs typeface="+mn-cs"/>
              </a:rPr>
              <a:t>Diskriminierung nach sozialer Herkunft</a:t>
            </a:r>
          </a:p>
          <a:p>
            <a:r>
              <a:rPr lang="de-DE" sz="900" b="1" i="0" u="none" strike="noStrike" kern="1200" baseline="0" dirty="0">
                <a:solidFill>
                  <a:schemeClr val="tx1"/>
                </a:solidFill>
                <a:latin typeface="+mn-lt"/>
                <a:ea typeface="+mn-ea"/>
                <a:cs typeface="+mn-cs"/>
              </a:rPr>
              <a:t>LOOKISMUS: </a:t>
            </a:r>
            <a:r>
              <a:rPr lang="de-DE" sz="900" b="0" i="0" u="none" strike="noStrike" kern="1200" baseline="0" dirty="0">
                <a:solidFill>
                  <a:schemeClr val="tx1"/>
                </a:solidFill>
                <a:latin typeface="+mn-lt"/>
                <a:ea typeface="+mn-ea"/>
                <a:cs typeface="+mn-cs"/>
              </a:rPr>
              <a:t>Stereotypisierung aufgrund des Aussehens</a:t>
            </a:r>
          </a:p>
          <a:p>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Es kann aber auch jene treffen, die zwar selbst nicht einer der genannten Gruppen zugeordnet werden, aber für deren Rechte eintreten.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10</a:t>
            </a:fld>
            <a:endParaRPr lang="de-DE"/>
          </a:p>
        </p:txBody>
      </p:sp>
    </p:spTree>
    <p:extLst>
      <p:ext uri="{BB962C8B-B14F-4D97-AF65-F5344CB8AC3E}">
        <p14:creationId xmlns:p14="http://schemas.microsoft.com/office/powerpoint/2010/main" val="365772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a:solidFill>
                  <a:schemeClr val="tx1"/>
                </a:solidFill>
                <a:latin typeface="+mn-lt"/>
                <a:ea typeface="+mn-ea"/>
                <a:cs typeface="+mn-cs"/>
              </a:rPr>
              <a:t>Die folgenden Abschnitte veranschaulichen, wie sich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im Kontext diverser Diskriminierungsverhältnisse äußern kann. Die genannten sprachlichen und inhaltlichen Muster sind dabei in der Regel insgesamt typisch für das Phänomen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Die frei gewählten Beispiele sollen das jeweilige Muster veranschaulichen.</a:t>
            </a:r>
          </a:p>
          <a:p>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Nur wenige Hasskommentatoren agieren strategisch und mit allen Mitteln der Rhetorik. Aber je verbreiteter die jeweiligen Muster sind, desto höher die Gefahr, dass sie von Menschen übernommen werden, die sich der gefährlichen Wirkung der Aussagen nur bedingt bewusst sind.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11</a:t>
            </a:fld>
            <a:endParaRPr lang="de-DE"/>
          </a:p>
        </p:txBody>
      </p:sp>
    </p:spTree>
    <p:extLst>
      <p:ext uri="{BB962C8B-B14F-4D97-AF65-F5344CB8AC3E}">
        <p14:creationId xmlns:p14="http://schemas.microsoft.com/office/powerpoint/2010/main" val="32319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i="0" u="none" strike="noStrike" kern="1200" baseline="0" dirty="0">
                <a:solidFill>
                  <a:schemeClr val="tx1"/>
                </a:solidFill>
                <a:latin typeface="+mn-lt"/>
                <a:ea typeface="+mn-ea"/>
                <a:cs typeface="+mn-cs"/>
              </a:rPr>
              <a:t>Imageschäden und potentielle juristische Konsequenzen </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Studien zeigen, dass sich die Wahrnehmung der Kommentarspalten auch auf die Wahrnehmung des publizierenden Mediums auswirken kann: Je wilder der Zoff in Kommentarspalten, desto eher bleibt ein schlechter Eindruck vom gesamten Medium. Eine von Hass geprägte Kommentardebatte kann also auch dem Gesamtimage des Medienunternehmens schaden. </a:t>
            </a:r>
          </a:p>
          <a:p>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Hinzu kommt, dass Medienunternehmen als Plattformbetreiber auch für die Hasskommentare ihrer Nutzerinnen und Nutzer in Verantwortung genommen werden können, wenn sie nicht ab Kenntnis eines Rechtsverstoßes unverzüglich alles ihnen Mögliche und Zumutbare unternehmen, um den Verstoß zu beseitigen.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Verunsicherung der Friedfertigen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Wenn immer mehr Nutzer sich bedroht, eingeschüchtert oder verunsichert fühlen und selbst Onlineredaktionen überfordert oder gar verängstigt sind, weil sie Hasskommentare fürchten, ist die Meinungs- und Medienvielfalt in Gefahr. </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Einfluss auf öffentliche Meinungsbildung</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Gruppierungen von Menschen, die die öffentliche Meinung koordiniert beeinflussen wollen, so genannte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Groups, nutzen die Mechanismen des Online-Diskurses besonders geschickt und fallen deshalb stärker auf. Und je lauter diese Minderheiten werden, desto eher entsteht der Eindruck einer Mehrheitsmeinung.</a:t>
            </a:r>
          </a:p>
          <a:p>
            <a:endParaRPr lang="de-DE" sz="900" b="0" i="0" u="none" strike="noStrike" kern="1200" baseline="0" dirty="0">
              <a:solidFill>
                <a:schemeClr val="tx1"/>
              </a:solidFill>
              <a:latin typeface="+mn-lt"/>
              <a:ea typeface="+mn-ea"/>
              <a:cs typeface="+mn-cs"/>
            </a:endParaRPr>
          </a:p>
          <a:p>
            <a:r>
              <a:rPr lang="de-DE" sz="900" b="1" i="0" u="none" strike="noStrike" kern="1200" baseline="0" dirty="0">
                <a:solidFill>
                  <a:schemeClr val="tx1"/>
                </a:solidFill>
                <a:latin typeface="+mn-lt"/>
                <a:ea typeface="+mn-ea"/>
                <a:cs typeface="+mn-cs"/>
              </a:rPr>
              <a:t>Anstieg der Gewalttaten</a:t>
            </a:r>
            <a:endParaRPr lang="de-DE" sz="900" b="0" i="0" u="none" strike="noStrike" kern="1200" baseline="0" dirty="0">
              <a:solidFill>
                <a:schemeClr val="tx1"/>
              </a:solidFill>
              <a:latin typeface="+mn-lt"/>
              <a:ea typeface="+mn-ea"/>
              <a:cs typeface="+mn-cs"/>
            </a:endParaRPr>
          </a:p>
          <a:p>
            <a:r>
              <a:rPr lang="de-DE" sz="900" b="0" i="0" u="none" strike="noStrike" kern="1200" baseline="0" dirty="0">
                <a:solidFill>
                  <a:schemeClr val="tx1"/>
                </a:solidFill>
                <a:latin typeface="+mn-lt"/>
                <a:ea typeface="+mn-ea"/>
                <a:cs typeface="+mn-cs"/>
              </a:rPr>
              <a:t>Studien aus den USA, Großbritannien und Deutschland belegen eine starke Korrelation zwischen </a:t>
            </a:r>
            <a:r>
              <a:rPr lang="de-DE" sz="900" b="0" i="0" u="none" strike="noStrike" kern="1200" baseline="0" dirty="0" err="1">
                <a:solidFill>
                  <a:schemeClr val="tx1"/>
                </a:solidFill>
                <a:latin typeface="+mn-lt"/>
                <a:ea typeface="+mn-ea"/>
                <a:cs typeface="+mn-cs"/>
              </a:rPr>
              <a:t>Hate</a:t>
            </a:r>
            <a:r>
              <a:rPr lang="de-DE" sz="900" b="0" i="0" u="none" strike="noStrike" kern="1200" baseline="0" dirty="0">
                <a:solidFill>
                  <a:schemeClr val="tx1"/>
                </a:solidFill>
                <a:latin typeface="+mn-lt"/>
                <a:ea typeface="+mn-ea"/>
                <a:cs typeface="+mn-cs"/>
              </a:rPr>
              <a:t> Speech in den sozialen Medien und hassmotivierten Straftaten. Ein Beispiel: Laut Angaben des Bundesamtes für Justiz hat sich die Zahl der Ermittlungsverfahren wegen Volksverhetzung und Gewaltdarstellungen im Netz im Jahr 2015 mehr als verdoppelt. Pro Asyl meldete für 2015 bereits 1.249 </a:t>
            </a:r>
            <a:r>
              <a:rPr lang="de-DE" sz="900" b="0" i="0" u="none" strike="noStrike" kern="1200" baseline="0" dirty="0" err="1">
                <a:solidFill>
                  <a:schemeClr val="tx1"/>
                </a:solidFill>
                <a:latin typeface="+mn-lt"/>
                <a:ea typeface="+mn-ea"/>
                <a:cs typeface="+mn-cs"/>
              </a:rPr>
              <a:t>geflüchtetenfeindliche</a:t>
            </a:r>
            <a:r>
              <a:rPr lang="de-DE" sz="900" b="0" i="0" u="none" strike="noStrike" kern="1200" baseline="0" dirty="0">
                <a:solidFill>
                  <a:schemeClr val="tx1"/>
                </a:solidFill>
                <a:latin typeface="+mn-lt"/>
                <a:ea typeface="+mn-ea"/>
                <a:cs typeface="+mn-cs"/>
              </a:rPr>
              <a:t> Vorfälle. Im Jahr 2016 waren es 3.768 Fälle, davon 116 Brandanschläge und 595 tätliche Übergriffe.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12</a:t>
            </a:fld>
            <a:endParaRPr lang="de-DE"/>
          </a:p>
        </p:txBody>
      </p:sp>
    </p:spTree>
    <p:extLst>
      <p:ext uri="{BB962C8B-B14F-4D97-AF65-F5344CB8AC3E}">
        <p14:creationId xmlns:p14="http://schemas.microsoft.com/office/powerpoint/2010/main" val="230681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Abschnittsfolien dreizeilig">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3744EE1C-9114-EA4B-9A03-C7015463AED3}"/>
              </a:ext>
            </a:extLst>
          </p:cNvPr>
          <p:cNvPicPr>
            <a:picLocks noChangeAspect="1"/>
          </p:cNvPicPr>
          <p:nvPr userDrawn="1"/>
        </p:nvPicPr>
        <p:blipFill>
          <a:blip r:embed="rId2"/>
          <a:stretch>
            <a:fillRect/>
          </a:stretch>
        </p:blipFill>
        <p:spPr>
          <a:xfrm>
            <a:off x="-19456" y="-25337"/>
            <a:ext cx="9193300" cy="5184000"/>
          </a:xfrm>
          <a:prstGeom prst="rect">
            <a:avLst/>
          </a:prstGeom>
        </p:spPr>
      </p:pic>
      <p:sp>
        <p:nvSpPr>
          <p:cNvPr id="15" name="Textplatzhalter 10">
            <a:extLst>
              <a:ext uri="{FF2B5EF4-FFF2-40B4-BE49-F238E27FC236}">
                <a16:creationId xmlns:a16="http://schemas.microsoft.com/office/drawing/2014/main" id="{CF27C1E1-6940-AA43-B938-16770A83C5F3}"/>
              </a:ext>
            </a:extLst>
          </p:cNvPr>
          <p:cNvSpPr>
            <a:spLocks noGrp="1"/>
          </p:cNvSpPr>
          <p:nvPr>
            <p:ph type="body" sz="quarter" idx="18" hasCustomPrompt="1"/>
          </p:nvPr>
        </p:nvSpPr>
        <p:spPr>
          <a:xfrm>
            <a:off x="1004888" y="1554480"/>
            <a:ext cx="7141585" cy="2594610"/>
          </a:xfrm>
          <a:prstGeom prst="rect">
            <a:avLst/>
          </a:prstGeom>
        </p:spPr>
        <p:txBody>
          <a:bodyPr>
            <a:noAutofit/>
          </a:bodyPr>
          <a:lstStyle>
            <a:lvl1pPr marL="0" indent="0">
              <a:lnSpc>
                <a:spcPts val="5240"/>
              </a:lnSpc>
              <a:spcBef>
                <a:spcPts val="0"/>
              </a:spcBef>
              <a:buNone/>
              <a:defRPr sz="4800" b="1" i="0" cap="all" baseline="0">
                <a:latin typeface="Arial Narrow" panose="020B0604020202020204" pitchFamily="34" charset="0"/>
                <a:cs typeface="Arial Narrow" panose="020B0604020202020204" pitchFamily="34" charset="0"/>
              </a:defRPr>
            </a:lvl1pPr>
            <a:lvl2pPr marL="44450" marR="0" indent="0" algn="l" defTabSz="685800" rtl="0" eaLnBrk="1" fontAlgn="auto" latinLnBrk="0" hangingPunct="1">
              <a:lnSpc>
                <a:spcPts val="3300"/>
              </a:lnSpc>
              <a:spcBef>
                <a:spcPts val="375"/>
              </a:spcBef>
              <a:spcAft>
                <a:spcPts val="0"/>
              </a:spcAft>
              <a:buClrTx/>
              <a:buSzTx/>
              <a:buFont typeface="Arial" panose="020B0604020202020204" pitchFamily="34" charset="0"/>
              <a:buNone/>
              <a:tabLst/>
              <a:defRPr sz="2000">
                <a:solidFill>
                  <a:srgbClr val="00A48F"/>
                </a:solidFill>
              </a:defRPr>
            </a:lvl2pPr>
          </a:lstStyle>
          <a:p>
            <a:r>
              <a:rPr lang="de-DE" cap="all" baseline="0" dirty="0"/>
              <a:t>Thema oder</a:t>
            </a:r>
          </a:p>
          <a:p>
            <a:r>
              <a:rPr lang="de-DE" cap="all" baseline="0" dirty="0"/>
              <a:t>Abschnittsüberschrift</a:t>
            </a:r>
            <a:br>
              <a:rPr lang="de-DE" cap="all" baseline="0" dirty="0"/>
            </a:br>
            <a:r>
              <a:rPr lang="de-DE" cap="all" baseline="0" dirty="0" err="1"/>
              <a:t>sgs</a:t>
            </a:r>
            <a:r>
              <a:rPr lang="de-DE" cap="all" baseline="0" dirty="0"/>
              <a:t> </a:t>
            </a:r>
            <a:r>
              <a:rPr lang="de-DE" cap="all" baseline="0" dirty="0" err="1"/>
              <a:t>sgsgsg</a:t>
            </a:r>
            <a:r>
              <a:rPr lang="de-DE" cap="all" baseline="0" dirty="0"/>
              <a:t> </a:t>
            </a:r>
            <a:r>
              <a:rPr lang="de-DE" cap="all" baseline="0" dirty="0" err="1"/>
              <a:t>sgwlk</a:t>
            </a:r>
            <a:endParaRPr lang="de-DE" cap="all" baseline="0" dirty="0"/>
          </a:p>
          <a:p>
            <a:pPr marL="4445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de-DE" dirty="0" err="1"/>
              <a:t>Subline</a:t>
            </a:r>
            <a:r>
              <a:rPr lang="de-DE" dirty="0"/>
              <a:t> </a:t>
            </a:r>
          </a:p>
          <a:p>
            <a:pPr marL="4445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de-DE" dirty="0"/>
              <a:t> </a:t>
            </a:r>
          </a:p>
          <a:p>
            <a:pPr lvl="1"/>
            <a:endParaRPr lang="de-DE" cap="all" baseline="0" dirty="0"/>
          </a:p>
        </p:txBody>
      </p:sp>
    </p:spTree>
    <p:extLst>
      <p:ext uri="{BB962C8B-B14F-4D97-AF65-F5344CB8AC3E}">
        <p14:creationId xmlns:p14="http://schemas.microsoft.com/office/powerpoint/2010/main" val="131480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Diagramm">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Diagramme</a:t>
            </a:r>
          </a:p>
          <a:p>
            <a:pPr lvl="1"/>
            <a:r>
              <a:rPr lang="de-DE" dirty="0" err="1"/>
              <a:t>Subline</a:t>
            </a:r>
            <a:r>
              <a:rPr lang="de-DE" dirty="0"/>
              <a:t> </a:t>
            </a:r>
          </a:p>
          <a:p>
            <a:pPr lvl="1"/>
            <a:endParaRPr lang="de-DE" dirty="0"/>
          </a:p>
        </p:txBody>
      </p:sp>
    </p:spTree>
    <p:extLst>
      <p:ext uri="{BB962C8B-B14F-4D97-AF65-F5344CB8AC3E}">
        <p14:creationId xmlns:p14="http://schemas.microsoft.com/office/powerpoint/2010/main" val="240398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Diagramm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Diagramme Mit Fazit</a:t>
            </a:r>
          </a:p>
          <a:p>
            <a:pPr lvl="1"/>
            <a:r>
              <a:rPr lang="de-DE" dirty="0" err="1"/>
              <a:t>Subline</a:t>
            </a:r>
            <a:r>
              <a:rPr lang="de-DE" dirty="0"/>
              <a:t> </a:t>
            </a:r>
          </a:p>
          <a:p>
            <a:pPr lvl="1"/>
            <a:endParaRPr lang="de-DE" dirty="0"/>
          </a:p>
        </p:txBody>
      </p:sp>
    </p:spTree>
    <p:extLst>
      <p:ext uri="{BB962C8B-B14F-4D97-AF65-F5344CB8AC3E}">
        <p14:creationId xmlns:p14="http://schemas.microsoft.com/office/powerpoint/2010/main" val="386191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fzählung untereinander">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04F6F67-8BF7-D44F-B127-6EF161221260}"/>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16" name="Textplatzhalter 15">
            <a:extLst>
              <a:ext uri="{FF2B5EF4-FFF2-40B4-BE49-F238E27FC236}">
                <a16:creationId xmlns:a16="http://schemas.microsoft.com/office/drawing/2014/main" id="{FCCF00FA-45AA-7440-A230-55CD3B5F5E8D}"/>
              </a:ext>
            </a:extLst>
          </p:cNvPr>
          <p:cNvSpPr>
            <a:spLocks noGrp="1"/>
          </p:cNvSpPr>
          <p:nvPr>
            <p:ph type="body" sz="quarter" idx="13" hasCustomPrompt="1"/>
          </p:nvPr>
        </p:nvSpPr>
        <p:spPr>
          <a:xfrm>
            <a:off x="4886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1. Überschrift</a:t>
            </a:r>
          </a:p>
        </p:txBody>
      </p:sp>
      <p:sp>
        <p:nvSpPr>
          <p:cNvPr id="26" name="Textplatzhalter 15">
            <a:extLst>
              <a:ext uri="{FF2B5EF4-FFF2-40B4-BE49-F238E27FC236}">
                <a16:creationId xmlns:a16="http://schemas.microsoft.com/office/drawing/2014/main" id="{90285101-56FA-6440-B558-DB416FAAB847}"/>
              </a:ext>
            </a:extLst>
          </p:cNvPr>
          <p:cNvSpPr>
            <a:spLocks noGrp="1"/>
          </p:cNvSpPr>
          <p:nvPr>
            <p:ph type="body" sz="quarter" idx="15" hasCustomPrompt="1"/>
          </p:nvPr>
        </p:nvSpPr>
        <p:spPr>
          <a:xfrm>
            <a:off x="478163" y="512102"/>
            <a:ext cx="7189788" cy="890008"/>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Aufzählungen untereinander</a:t>
            </a:r>
          </a:p>
          <a:p>
            <a:pPr lvl="1"/>
            <a:r>
              <a:rPr lang="de-DE" dirty="0" err="1"/>
              <a:t>Subline</a:t>
            </a:r>
            <a:r>
              <a:rPr lang="de-DE" dirty="0"/>
              <a:t> </a:t>
            </a:r>
          </a:p>
          <a:p>
            <a:pPr lvl="1"/>
            <a:endParaRPr lang="de-DE" dirty="0"/>
          </a:p>
        </p:txBody>
      </p:sp>
      <p:sp>
        <p:nvSpPr>
          <p:cNvPr id="13" name="Textplatzhalter 15">
            <a:extLst>
              <a:ext uri="{FF2B5EF4-FFF2-40B4-BE49-F238E27FC236}">
                <a16:creationId xmlns:a16="http://schemas.microsoft.com/office/drawing/2014/main" id="{EAD5B44A-1A1C-2F4D-92CF-288649271C15}"/>
              </a:ext>
            </a:extLst>
          </p:cNvPr>
          <p:cNvSpPr>
            <a:spLocks noGrp="1"/>
          </p:cNvSpPr>
          <p:nvPr>
            <p:ph type="body" sz="quarter" idx="16" hasCustomPrompt="1"/>
          </p:nvPr>
        </p:nvSpPr>
        <p:spPr>
          <a:xfrm>
            <a:off x="488662" y="2232255"/>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2. Überschrift</a:t>
            </a:r>
          </a:p>
        </p:txBody>
      </p:sp>
      <p:sp>
        <p:nvSpPr>
          <p:cNvPr id="17" name="Textplatzhalter 15">
            <a:extLst>
              <a:ext uri="{FF2B5EF4-FFF2-40B4-BE49-F238E27FC236}">
                <a16:creationId xmlns:a16="http://schemas.microsoft.com/office/drawing/2014/main" id="{1BC6A569-C90C-C44C-B5CF-5F28FF8A0A45}"/>
              </a:ext>
            </a:extLst>
          </p:cNvPr>
          <p:cNvSpPr>
            <a:spLocks noGrp="1"/>
          </p:cNvSpPr>
          <p:nvPr>
            <p:ph type="body" sz="quarter" idx="17" hasCustomPrompt="1"/>
          </p:nvPr>
        </p:nvSpPr>
        <p:spPr>
          <a:xfrm>
            <a:off x="488662" y="2801977"/>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3. Überschrift</a:t>
            </a:r>
          </a:p>
        </p:txBody>
      </p:sp>
      <p:sp>
        <p:nvSpPr>
          <p:cNvPr id="20" name="Textplatzhalter 15">
            <a:extLst>
              <a:ext uri="{FF2B5EF4-FFF2-40B4-BE49-F238E27FC236}">
                <a16:creationId xmlns:a16="http://schemas.microsoft.com/office/drawing/2014/main" id="{AEB5E942-7EF7-7D46-A459-4E22EEA5E4A8}"/>
              </a:ext>
            </a:extLst>
          </p:cNvPr>
          <p:cNvSpPr>
            <a:spLocks noGrp="1"/>
          </p:cNvSpPr>
          <p:nvPr>
            <p:ph type="body" sz="quarter" idx="18" hasCustomPrompt="1"/>
          </p:nvPr>
        </p:nvSpPr>
        <p:spPr>
          <a:xfrm>
            <a:off x="488662" y="3371403"/>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4. Überschrift</a:t>
            </a:r>
          </a:p>
        </p:txBody>
      </p:sp>
      <p:sp>
        <p:nvSpPr>
          <p:cNvPr id="22" name="Textplatzhalter 15">
            <a:extLst>
              <a:ext uri="{FF2B5EF4-FFF2-40B4-BE49-F238E27FC236}">
                <a16:creationId xmlns:a16="http://schemas.microsoft.com/office/drawing/2014/main" id="{CC228717-9DD5-664A-927B-E723529CA77F}"/>
              </a:ext>
            </a:extLst>
          </p:cNvPr>
          <p:cNvSpPr>
            <a:spLocks noGrp="1"/>
          </p:cNvSpPr>
          <p:nvPr>
            <p:ph type="body" sz="quarter" idx="19" hasCustomPrompt="1"/>
          </p:nvPr>
        </p:nvSpPr>
        <p:spPr>
          <a:xfrm>
            <a:off x="488662" y="394053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5. Überschrift</a:t>
            </a:r>
          </a:p>
        </p:txBody>
      </p:sp>
    </p:spTree>
    <p:extLst>
      <p:ext uri="{BB962C8B-B14F-4D97-AF65-F5344CB8AC3E}">
        <p14:creationId xmlns:p14="http://schemas.microsoft.com/office/powerpoint/2010/main" val="2780383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zwei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04F6F67-8BF7-D44F-B127-6EF161221260}"/>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10" name="Content Placeholder 2">
            <a:extLst>
              <a:ext uri="{FF2B5EF4-FFF2-40B4-BE49-F238E27FC236}">
                <a16:creationId xmlns:a16="http://schemas.microsoft.com/office/drawing/2014/main" id="{ADEBCD8E-E5BB-A941-A810-DCEADB95B6A0}"/>
              </a:ext>
            </a:extLst>
          </p:cNvPr>
          <p:cNvSpPr>
            <a:spLocks noGrp="1"/>
          </p:cNvSpPr>
          <p:nvPr>
            <p:ph idx="1" hasCustomPrompt="1"/>
          </p:nvPr>
        </p:nvSpPr>
        <p:spPr>
          <a:xfrm>
            <a:off x="480026" y="2202193"/>
            <a:ext cx="3830641" cy="2372763"/>
          </a:xfrm>
          <a:prstGeom prst="rect">
            <a:avLst/>
          </a:prstGeom>
        </p:spPr>
        <p:txBody>
          <a:bodyPr>
            <a:noAutofit/>
          </a:bodyPr>
          <a:lstStyle>
            <a:lvl1pPr marL="171450" indent="-171450">
              <a:buClr>
                <a:srgbClr val="E63264"/>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4" name="Content Placeholder 2">
            <a:extLst>
              <a:ext uri="{FF2B5EF4-FFF2-40B4-BE49-F238E27FC236}">
                <a16:creationId xmlns:a16="http://schemas.microsoft.com/office/drawing/2014/main" id="{BAFA044A-C53B-A447-91E5-85C10E39CC15}"/>
              </a:ext>
            </a:extLst>
          </p:cNvPr>
          <p:cNvSpPr>
            <a:spLocks noGrp="1"/>
          </p:cNvSpPr>
          <p:nvPr>
            <p:ph idx="12" hasCustomPrompt="1"/>
          </p:nvPr>
        </p:nvSpPr>
        <p:spPr>
          <a:xfrm>
            <a:off x="4664099" y="2202193"/>
            <a:ext cx="3830641" cy="2372763"/>
          </a:xfrm>
          <a:prstGeom prst="rect">
            <a:avLst/>
          </a:prstGeom>
        </p:spPr>
        <p:txBody>
          <a:bodyPr>
            <a:noAutofit/>
          </a:bodyPr>
          <a:lstStyle>
            <a:lvl1pPr marL="171450" indent="-171450">
              <a:buClr>
                <a:srgbClr val="00A48F"/>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6" name="Textplatzhalter 15">
            <a:extLst>
              <a:ext uri="{FF2B5EF4-FFF2-40B4-BE49-F238E27FC236}">
                <a16:creationId xmlns:a16="http://schemas.microsoft.com/office/drawing/2014/main" id="{FCCF00FA-45AA-7440-A230-55CD3B5F5E8D}"/>
              </a:ext>
            </a:extLst>
          </p:cNvPr>
          <p:cNvSpPr>
            <a:spLocks noGrp="1"/>
          </p:cNvSpPr>
          <p:nvPr>
            <p:ph type="body" sz="quarter" idx="13" hasCustomPrompt="1"/>
          </p:nvPr>
        </p:nvSpPr>
        <p:spPr>
          <a:xfrm>
            <a:off x="4886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19" name="Textplatzhalter 15">
            <a:extLst>
              <a:ext uri="{FF2B5EF4-FFF2-40B4-BE49-F238E27FC236}">
                <a16:creationId xmlns:a16="http://schemas.microsoft.com/office/drawing/2014/main" id="{7305A4B9-0C9F-1349-9E2E-2F49ECB00716}"/>
              </a:ext>
            </a:extLst>
          </p:cNvPr>
          <p:cNvSpPr>
            <a:spLocks noGrp="1"/>
          </p:cNvSpPr>
          <p:nvPr>
            <p:ph type="body" sz="quarter" idx="14" hasCustomPrompt="1"/>
          </p:nvPr>
        </p:nvSpPr>
        <p:spPr>
          <a:xfrm>
            <a:off x="46542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26" name="Textplatzhalter 15">
            <a:extLst>
              <a:ext uri="{FF2B5EF4-FFF2-40B4-BE49-F238E27FC236}">
                <a16:creationId xmlns:a16="http://schemas.microsoft.com/office/drawing/2014/main" id="{90285101-56FA-6440-B558-DB416FAAB847}"/>
              </a:ext>
            </a:extLst>
          </p:cNvPr>
          <p:cNvSpPr>
            <a:spLocks noGrp="1"/>
          </p:cNvSpPr>
          <p:nvPr>
            <p:ph type="body" sz="quarter" idx="15" hasCustomPrompt="1"/>
          </p:nvPr>
        </p:nvSpPr>
        <p:spPr>
          <a:xfrm>
            <a:off x="478163" y="512102"/>
            <a:ext cx="7189788" cy="890008"/>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zweispaltig</a:t>
            </a:r>
          </a:p>
          <a:p>
            <a:pPr lvl="1"/>
            <a:r>
              <a:rPr lang="de-DE" dirty="0" err="1"/>
              <a:t>Subline</a:t>
            </a:r>
            <a:r>
              <a:rPr lang="de-DE" dirty="0"/>
              <a:t> </a:t>
            </a:r>
          </a:p>
          <a:p>
            <a:pPr lvl="1"/>
            <a:endParaRPr lang="de-DE" dirty="0"/>
          </a:p>
        </p:txBody>
      </p:sp>
    </p:spTree>
    <p:extLst>
      <p:ext uri="{BB962C8B-B14F-4D97-AF65-F5344CB8AC3E}">
        <p14:creationId xmlns:p14="http://schemas.microsoft.com/office/powerpoint/2010/main" val="122402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zweispaltig mit Fazi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04F6F67-8BF7-D44F-B127-6EF161221260}"/>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10" name="Content Placeholder 2">
            <a:extLst>
              <a:ext uri="{FF2B5EF4-FFF2-40B4-BE49-F238E27FC236}">
                <a16:creationId xmlns:a16="http://schemas.microsoft.com/office/drawing/2014/main" id="{ADEBCD8E-E5BB-A941-A810-DCEADB95B6A0}"/>
              </a:ext>
            </a:extLst>
          </p:cNvPr>
          <p:cNvSpPr>
            <a:spLocks noGrp="1"/>
          </p:cNvSpPr>
          <p:nvPr>
            <p:ph idx="1" hasCustomPrompt="1"/>
          </p:nvPr>
        </p:nvSpPr>
        <p:spPr>
          <a:xfrm>
            <a:off x="480026" y="2202194"/>
            <a:ext cx="3830641" cy="1392022"/>
          </a:xfrm>
          <a:prstGeom prst="rect">
            <a:avLst/>
          </a:prstGeom>
        </p:spPr>
        <p:txBody>
          <a:bodyPr>
            <a:noAutofit/>
          </a:bodyPr>
          <a:lstStyle>
            <a:lvl1pPr marL="171450" indent="-171450">
              <a:buClr>
                <a:srgbClr val="E63264"/>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4" name="Content Placeholder 2">
            <a:extLst>
              <a:ext uri="{FF2B5EF4-FFF2-40B4-BE49-F238E27FC236}">
                <a16:creationId xmlns:a16="http://schemas.microsoft.com/office/drawing/2014/main" id="{BAFA044A-C53B-A447-91E5-85C10E39CC15}"/>
              </a:ext>
            </a:extLst>
          </p:cNvPr>
          <p:cNvSpPr>
            <a:spLocks noGrp="1"/>
          </p:cNvSpPr>
          <p:nvPr>
            <p:ph idx="12" hasCustomPrompt="1"/>
          </p:nvPr>
        </p:nvSpPr>
        <p:spPr>
          <a:xfrm>
            <a:off x="4664099" y="2202194"/>
            <a:ext cx="3830641" cy="1392022"/>
          </a:xfrm>
          <a:prstGeom prst="rect">
            <a:avLst/>
          </a:prstGeom>
        </p:spPr>
        <p:txBody>
          <a:bodyPr>
            <a:noAutofit/>
          </a:bodyPr>
          <a:lstStyle>
            <a:lvl1pPr marL="171450" indent="-171450">
              <a:buClr>
                <a:srgbClr val="00A48F"/>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6" name="Textplatzhalter 15">
            <a:extLst>
              <a:ext uri="{FF2B5EF4-FFF2-40B4-BE49-F238E27FC236}">
                <a16:creationId xmlns:a16="http://schemas.microsoft.com/office/drawing/2014/main" id="{FCCF00FA-45AA-7440-A230-55CD3B5F5E8D}"/>
              </a:ext>
            </a:extLst>
          </p:cNvPr>
          <p:cNvSpPr>
            <a:spLocks noGrp="1"/>
          </p:cNvSpPr>
          <p:nvPr>
            <p:ph type="body" sz="quarter" idx="13" hasCustomPrompt="1"/>
          </p:nvPr>
        </p:nvSpPr>
        <p:spPr>
          <a:xfrm>
            <a:off x="4886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19" name="Textplatzhalter 15">
            <a:extLst>
              <a:ext uri="{FF2B5EF4-FFF2-40B4-BE49-F238E27FC236}">
                <a16:creationId xmlns:a16="http://schemas.microsoft.com/office/drawing/2014/main" id="{7305A4B9-0C9F-1349-9E2E-2F49ECB00716}"/>
              </a:ext>
            </a:extLst>
          </p:cNvPr>
          <p:cNvSpPr>
            <a:spLocks noGrp="1"/>
          </p:cNvSpPr>
          <p:nvPr>
            <p:ph type="body" sz="quarter" idx="14" hasCustomPrompt="1"/>
          </p:nvPr>
        </p:nvSpPr>
        <p:spPr>
          <a:xfrm>
            <a:off x="46542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25" name="Content Placeholder 2">
            <a:extLst>
              <a:ext uri="{FF2B5EF4-FFF2-40B4-BE49-F238E27FC236}">
                <a16:creationId xmlns:a16="http://schemas.microsoft.com/office/drawing/2014/main" id="{A619FC09-9180-8941-854A-0D82D588793D}"/>
              </a:ext>
            </a:extLst>
          </p:cNvPr>
          <p:cNvSpPr>
            <a:spLocks noGrp="1"/>
          </p:cNvSpPr>
          <p:nvPr>
            <p:ph idx="17" hasCustomPrompt="1"/>
          </p:nvPr>
        </p:nvSpPr>
        <p:spPr>
          <a:xfrm>
            <a:off x="478162" y="3852156"/>
            <a:ext cx="8265787" cy="722801"/>
          </a:xfrm>
          <a:prstGeom prst="rect">
            <a:avLst/>
          </a:prstGeom>
        </p:spPr>
        <p:txBody>
          <a:bodyPr numCol="1" spcCol="360000">
            <a:norm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18" name="Textplatzhalter 15">
            <a:extLst>
              <a:ext uri="{FF2B5EF4-FFF2-40B4-BE49-F238E27FC236}">
                <a16:creationId xmlns:a16="http://schemas.microsoft.com/office/drawing/2014/main" id="{91D61DFA-B5EF-7C4F-93F2-F080F07ED7FB}"/>
              </a:ext>
            </a:extLst>
          </p:cNvPr>
          <p:cNvSpPr>
            <a:spLocks noGrp="1"/>
          </p:cNvSpPr>
          <p:nvPr>
            <p:ph type="body" sz="quarter" idx="15" hasCustomPrompt="1"/>
          </p:nvPr>
        </p:nvSpPr>
        <p:spPr>
          <a:xfrm>
            <a:off x="478163" y="512101"/>
            <a:ext cx="7189788" cy="890007"/>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zweispaltig</a:t>
            </a:r>
          </a:p>
          <a:p>
            <a:pPr lvl="1"/>
            <a:r>
              <a:rPr lang="de-DE" dirty="0" err="1"/>
              <a:t>Subline</a:t>
            </a:r>
            <a:endParaRPr lang="de-DE" dirty="0"/>
          </a:p>
        </p:txBody>
      </p:sp>
    </p:spTree>
    <p:extLst>
      <p:ext uri="{BB962C8B-B14F-4D97-AF65-F5344CB8AC3E}">
        <p14:creationId xmlns:p14="http://schemas.microsoft.com/office/powerpoint/2010/main" val="309847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leich dreispaltig">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6" name="Content Placeholder 2">
            <a:extLst>
              <a:ext uri="{FF2B5EF4-FFF2-40B4-BE49-F238E27FC236}">
                <a16:creationId xmlns:a16="http://schemas.microsoft.com/office/drawing/2014/main" id="{016C12DE-586A-C84E-A46C-9F12753C4FF5}"/>
              </a:ext>
            </a:extLst>
          </p:cNvPr>
          <p:cNvSpPr>
            <a:spLocks noGrp="1"/>
          </p:cNvSpPr>
          <p:nvPr>
            <p:ph idx="1" hasCustomPrompt="1"/>
          </p:nvPr>
        </p:nvSpPr>
        <p:spPr>
          <a:xfrm>
            <a:off x="478163" y="2035516"/>
            <a:ext cx="2550787" cy="1446379"/>
          </a:xfrm>
          <a:prstGeom prst="rect">
            <a:avLst/>
          </a:prstGeom>
        </p:spPr>
        <p:txBody>
          <a:bodyPr numCol="1" spcCol="360000">
            <a:noAutofit/>
          </a:bodyPr>
          <a:lstStyle>
            <a:lvl1pPr marL="180975" indent="-169863">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3" name="Textplatzhalter 2">
            <a:extLst>
              <a:ext uri="{FF2B5EF4-FFF2-40B4-BE49-F238E27FC236}">
                <a16:creationId xmlns:a16="http://schemas.microsoft.com/office/drawing/2014/main" id="{1A6B8F33-2923-9247-8960-2342FC3FB480}"/>
              </a:ext>
            </a:extLst>
          </p:cNvPr>
          <p:cNvSpPr>
            <a:spLocks noGrp="1"/>
          </p:cNvSpPr>
          <p:nvPr>
            <p:ph type="body" sz="quarter" idx="17" hasCustomPrompt="1"/>
          </p:nvPr>
        </p:nvSpPr>
        <p:spPr>
          <a:xfrm>
            <a:off x="478162" y="1463286"/>
            <a:ext cx="426510" cy="491974"/>
          </a:xfrm>
          <a:prstGeom prst="rect">
            <a:avLst/>
          </a:prstGeom>
        </p:spPr>
        <p:txBody>
          <a:bodyPr/>
          <a:lstStyle>
            <a:lvl1pPr marL="0" indent="0" algn="l">
              <a:buNone/>
              <a:defRPr sz="3600" b="1" i="0">
                <a:solidFill>
                  <a:srgbClr val="00A48F"/>
                </a:solidFill>
                <a:latin typeface="Arial Narrow" panose="020B0604020202020204" pitchFamily="34" charset="0"/>
                <a:cs typeface="Arial Narrow" panose="020B0604020202020204" pitchFamily="34" charset="0"/>
              </a:defRPr>
            </a:lvl1pPr>
          </a:lstStyle>
          <a:p>
            <a:r>
              <a:rPr lang="de-DE" dirty="0"/>
              <a:t>1</a:t>
            </a:r>
          </a:p>
        </p:txBody>
      </p:sp>
      <p:sp>
        <p:nvSpPr>
          <p:cNvPr id="16" name="Content Placeholder 2">
            <a:extLst>
              <a:ext uri="{FF2B5EF4-FFF2-40B4-BE49-F238E27FC236}">
                <a16:creationId xmlns:a16="http://schemas.microsoft.com/office/drawing/2014/main" id="{3B39C7DE-B375-434D-A6EA-755EFA30CB8E}"/>
              </a:ext>
            </a:extLst>
          </p:cNvPr>
          <p:cNvSpPr>
            <a:spLocks noGrp="1"/>
          </p:cNvSpPr>
          <p:nvPr>
            <p:ph idx="22" hasCustomPrompt="1"/>
          </p:nvPr>
        </p:nvSpPr>
        <p:spPr>
          <a:xfrm>
            <a:off x="3335663" y="2035516"/>
            <a:ext cx="2550787" cy="1446379"/>
          </a:xfrm>
          <a:prstGeom prst="rect">
            <a:avLst/>
          </a:prstGeom>
        </p:spPr>
        <p:txBody>
          <a:bodyPr numCol="1" spcCol="360000">
            <a:noAutofit/>
          </a:bodyPr>
          <a:lstStyle>
            <a:lvl1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7" name="Content Placeholder 2">
            <a:extLst>
              <a:ext uri="{FF2B5EF4-FFF2-40B4-BE49-F238E27FC236}">
                <a16:creationId xmlns:a16="http://schemas.microsoft.com/office/drawing/2014/main" id="{B9C914A6-33BE-384E-AB8A-893242DCD045}"/>
              </a:ext>
            </a:extLst>
          </p:cNvPr>
          <p:cNvSpPr>
            <a:spLocks noGrp="1"/>
          </p:cNvSpPr>
          <p:nvPr>
            <p:ph idx="23" hasCustomPrompt="1"/>
          </p:nvPr>
        </p:nvSpPr>
        <p:spPr>
          <a:xfrm>
            <a:off x="6216023" y="2035516"/>
            <a:ext cx="2550787" cy="1446379"/>
          </a:xfrm>
          <a:prstGeom prst="rect">
            <a:avLst/>
          </a:prstGeom>
        </p:spPr>
        <p:txBody>
          <a:bodyPr numCol="1" spcCol="360000">
            <a:noAutofit/>
          </a:bodyPr>
          <a:lstStyle>
            <a:lvl1pPr marL="180975" indent="-169863">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8" name="Textplatzhalter 15">
            <a:extLst>
              <a:ext uri="{FF2B5EF4-FFF2-40B4-BE49-F238E27FC236}">
                <a16:creationId xmlns:a16="http://schemas.microsoft.com/office/drawing/2014/main" id="{37EECBCA-6994-2449-9B68-26A8CEEEFA3F}"/>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dreispaltig</a:t>
            </a:r>
          </a:p>
          <a:p>
            <a:pPr lvl="1"/>
            <a:r>
              <a:rPr lang="de-DE" dirty="0" err="1"/>
              <a:t>Subline</a:t>
            </a:r>
            <a:r>
              <a:rPr lang="de-DE" dirty="0"/>
              <a:t> </a:t>
            </a:r>
          </a:p>
          <a:p>
            <a:pPr lvl="1"/>
            <a:endParaRPr lang="de-DE" dirty="0"/>
          </a:p>
        </p:txBody>
      </p:sp>
      <p:sp>
        <p:nvSpPr>
          <p:cNvPr id="19" name="Textplatzhalter 2">
            <a:extLst>
              <a:ext uri="{FF2B5EF4-FFF2-40B4-BE49-F238E27FC236}">
                <a16:creationId xmlns:a16="http://schemas.microsoft.com/office/drawing/2014/main" id="{DF15F0C1-56F9-024E-A793-15A95554E018}"/>
              </a:ext>
            </a:extLst>
          </p:cNvPr>
          <p:cNvSpPr>
            <a:spLocks noGrp="1"/>
          </p:cNvSpPr>
          <p:nvPr>
            <p:ph type="body" sz="quarter" idx="24" hasCustomPrompt="1"/>
          </p:nvPr>
        </p:nvSpPr>
        <p:spPr>
          <a:xfrm>
            <a:off x="3338094" y="1463286"/>
            <a:ext cx="426510" cy="491974"/>
          </a:xfrm>
          <a:prstGeom prst="rect">
            <a:avLst/>
          </a:prstGeom>
        </p:spPr>
        <p:txBody>
          <a:bodyPr/>
          <a:lstStyle>
            <a:lvl1pPr marL="0" indent="0" algn="l">
              <a:buNone/>
              <a:defRPr sz="3600" b="1" i="0">
                <a:solidFill>
                  <a:srgbClr val="E63264"/>
                </a:solidFill>
                <a:latin typeface="Arial Narrow" panose="020B0604020202020204" pitchFamily="34" charset="0"/>
                <a:cs typeface="Arial Narrow" panose="020B0604020202020204" pitchFamily="34" charset="0"/>
              </a:defRPr>
            </a:lvl1pPr>
          </a:lstStyle>
          <a:p>
            <a:r>
              <a:rPr lang="de-DE" dirty="0"/>
              <a:t>2</a:t>
            </a:r>
          </a:p>
        </p:txBody>
      </p:sp>
      <p:sp>
        <p:nvSpPr>
          <p:cNvPr id="20" name="Textplatzhalter 2">
            <a:extLst>
              <a:ext uri="{FF2B5EF4-FFF2-40B4-BE49-F238E27FC236}">
                <a16:creationId xmlns:a16="http://schemas.microsoft.com/office/drawing/2014/main" id="{776DE4C4-C201-D74D-8516-C4D0CFCF2DB3}"/>
              </a:ext>
            </a:extLst>
          </p:cNvPr>
          <p:cNvSpPr>
            <a:spLocks noGrp="1"/>
          </p:cNvSpPr>
          <p:nvPr>
            <p:ph type="body" sz="quarter" idx="25" hasCustomPrompt="1"/>
          </p:nvPr>
        </p:nvSpPr>
        <p:spPr>
          <a:xfrm>
            <a:off x="6217481" y="1463286"/>
            <a:ext cx="426510" cy="491974"/>
          </a:xfrm>
          <a:prstGeom prst="rect">
            <a:avLst/>
          </a:prstGeom>
        </p:spPr>
        <p:txBody>
          <a:bodyPr/>
          <a:lstStyle>
            <a:lvl1pPr marL="0" indent="0" algn="l">
              <a:buNone/>
              <a:defRPr sz="3600" b="1" i="0">
                <a:solidFill>
                  <a:srgbClr val="73B95A"/>
                </a:solidFill>
                <a:latin typeface="Arial Narrow" panose="020B0604020202020204" pitchFamily="34" charset="0"/>
                <a:cs typeface="Arial Narrow" panose="020B0604020202020204" pitchFamily="34" charset="0"/>
              </a:defRPr>
            </a:lvl1pPr>
          </a:lstStyle>
          <a:p>
            <a:r>
              <a:rPr lang="de-DE" dirty="0"/>
              <a:t>3</a:t>
            </a:r>
          </a:p>
        </p:txBody>
      </p:sp>
    </p:spTree>
    <p:extLst>
      <p:ext uri="{BB962C8B-B14F-4D97-AF65-F5344CB8AC3E}">
        <p14:creationId xmlns:p14="http://schemas.microsoft.com/office/powerpoint/2010/main" val="354506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blauf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PUNKTE</a:t>
            </a:r>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2311109"/>
            <a:ext cx="1956429" cy="2241438"/>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2311109"/>
            <a:ext cx="1956429" cy="2241436"/>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2311109"/>
            <a:ext cx="1956429" cy="2241438"/>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a16="http://schemas.microsoft.com/office/drawing/2014/main" id="{9041B6E6-5415-A44B-9E0A-2BAA869070D2}"/>
              </a:ext>
            </a:extLst>
          </p:cNvPr>
          <p:cNvSpPr>
            <a:spLocks noGrp="1"/>
          </p:cNvSpPr>
          <p:nvPr>
            <p:ph idx="26" hasCustomPrompt="1"/>
          </p:nvPr>
        </p:nvSpPr>
        <p:spPr>
          <a:xfrm>
            <a:off x="489591" y="2311110"/>
            <a:ext cx="1956429" cy="2249584"/>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Tree>
    <p:extLst>
      <p:ext uri="{BB962C8B-B14F-4D97-AF65-F5344CB8AC3E}">
        <p14:creationId xmlns:p14="http://schemas.microsoft.com/office/powerpoint/2010/main" val="355958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lauf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PUNKTE MIT FAZIT</a:t>
            </a:r>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2311109"/>
            <a:ext cx="1956429" cy="1170786"/>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2311109"/>
            <a:ext cx="1956429" cy="1170785"/>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2311109"/>
            <a:ext cx="1956429" cy="1170786"/>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a16="http://schemas.microsoft.com/office/drawing/2014/main" id="{9041B6E6-5415-A44B-9E0A-2BAA869070D2}"/>
              </a:ext>
            </a:extLst>
          </p:cNvPr>
          <p:cNvSpPr>
            <a:spLocks noGrp="1"/>
          </p:cNvSpPr>
          <p:nvPr>
            <p:ph idx="26" hasCustomPrompt="1"/>
          </p:nvPr>
        </p:nvSpPr>
        <p:spPr>
          <a:xfrm>
            <a:off x="489591" y="2311110"/>
            <a:ext cx="1956429" cy="1175041"/>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Tree>
    <p:extLst>
      <p:ext uri="{BB962C8B-B14F-4D97-AF65-F5344CB8AC3E}">
        <p14:creationId xmlns:p14="http://schemas.microsoft.com/office/powerpoint/2010/main" val="225482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Ablauf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a:t>
            </a:r>
            <a:r>
              <a:rPr lang="de-DE" dirty="0" err="1"/>
              <a:t>PUNKTe</a:t>
            </a:r>
            <a:endParaRPr lang="de-DE" dirty="0"/>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1377315"/>
            <a:ext cx="1956429" cy="3175230"/>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3175230"/>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1377315"/>
            <a:ext cx="1956429" cy="3175230"/>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1377315"/>
            <a:ext cx="1956429" cy="3175230"/>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222557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blauf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PUNKTE MIT FAZIT</a:t>
            </a:r>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1377315"/>
            <a:ext cx="1956429" cy="2104580"/>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2104580"/>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1377315"/>
            <a:ext cx="1956429" cy="2104580"/>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1377315"/>
            <a:ext cx="1956429" cy="2104580"/>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154242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Abschluss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69F2B5D-45F8-4341-9380-E9F4B5002993}"/>
              </a:ext>
            </a:extLst>
          </p:cNvPr>
          <p:cNvPicPr>
            <a:picLocks noChangeAspect="1"/>
          </p:cNvPicPr>
          <p:nvPr userDrawn="1"/>
        </p:nvPicPr>
        <p:blipFill>
          <a:blip r:embed="rId2"/>
          <a:stretch>
            <a:fillRect/>
          </a:stretch>
        </p:blipFill>
        <p:spPr>
          <a:xfrm>
            <a:off x="-19456" y="-25337"/>
            <a:ext cx="9193300" cy="5184000"/>
          </a:xfrm>
          <a:prstGeom prst="rect">
            <a:avLst/>
          </a:prstGeom>
        </p:spPr>
      </p:pic>
      <p:sp>
        <p:nvSpPr>
          <p:cNvPr id="9" name="Textplatzhalter 5">
            <a:extLst>
              <a:ext uri="{FF2B5EF4-FFF2-40B4-BE49-F238E27FC236}">
                <a16:creationId xmlns:a16="http://schemas.microsoft.com/office/drawing/2014/main" id="{D0C29167-4F67-7F4E-B4BD-2078E75ABA93}"/>
              </a:ext>
            </a:extLst>
          </p:cNvPr>
          <p:cNvSpPr>
            <a:spLocks noGrp="1"/>
          </p:cNvSpPr>
          <p:nvPr>
            <p:ph type="body" sz="quarter" idx="17" hasCustomPrompt="1"/>
          </p:nvPr>
        </p:nvSpPr>
        <p:spPr>
          <a:xfrm>
            <a:off x="1006213" y="2394937"/>
            <a:ext cx="7349117" cy="1582703"/>
          </a:xfrm>
          <a:prstGeom prst="rect">
            <a:avLst/>
          </a:prstGeom>
        </p:spPr>
        <p:txBody>
          <a:bodyPr numCol="2" spcCol="360000">
            <a:noAutofit/>
          </a:bodyPr>
          <a:lstStyle>
            <a:lvl1pPr marL="0" indent="0">
              <a:spcBef>
                <a:spcPts val="0"/>
              </a:spcBef>
              <a:spcAft>
                <a:spcPts val="1200"/>
              </a:spcAft>
              <a:buClr>
                <a:srgbClr val="00A48F"/>
              </a:buClr>
              <a:buFont typeface="+mj-lt"/>
              <a:buNone/>
              <a:defRPr sz="1800" b="0" i="0">
                <a:solidFill>
                  <a:schemeClr val="tx1"/>
                </a:solidFill>
                <a:latin typeface="Arial" panose="020B0604020202020204" pitchFamily="34" charset="0"/>
                <a:cs typeface="Arial" panose="020B0604020202020204" pitchFamily="34" charset="0"/>
              </a:defRPr>
            </a:lvl1pPr>
          </a:lstStyle>
          <a:p>
            <a:r>
              <a:rPr lang="de-DE" dirty="0"/>
              <a:t>1 </a:t>
            </a:r>
            <a:r>
              <a:rPr lang="de-DE" dirty="0" err="1"/>
              <a:t>Aufzählungdjdjdj</a:t>
            </a:r>
            <a:r>
              <a:rPr lang="de-DE" dirty="0"/>
              <a:t> </a:t>
            </a:r>
          </a:p>
          <a:p>
            <a:r>
              <a:rPr lang="de-DE" dirty="0"/>
              <a:t>2 Aufzählung</a:t>
            </a:r>
          </a:p>
          <a:p>
            <a:endParaRPr lang="de-DE" dirty="0"/>
          </a:p>
          <a:p>
            <a:endParaRPr lang="de-DE" dirty="0"/>
          </a:p>
          <a:p>
            <a:r>
              <a:rPr lang="de-DE" dirty="0"/>
              <a:t>4 Aufzählung</a:t>
            </a:r>
          </a:p>
          <a:p>
            <a:endParaRPr lang="de-DE" dirty="0"/>
          </a:p>
        </p:txBody>
      </p:sp>
      <p:sp>
        <p:nvSpPr>
          <p:cNvPr id="13" name="Titel 1">
            <a:extLst>
              <a:ext uri="{FF2B5EF4-FFF2-40B4-BE49-F238E27FC236}">
                <a16:creationId xmlns:a16="http://schemas.microsoft.com/office/drawing/2014/main" id="{4BA83563-D0C9-8A44-9D11-6E159728CD33}"/>
              </a:ext>
            </a:extLst>
          </p:cNvPr>
          <p:cNvSpPr>
            <a:spLocks noGrp="1"/>
          </p:cNvSpPr>
          <p:nvPr>
            <p:ph type="title" hasCustomPrompt="1"/>
          </p:nvPr>
        </p:nvSpPr>
        <p:spPr>
          <a:xfrm>
            <a:off x="1006213" y="1563661"/>
            <a:ext cx="7349117" cy="482744"/>
          </a:xfrm>
          <a:prstGeom prst="rect">
            <a:avLst/>
          </a:prstGeom>
        </p:spPr>
        <p:txBody>
          <a:bodyPr>
            <a:noAutofit/>
          </a:bodyPr>
          <a:lstStyle>
            <a:lvl1pPr>
              <a:defRPr sz="3400" b="1" i="0">
                <a:latin typeface="Arial Narrow" panose="020B0604020202020204" pitchFamily="34" charset="0"/>
                <a:cs typeface="Arial Narrow" panose="020B0604020202020204" pitchFamily="34" charset="0"/>
              </a:defRPr>
            </a:lvl1pPr>
          </a:lstStyle>
          <a:p>
            <a:r>
              <a:rPr lang="de-DE" dirty="0"/>
              <a:t>GLIEDERUNG</a:t>
            </a:r>
          </a:p>
        </p:txBody>
      </p:sp>
    </p:spTree>
    <p:extLst>
      <p:ext uri="{BB962C8B-B14F-4D97-AF65-F5344CB8AC3E}">
        <p14:creationId xmlns:p14="http://schemas.microsoft.com/office/powerpoint/2010/main" val="2656232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blaufplan 3 Punkt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3 PUNKTE</a:t>
            </a:r>
          </a:p>
        </p:txBody>
      </p:sp>
      <p:sp>
        <p:nvSpPr>
          <p:cNvPr id="12" name="Content Placeholder 2">
            <a:extLst>
              <a:ext uri="{FF2B5EF4-FFF2-40B4-BE49-F238E27FC236}">
                <a16:creationId xmlns:a16="http://schemas.microsoft.com/office/drawing/2014/main" id="{22561291-D344-214A-9F4A-ABD8542F7B81}"/>
              </a:ext>
            </a:extLst>
          </p:cNvPr>
          <p:cNvSpPr>
            <a:spLocks noGrp="1"/>
          </p:cNvSpPr>
          <p:nvPr>
            <p:ph idx="26" hasCustomPrompt="1"/>
          </p:nvPr>
        </p:nvSpPr>
        <p:spPr>
          <a:xfrm>
            <a:off x="3335663" y="1377315"/>
            <a:ext cx="2550787" cy="3175229"/>
          </a:xfrm>
          <a:prstGeom prst="rect">
            <a:avLst/>
          </a:prstGeom>
        </p:spPr>
        <p:txBody>
          <a:bodyPr numCol="1" spcCol="360000">
            <a:noAutofit/>
          </a:bodyPr>
          <a:lstStyle>
            <a:lvl1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4" name="Content Placeholder 2">
            <a:extLst>
              <a:ext uri="{FF2B5EF4-FFF2-40B4-BE49-F238E27FC236}">
                <a16:creationId xmlns:a16="http://schemas.microsoft.com/office/drawing/2014/main" id="{4B37CB63-8B55-4B4A-AE97-01B38D154EEC}"/>
              </a:ext>
            </a:extLst>
          </p:cNvPr>
          <p:cNvSpPr>
            <a:spLocks noGrp="1"/>
          </p:cNvSpPr>
          <p:nvPr>
            <p:ph idx="1" hasCustomPrompt="1"/>
          </p:nvPr>
        </p:nvSpPr>
        <p:spPr>
          <a:xfrm>
            <a:off x="478163" y="1377315"/>
            <a:ext cx="2550787" cy="3175229"/>
          </a:xfrm>
          <a:prstGeom prst="rect">
            <a:avLst/>
          </a:prstGeom>
        </p:spPr>
        <p:txBody>
          <a:bodyPr numCol="1" spcCol="360000">
            <a:noAutofit/>
          </a:bodyPr>
          <a:lstStyle>
            <a:lvl1pPr marL="180975" indent="-169863">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5" name="Content Placeholder 2">
            <a:extLst>
              <a:ext uri="{FF2B5EF4-FFF2-40B4-BE49-F238E27FC236}">
                <a16:creationId xmlns:a16="http://schemas.microsoft.com/office/drawing/2014/main" id="{D1E50A2F-22DE-3449-ACE6-264BBB28B834}"/>
              </a:ext>
            </a:extLst>
          </p:cNvPr>
          <p:cNvSpPr>
            <a:spLocks noGrp="1"/>
          </p:cNvSpPr>
          <p:nvPr>
            <p:ph idx="27" hasCustomPrompt="1"/>
          </p:nvPr>
        </p:nvSpPr>
        <p:spPr>
          <a:xfrm>
            <a:off x="6216023" y="1377315"/>
            <a:ext cx="2550787" cy="3175229"/>
          </a:xfrm>
          <a:prstGeom prst="rect">
            <a:avLst/>
          </a:prstGeom>
        </p:spPr>
        <p:txBody>
          <a:bodyPr numCol="1" spcCol="360000">
            <a:noAutofit/>
          </a:bodyPr>
          <a:lstStyle>
            <a:lvl1pPr marL="180975" indent="-169863">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2149284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blaufplan 3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3 PUNKTE MIT FAZIT</a:t>
            </a:r>
          </a:p>
        </p:txBody>
      </p:sp>
      <p:sp>
        <p:nvSpPr>
          <p:cNvPr id="12" name="Content Placeholder 2">
            <a:extLst>
              <a:ext uri="{FF2B5EF4-FFF2-40B4-BE49-F238E27FC236}">
                <a16:creationId xmlns:a16="http://schemas.microsoft.com/office/drawing/2014/main" id="{22561291-D344-214A-9F4A-ABD8542F7B81}"/>
              </a:ext>
            </a:extLst>
          </p:cNvPr>
          <p:cNvSpPr>
            <a:spLocks noGrp="1"/>
          </p:cNvSpPr>
          <p:nvPr>
            <p:ph idx="26" hasCustomPrompt="1"/>
          </p:nvPr>
        </p:nvSpPr>
        <p:spPr>
          <a:xfrm>
            <a:off x="3335663" y="1377316"/>
            <a:ext cx="2550787" cy="2104580"/>
          </a:xfrm>
          <a:prstGeom prst="rect">
            <a:avLst/>
          </a:prstGeom>
        </p:spPr>
        <p:txBody>
          <a:bodyPr numCol="1" spcCol="360000">
            <a:noAutofit/>
          </a:bodyPr>
          <a:lstStyle>
            <a:lvl1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4" name="Content Placeholder 2">
            <a:extLst>
              <a:ext uri="{FF2B5EF4-FFF2-40B4-BE49-F238E27FC236}">
                <a16:creationId xmlns:a16="http://schemas.microsoft.com/office/drawing/2014/main" id="{4B37CB63-8B55-4B4A-AE97-01B38D154EEC}"/>
              </a:ext>
            </a:extLst>
          </p:cNvPr>
          <p:cNvSpPr>
            <a:spLocks noGrp="1"/>
          </p:cNvSpPr>
          <p:nvPr>
            <p:ph idx="1" hasCustomPrompt="1"/>
          </p:nvPr>
        </p:nvSpPr>
        <p:spPr>
          <a:xfrm>
            <a:off x="478163" y="1377316"/>
            <a:ext cx="2550787" cy="2104580"/>
          </a:xfrm>
          <a:prstGeom prst="rect">
            <a:avLst/>
          </a:prstGeom>
        </p:spPr>
        <p:txBody>
          <a:bodyPr numCol="1" spcCol="360000">
            <a:noAutofit/>
          </a:bodyPr>
          <a:lstStyle>
            <a:lvl1pPr marL="180975" indent="-169863">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5" name="Content Placeholder 2">
            <a:extLst>
              <a:ext uri="{FF2B5EF4-FFF2-40B4-BE49-F238E27FC236}">
                <a16:creationId xmlns:a16="http://schemas.microsoft.com/office/drawing/2014/main" id="{D1E50A2F-22DE-3449-ACE6-264BBB28B834}"/>
              </a:ext>
            </a:extLst>
          </p:cNvPr>
          <p:cNvSpPr>
            <a:spLocks noGrp="1"/>
          </p:cNvSpPr>
          <p:nvPr>
            <p:ph idx="27" hasCustomPrompt="1"/>
          </p:nvPr>
        </p:nvSpPr>
        <p:spPr>
          <a:xfrm>
            <a:off x="6216023" y="1377316"/>
            <a:ext cx="2550787" cy="2104580"/>
          </a:xfrm>
          <a:prstGeom prst="rect">
            <a:avLst/>
          </a:prstGeom>
        </p:spPr>
        <p:txBody>
          <a:bodyPr numCol="1" spcCol="360000">
            <a:noAutofit/>
          </a:bodyPr>
          <a:lstStyle>
            <a:lvl1pPr marL="180975" indent="-169863">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170352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asen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a:t>
            </a:r>
            <a:endParaRPr lang="de-DE" dirty="0">
              <a:effectLst/>
              <a:latin typeface="Arial Narrow" panose="020B0604020202020204" pitchFamily="34" charset="0"/>
            </a:endParaRPr>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2311108"/>
            <a:ext cx="1956429" cy="2260891"/>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2311109"/>
            <a:ext cx="1956429" cy="2260889"/>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2311108"/>
            <a:ext cx="1956429" cy="2260891"/>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a16="http://schemas.microsoft.com/office/drawing/2014/main" id="{9041B6E6-5415-A44B-9E0A-2BAA869070D2}"/>
              </a:ext>
            </a:extLst>
          </p:cNvPr>
          <p:cNvSpPr>
            <a:spLocks noGrp="1"/>
          </p:cNvSpPr>
          <p:nvPr>
            <p:ph idx="26" hasCustomPrompt="1"/>
          </p:nvPr>
        </p:nvSpPr>
        <p:spPr>
          <a:xfrm>
            <a:off x="489591" y="2311110"/>
            <a:ext cx="1956429" cy="2269108"/>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Tree>
    <p:extLst>
      <p:ext uri="{BB962C8B-B14F-4D97-AF65-F5344CB8AC3E}">
        <p14:creationId xmlns:p14="http://schemas.microsoft.com/office/powerpoint/2010/main" val="420688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asen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 mit Fazit</a:t>
            </a:r>
            <a:endParaRPr lang="de-DE" dirty="0">
              <a:effectLst/>
              <a:latin typeface="Arial Narrow" panose="020B0604020202020204" pitchFamily="34" charset="0"/>
            </a:endParaRPr>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2311108"/>
            <a:ext cx="1956429" cy="1172581"/>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2311109"/>
            <a:ext cx="1956429" cy="1172580"/>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2311108"/>
            <a:ext cx="1956429" cy="1172581"/>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a16="http://schemas.microsoft.com/office/drawing/2014/main" id="{9041B6E6-5415-A44B-9E0A-2BAA869070D2}"/>
              </a:ext>
            </a:extLst>
          </p:cNvPr>
          <p:cNvSpPr>
            <a:spLocks noGrp="1"/>
          </p:cNvSpPr>
          <p:nvPr>
            <p:ph idx="26" hasCustomPrompt="1"/>
          </p:nvPr>
        </p:nvSpPr>
        <p:spPr>
          <a:xfrm>
            <a:off x="489591" y="2311110"/>
            <a:ext cx="1956429" cy="1176843"/>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0" name="Content Placeholder 2">
            <a:extLst>
              <a:ext uri="{FF2B5EF4-FFF2-40B4-BE49-F238E27FC236}">
                <a16:creationId xmlns:a16="http://schemas.microsoft.com/office/drawing/2014/main" id="{9DF30837-7E92-874F-834D-33614C0A0125}"/>
              </a:ext>
            </a:extLst>
          </p:cNvPr>
          <p:cNvSpPr>
            <a:spLocks noGrp="1"/>
          </p:cNvSpPr>
          <p:nvPr>
            <p:ph idx="31" hasCustomPrompt="1"/>
          </p:nvPr>
        </p:nvSpPr>
        <p:spPr>
          <a:xfrm>
            <a:off x="6798951" y="3857959"/>
            <a:ext cx="1956429" cy="716998"/>
          </a:xfrm>
          <a:prstGeom prst="rect">
            <a:avLst/>
          </a:prstGeom>
        </p:spPr>
        <p:txBody>
          <a:bodyPr numCol="1" spcCol="360000">
            <a:noAutofit/>
          </a:bodyPr>
          <a:lstStyle>
            <a:lvl1pPr marL="11112" indent="0">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1" name="Content Placeholder 2">
            <a:extLst>
              <a:ext uri="{FF2B5EF4-FFF2-40B4-BE49-F238E27FC236}">
                <a16:creationId xmlns:a16="http://schemas.microsoft.com/office/drawing/2014/main" id="{6C5F1D59-EBD7-2248-AC7A-1879EC65F420}"/>
              </a:ext>
            </a:extLst>
          </p:cNvPr>
          <p:cNvSpPr>
            <a:spLocks noGrp="1"/>
          </p:cNvSpPr>
          <p:nvPr>
            <p:ph idx="32" hasCustomPrompt="1"/>
          </p:nvPr>
        </p:nvSpPr>
        <p:spPr>
          <a:xfrm>
            <a:off x="2592711" y="3857960"/>
            <a:ext cx="1956429" cy="716998"/>
          </a:xfrm>
          <a:prstGeom prst="rect">
            <a:avLst/>
          </a:prstGeom>
        </p:spPr>
        <p:txBody>
          <a:bodyPr numCol="1" spcCol="360000">
            <a:noAutofit/>
          </a:bodyPr>
          <a:lstStyle>
            <a:lvl1pPr marL="11112" indent="0">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7" name="Content Placeholder 2">
            <a:extLst>
              <a:ext uri="{FF2B5EF4-FFF2-40B4-BE49-F238E27FC236}">
                <a16:creationId xmlns:a16="http://schemas.microsoft.com/office/drawing/2014/main" id="{49BB2B15-9E87-C440-B0BD-364FF02C4240}"/>
              </a:ext>
            </a:extLst>
          </p:cNvPr>
          <p:cNvSpPr>
            <a:spLocks noGrp="1"/>
          </p:cNvSpPr>
          <p:nvPr>
            <p:ph idx="33" hasCustomPrompt="1"/>
          </p:nvPr>
        </p:nvSpPr>
        <p:spPr>
          <a:xfrm>
            <a:off x="4695831" y="3857959"/>
            <a:ext cx="1956429" cy="716998"/>
          </a:xfrm>
          <a:prstGeom prst="rect">
            <a:avLst/>
          </a:prstGeom>
        </p:spPr>
        <p:txBody>
          <a:bodyPr numCol="1" spcCol="360000">
            <a:noAutofit/>
          </a:bodyPr>
          <a:lstStyle>
            <a:lvl1pPr marL="11112" indent="0">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3" name="Content Placeholder 2">
            <a:extLst>
              <a:ext uri="{FF2B5EF4-FFF2-40B4-BE49-F238E27FC236}">
                <a16:creationId xmlns:a16="http://schemas.microsoft.com/office/drawing/2014/main" id="{E4049857-7FBA-BC45-8791-A0FB79E2A2BF}"/>
              </a:ext>
            </a:extLst>
          </p:cNvPr>
          <p:cNvSpPr>
            <a:spLocks noGrp="1"/>
          </p:cNvSpPr>
          <p:nvPr>
            <p:ph idx="34" hasCustomPrompt="1"/>
          </p:nvPr>
        </p:nvSpPr>
        <p:spPr>
          <a:xfrm>
            <a:off x="489591" y="3856604"/>
            <a:ext cx="1956429" cy="719604"/>
          </a:xfrm>
          <a:prstGeom prst="rect">
            <a:avLst/>
          </a:prstGeom>
        </p:spPr>
        <p:txBody>
          <a:bodyPr numCol="1" spcCol="360000">
            <a:noAutofit/>
          </a:bodyPr>
          <a:lstStyle>
            <a:lvl1pPr marL="11112" indent="0">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323810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asen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rm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a:t>
            </a:r>
            <a:endParaRPr lang="de-DE" dirty="0">
              <a:effectLst/>
              <a:latin typeface="Arial Narrow" panose="020B0604020202020204" pitchFamily="34" charset="0"/>
            </a:endParaRPr>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1937719"/>
            <a:ext cx="1956429" cy="2614828"/>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Phase</a:t>
            </a: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1937719"/>
            <a:ext cx="1956429" cy="2614826"/>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1937719"/>
            <a:ext cx="1956429" cy="2614828"/>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a16="http://schemas.microsoft.com/office/drawing/2014/main" id="{9041B6E6-5415-A44B-9E0A-2BAA869070D2}"/>
              </a:ext>
            </a:extLst>
          </p:cNvPr>
          <p:cNvSpPr>
            <a:spLocks noGrp="1"/>
          </p:cNvSpPr>
          <p:nvPr>
            <p:ph idx="26" hasCustomPrompt="1"/>
          </p:nvPr>
        </p:nvSpPr>
        <p:spPr>
          <a:xfrm>
            <a:off x="489591" y="1936363"/>
            <a:ext cx="1956429" cy="2624331"/>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0" name="Content Placeholder 2">
            <a:extLst>
              <a:ext uri="{FF2B5EF4-FFF2-40B4-BE49-F238E27FC236}">
                <a16:creationId xmlns:a16="http://schemas.microsoft.com/office/drawing/2014/main" id="{0B959ACF-5AD8-7E40-A6BD-0ADECDA5F22D}"/>
              </a:ext>
            </a:extLst>
          </p:cNvPr>
          <p:cNvSpPr>
            <a:spLocks noGrp="1"/>
          </p:cNvSpPr>
          <p:nvPr>
            <p:ph idx="27" hasCustomPrompt="1"/>
          </p:nvPr>
        </p:nvSpPr>
        <p:spPr>
          <a:xfrm>
            <a:off x="258646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Phase</a:t>
            </a:r>
          </a:p>
        </p:txBody>
      </p:sp>
      <p:sp>
        <p:nvSpPr>
          <p:cNvPr id="21" name="Content Placeholder 2">
            <a:extLst>
              <a:ext uri="{FF2B5EF4-FFF2-40B4-BE49-F238E27FC236}">
                <a16:creationId xmlns:a16="http://schemas.microsoft.com/office/drawing/2014/main" id="{4227A9F0-F9CE-DB46-8F5F-4B665396D215}"/>
              </a:ext>
            </a:extLst>
          </p:cNvPr>
          <p:cNvSpPr>
            <a:spLocks noGrp="1"/>
          </p:cNvSpPr>
          <p:nvPr>
            <p:ph idx="28" hasCustomPrompt="1"/>
          </p:nvPr>
        </p:nvSpPr>
        <p:spPr>
          <a:xfrm>
            <a:off x="468958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Phase</a:t>
            </a:r>
          </a:p>
        </p:txBody>
      </p:sp>
      <p:sp>
        <p:nvSpPr>
          <p:cNvPr id="34" name="Content Placeholder 2">
            <a:extLst>
              <a:ext uri="{FF2B5EF4-FFF2-40B4-BE49-F238E27FC236}">
                <a16:creationId xmlns:a16="http://schemas.microsoft.com/office/drawing/2014/main" id="{F9A74D98-C1B0-364E-8CC4-0B9DAA26AE00}"/>
              </a:ext>
            </a:extLst>
          </p:cNvPr>
          <p:cNvSpPr>
            <a:spLocks noGrp="1"/>
          </p:cNvSpPr>
          <p:nvPr>
            <p:ph idx="30" hasCustomPrompt="1"/>
          </p:nvPr>
        </p:nvSpPr>
        <p:spPr>
          <a:xfrm>
            <a:off x="680413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Phase</a:t>
            </a:r>
          </a:p>
        </p:txBody>
      </p:sp>
    </p:spTree>
    <p:extLst>
      <p:ext uri="{BB962C8B-B14F-4D97-AF65-F5344CB8AC3E}">
        <p14:creationId xmlns:p14="http://schemas.microsoft.com/office/powerpoint/2010/main" val="335083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asen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rm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 mit Fazit</a:t>
            </a:r>
            <a:endParaRPr lang="de-DE" dirty="0">
              <a:effectLst/>
              <a:latin typeface="Arial Narrow" panose="020B0604020202020204" pitchFamily="34" charset="0"/>
            </a:endParaRPr>
          </a:p>
        </p:txBody>
      </p:sp>
      <p:sp>
        <p:nvSpPr>
          <p:cNvPr id="22" name="Content Placeholder 2">
            <a:extLst>
              <a:ext uri="{FF2B5EF4-FFF2-40B4-BE49-F238E27FC236}">
                <a16:creationId xmlns:a16="http://schemas.microsoft.com/office/drawing/2014/main" id="{67883284-00B3-054E-BD54-7B3FF1E4D610}"/>
              </a:ext>
            </a:extLst>
          </p:cNvPr>
          <p:cNvSpPr>
            <a:spLocks noGrp="1"/>
          </p:cNvSpPr>
          <p:nvPr>
            <p:ph idx="22" hasCustomPrompt="1"/>
          </p:nvPr>
        </p:nvSpPr>
        <p:spPr>
          <a:xfrm>
            <a:off x="6798951" y="1937719"/>
            <a:ext cx="1956429" cy="1544176"/>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a16="http://schemas.microsoft.com/office/drawing/2014/main" id="{98921161-D6BC-B341-87ED-C639F934C9BE}"/>
              </a:ext>
            </a:extLst>
          </p:cNvPr>
          <p:cNvSpPr>
            <a:spLocks noGrp="1"/>
          </p:cNvSpPr>
          <p:nvPr>
            <p:ph idx="23" hasCustomPrompt="1"/>
          </p:nvPr>
        </p:nvSpPr>
        <p:spPr>
          <a:xfrm>
            <a:off x="489591"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Phase</a:t>
            </a:r>
          </a:p>
        </p:txBody>
      </p:sp>
      <p:sp>
        <p:nvSpPr>
          <p:cNvPr id="24" name="Content Placeholder 2">
            <a:extLst>
              <a:ext uri="{FF2B5EF4-FFF2-40B4-BE49-F238E27FC236}">
                <a16:creationId xmlns:a16="http://schemas.microsoft.com/office/drawing/2014/main" id="{F6523DA0-B88A-1441-B536-6E067FFCF24E}"/>
              </a:ext>
            </a:extLst>
          </p:cNvPr>
          <p:cNvSpPr>
            <a:spLocks noGrp="1"/>
          </p:cNvSpPr>
          <p:nvPr>
            <p:ph idx="24" hasCustomPrompt="1"/>
          </p:nvPr>
        </p:nvSpPr>
        <p:spPr>
          <a:xfrm>
            <a:off x="2592711" y="1937719"/>
            <a:ext cx="1956429" cy="1544175"/>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a16="http://schemas.microsoft.com/office/drawing/2014/main" id="{A8496A58-1EAE-6D4A-BF2D-C574F79271B0}"/>
              </a:ext>
            </a:extLst>
          </p:cNvPr>
          <p:cNvSpPr>
            <a:spLocks noGrp="1"/>
          </p:cNvSpPr>
          <p:nvPr>
            <p:ph idx="25" hasCustomPrompt="1"/>
          </p:nvPr>
        </p:nvSpPr>
        <p:spPr>
          <a:xfrm>
            <a:off x="4695831" y="1937719"/>
            <a:ext cx="1956429" cy="1544176"/>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a16="http://schemas.microsoft.com/office/drawing/2014/main" id="{9041B6E6-5415-A44B-9E0A-2BAA869070D2}"/>
              </a:ext>
            </a:extLst>
          </p:cNvPr>
          <p:cNvSpPr>
            <a:spLocks noGrp="1"/>
          </p:cNvSpPr>
          <p:nvPr>
            <p:ph idx="26" hasCustomPrompt="1"/>
          </p:nvPr>
        </p:nvSpPr>
        <p:spPr>
          <a:xfrm>
            <a:off x="489591" y="1936364"/>
            <a:ext cx="1956429" cy="1549788"/>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0" name="Content Placeholder 2">
            <a:extLst>
              <a:ext uri="{FF2B5EF4-FFF2-40B4-BE49-F238E27FC236}">
                <a16:creationId xmlns:a16="http://schemas.microsoft.com/office/drawing/2014/main" id="{0B959ACF-5AD8-7E40-A6BD-0ADECDA5F22D}"/>
              </a:ext>
            </a:extLst>
          </p:cNvPr>
          <p:cNvSpPr>
            <a:spLocks noGrp="1"/>
          </p:cNvSpPr>
          <p:nvPr>
            <p:ph idx="27" hasCustomPrompt="1"/>
          </p:nvPr>
        </p:nvSpPr>
        <p:spPr>
          <a:xfrm>
            <a:off x="258646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Phase</a:t>
            </a:r>
          </a:p>
        </p:txBody>
      </p:sp>
      <p:sp>
        <p:nvSpPr>
          <p:cNvPr id="21" name="Content Placeholder 2">
            <a:extLst>
              <a:ext uri="{FF2B5EF4-FFF2-40B4-BE49-F238E27FC236}">
                <a16:creationId xmlns:a16="http://schemas.microsoft.com/office/drawing/2014/main" id="{4227A9F0-F9CE-DB46-8F5F-4B665396D215}"/>
              </a:ext>
            </a:extLst>
          </p:cNvPr>
          <p:cNvSpPr>
            <a:spLocks noGrp="1"/>
          </p:cNvSpPr>
          <p:nvPr>
            <p:ph idx="28" hasCustomPrompt="1"/>
          </p:nvPr>
        </p:nvSpPr>
        <p:spPr>
          <a:xfrm>
            <a:off x="468958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Phase</a:t>
            </a:r>
          </a:p>
        </p:txBody>
      </p:sp>
      <p:sp>
        <p:nvSpPr>
          <p:cNvPr id="34" name="Content Placeholder 2">
            <a:extLst>
              <a:ext uri="{FF2B5EF4-FFF2-40B4-BE49-F238E27FC236}">
                <a16:creationId xmlns:a16="http://schemas.microsoft.com/office/drawing/2014/main" id="{F9A74D98-C1B0-364E-8CC4-0B9DAA26AE00}"/>
              </a:ext>
            </a:extLst>
          </p:cNvPr>
          <p:cNvSpPr>
            <a:spLocks noGrp="1"/>
          </p:cNvSpPr>
          <p:nvPr>
            <p:ph idx="30" hasCustomPrompt="1"/>
          </p:nvPr>
        </p:nvSpPr>
        <p:spPr>
          <a:xfrm>
            <a:off x="680413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Phase</a:t>
            </a:r>
          </a:p>
        </p:txBody>
      </p:sp>
      <p:sp>
        <p:nvSpPr>
          <p:cNvPr id="57" name="Content Placeholder 2">
            <a:extLst>
              <a:ext uri="{FF2B5EF4-FFF2-40B4-BE49-F238E27FC236}">
                <a16:creationId xmlns:a16="http://schemas.microsoft.com/office/drawing/2014/main" id="{465F9CA1-8C79-2644-B939-DCB4107D60C2}"/>
              </a:ext>
            </a:extLst>
          </p:cNvPr>
          <p:cNvSpPr>
            <a:spLocks noGrp="1"/>
          </p:cNvSpPr>
          <p:nvPr>
            <p:ph idx="31" hasCustomPrompt="1"/>
          </p:nvPr>
        </p:nvSpPr>
        <p:spPr>
          <a:xfrm>
            <a:off x="6798951" y="3857959"/>
            <a:ext cx="1956429" cy="716998"/>
          </a:xfrm>
          <a:prstGeom prst="rect">
            <a:avLst/>
          </a:prstGeom>
        </p:spPr>
        <p:txBody>
          <a:bodyPr numCol="1" spcCol="360000">
            <a:noAutofit/>
          </a:bodyPr>
          <a:lstStyle>
            <a:lvl1pPr marL="11112" indent="0">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58" name="Content Placeholder 2">
            <a:extLst>
              <a:ext uri="{FF2B5EF4-FFF2-40B4-BE49-F238E27FC236}">
                <a16:creationId xmlns:a16="http://schemas.microsoft.com/office/drawing/2014/main" id="{8A4F1723-0C19-244D-908A-9A806A1FF671}"/>
              </a:ext>
            </a:extLst>
          </p:cNvPr>
          <p:cNvSpPr>
            <a:spLocks noGrp="1"/>
          </p:cNvSpPr>
          <p:nvPr>
            <p:ph idx="32" hasCustomPrompt="1"/>
          </p:nvPr>
        </p:nvSpPr>
        <p:spPr>
          <a:xfrm>
            <a:off x="2592711" y="3857960"/>
            <a:ext cx="1956429" cy="716998"/>
          </a:xfrm>
          <a:prstGeom prst="rect">
            <a:avLst/>
          </a:prstGeom>
        </p:spPr>
        <p:txBody>
          <a:bodyPr numCol="1" spcCol="360000">
            <a:noAutofit/>
          </a:bodyPr>
          <a:lstStyle>
            <a:lvl1pPr marL="11112" indent="0">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59" name="Content Placeholder 2">
            <a:extLst>
              <a:ext uri="{FF2B5EF4-FFF2-40B4-BE49-F238E27FC236}">
                <a16:creationId xmlns:a16="http://schemas.microsoft.com/office/drawing/2014/main" id="{565D5191-BAB9-2A4F-A272-78F8F3ACC47B}"/>
              </a:ext>
            </a:extLst>
          </p:cNvPr>
          <p:cNvSpPr>
            <a:spLocks noGrp="1"/>
          </p:cNvSpPr>
          <p:nvPr>
            <p:ph idx="33" hasCustomPrompt="1"/>
          </p:nvPr>
        </p:nvSpPr>
        <p:spPr>
          <a:xfrm>
            <a:off x="4695831" y="3857959"/>
            <a:ext cx="1956429" cy="716998"/>
          </a:xfrm>
          <a:prstGeom prst="rect">
            <a:avLst/>
          </a:prstGeom>
        </p:spPr>
        <p:txBody>
          <a:bodyPr numCol="1" spcCol="360000">
            <a:noAutofit/>
          </a:bodyPr>
          <a:lstStyle>
            <a:lvl1pPr marL="11112" indent="0">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60" name="Content Placeholder 2">
            <a:extLst>
              <a:ext uri="{FF2B5EF4-FFF2-40B4-BE49-F238E27FC236}">
                <a16:creationId xmlns:a16="http://schemas.microsoft.com/office/drawing/2014/main" id="{F1DA116F-C7DE-6744-B727-D55EEA76F16C}"/>
              </a:ext>
            </a:extLst>
          </p:cNvPr>
          <p:cNvSpPr>
            <a:spLocks noGrp="1"/>
          </p:cNvSpPr>
          <p:nvPr>
            <p:ph idx="34" hasCustomPrompt="1"/>
          </p:nvPr>
        </p:nvSpPr>
        <p:spPr>
          <a:xfrm>
            <a:off x="489591" y="3856604"/>
            <a:ext cx="1956429" cy="719604"/>
          </a:xfrm>
          <a:prstGeom prst="rect">
            <a:avLst/>
          </a:prstGeom>
        </p:spPr>
        <p:txBody>
          <a:bodyPr numCol="1" spcCol="360000">
            <a:noAutofit/>
          </a:bodyPr>
          <a:lstStyle>
            <a:lvl1pPr marL="11112" indent="0">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3327581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itat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535CC68-5B92-D943-8400-E909A230653E}"/>
              </a:ext>
            </a:extLst>
          </p:cNvPr>
          <p:cNvPicPr>
            <a:picLocks noChangeAspect="1"/>
          </p:cNvPicPr>
          <p:nvPr userDrawn="1"/>
        </p:nvPicPr>
        <p:blipFill>
          <a:blip r:embed="rId2"/>
          <a:stretch>
            <a:fillRect/>
          </a:stretch>
        </p:blipFill>
        <p:spPr>
          <a:xfrm>
            <a:off x="-10240" y="-19456"/>
            <a:ext cx="9180534" cy="5176800"/>
          </a:xfrm>
          <a:prstGeom prst="rect">
            <a:avLst/>
          </a:prstGeom>
        </p:spPr>
      </p:pic>
      <p:sp>
        <p:nvSpPr>
          <p:cNvPr id="4" name="Foliennummernplatzhalter 3">
            <a:extLst>
              <a:ext uri="{FF2B5EF4-FFF2-40B4-BE49-F238E27FC236}">
                <a16:creationId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
        <p:nvSpPr>
          <p:cNvPr id="8" name="Textplatzhalter 15">
            <a:extLst>
              <a:ext uri="{FF2B5EF4-FFF2-40B4-BE49-F238E27FC236}">
                <a16:creationId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912261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itat pink">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EFEE75D-70C2-2D49-A2A2-8254FADE5C09}"/>
              </a:ext>
            </a:extLst>
          </p:cNvPr>
          <p:cNvPicPr>
            <a:picLocks noChangeAspect="1"/>
          </p:cNvPicPr>
          <p:nvPr userDrawn="1"/>
        </p:nvPicPr>
        <p:blipFill>
          <a:blip r:embed="rId2"/>
          <a:stretch>
            <a:fillRect/>
          </a:stretch>
        </p:blipFill>
        <p:spPr>
          <a:xfrm>
            <a:off x="-10239" y="-19456"/>
            <a:ext cx="9180532" cy="5176800"/>
          </a:xfrm>
          <a:prstGeom prst="rect">
            <a:avLst/>
          </a:prstGeom>
        </p:spPr>
      </p:pic>
      <p:sp>
        <p:nvSpPr>
          <p:cNvPr id="4" name="Foliennummernplatzhalter 3">
            <a:extLst>
              <a:ext uri="{FF2B5EF4-FFF2-40B4-BE49-F238E27FC236}">
                <a16:creationId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
        <p:nvSpPr>
          <p:cNvPr id="8" name="Textplatzhalter 15">
            <a:extLst>
              <a:ext uri="{FF2B5EF4-FFF2-40B4-BE49-F238E27FC236}">
                <a16:creationId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3598056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itat türki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FEE5B25-7F5B-BB4C-9F74-0D89093BBD68}"/>
              </a:ext>
            </a:extLst>
          </p:cNvPr>
          <p:cNvPicPr>
            <a:picLocks noChangeAspect="1"/>
          </p:cNvPicPr>
          <p:nvPr userDrawn="1"/>
        </p:nvPicPr>
        <p:blipFill>
          <a:blip r:embed="rId2"/>
          <a:stretch>
            <a:fillRect/>
          </a:stretch>
        </p:blipFill>
        <p:spPr>
          <a:xfrm>
            <a:off x="-10239" y="-19456"/>
            <a:ext cx="9180532" cy="5176800"/>
          </a:xfrm>
          <a:prstGeom prst="rect">
            <a:avLst/>
          </a:prstGeom>
        </p:spPr>
      </p:pic>
      <p:sp>
        <p:nvSpPr>
          <p:cNvPr id="4" name="Foliennummernplatzhalter 3">
            <a:extLst>
              <a:ext uri="{FF2B5EF4-FFF2-40B4-BE49-F238E27FC236}">
                <a16:creationId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
        <p:nvSpPr>
          <p:cNvPr id="8" name="Textplatzhalter 15">
            <a:extLst>
              <a:ext uri="{FF2B5EF4-FFF2-40B4-BE49-F238E27FC236}">
                <a16:creationId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3819245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itat petro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FC6FFC5-4CA7-8E4A-BF81-DAECAD570FBA}"/>
              </a:ext>
            </a:extLst>
          </p:cNvPr>
          <p:cNvPicPr>
            <a:picLocks noChangeAspect="1"/>
          </p:cNvPicPr>
          <p:nvPr userDrawn="1"/>
        </p:nvPicPr>
        <p:blipFill>
          <a:blip r:embed="rId2"/>
          <a:stretch>
            <a:fillRect/>
          </a:stretch>
        </p:blipFill>
        <p:spPr>
          <a:xfrm>
            <a:off x="-10239" y="-19456"/>
            <a:ext cx="9180532" cy="5176800"/>
          </a:xfrm>
          <a:prstGeom prst="rect">
            <a:avLst/>
          </a:prstGeom>
        </p:spPr>
      </p:pic>
      <p:sp>
        <p:nvSpPr>
          <p:cNvPr id="8" name="Textplatzhalter 15">
            <a:extLst>
              <a:ext uri="{FF2B5EF4-FFF2-40B4-BE49-F238E27FC236}">
                <a16:creationId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
        <p:nvSpPr>
          <p:cNvPr id="10" name="Foliennummernplatzhalter 3">
            <a:extLst>
              <a:ext uri="{FF2B5EF4-FFF2-40B4-BE49-F238E27FC236}">
                <a16:creationId xmlns:a16="http://schemas.microsoft.com/office/drawing/2014/main" id="{22E7CA70-C708-8045-A99E-1FBE4E3E1652}"/>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Tree>
    <p:extLst>
      <p:ext uri="{BB962C8B-B14F-4D97-AF65-F5344CB8AC3E}">
        <p14:creationId xmlns:p14="http://schemas.microsoft.com/office/powerpoint/2010/main" val="256120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Abschlussfolie_schwarz">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1B872BC-5606-4F45-BF22-8CE54091B420}"/>
              </a:ext>
            </a:extLst>
          </p:cNvPr>
          <p:cNvPicPr>
            <a:picLocks noChangeAspect="1"/>
          </p:cNvPicPr>
          <p:nvPr userDrawn="1"/>
        </p:nvPicPr>
        <p:blipFill>
          <a:blip r:embed="rId2"/>
          <a:stretch>
            <a:fillRect/>
          </a:stretch>
        </p:blipFill>
        <p:spPr>
          <a:xfrm>
            <a:off x="-19456" y="-25337"/>
            <a:ext cx="9180000" cy="5176499"/>
          </a:xfrm>
          <a:prstGeom prst="rect">
            <a:avLst/>
          </a:prstGeom>
        </p:spPr>
      </p:pic>
      <p:sp>
        <p:nvSpPr>
          <p:cNvPr id="9" name="Textplatzhalter 5">
            <a:extLst>
              <a:ext uri="{FF2B5EF4-FFF2-40B4-BE49-F238E27FC236}">
                <a16:creationId xmlns:a16="http://schemas.microsoft.com/office/drawing/2014/main" id="{D0C29167-4F67-7F4E-B4BD-2078E75ABA93}"/>
              </a:ext>
            </a:extLst>
          </p:cNvPr>
          <p:cNvSpPr>
            <a:spLocks noGrp="1"/>
          </p:cNvSpPr>
          <p:nvPr>
            <p:ph type="body" sz="quarter" idx="17" hasCustomPrompt="1"/>
          </p:nvPr>
        </p:nvSpPr>
        <p:spPr>
          <a:xfrm>
            <a:off x="1006213" y="2394937"/>
            <a:ext cx="7349117" cy="1582703"/>
          </a:xfrm>
          <a:prstGeom prst="rect">
            <a:avLst/>
          </a:prstGeom>
        </p:spPr>
        <p:txBody>
          <a:bodyPr numCol="2" spcCol="360000">
            <a:noAutofit/>
          </a:bodyPr>
          <a:lstStyle>
            <a:lvl1pPr marL="0" indent="0">
              <a:spcBef>
                <a:spcPts val="0"/>
              </a:spcBef>
              <a:spcAft>
                <a:spcPts val="1200"/>
              </a:spcAft>
              <a:buClr>
                <a:srgbClr val="00A48F"/>
              </a:buClr>
              <a:buFont typeface="+mj-lt"/>
              <a:buNone/>
              <a:defRPr sz="1800" b="0" i="0">
                <a:solidFill>
                  <a:schemeClr val="bg1"/>
                </a:solidFill>
                <a:latin typeface="Arial" panose="020B0604020202020204" pitchFamily="34" charset="0"/>
                <a:cs typeface="Arial" panose="020B0604020202020204" pitchFamily="34" charset="0"/>
              </a:defRPr>
            </a:lvl1pPr>
          </a:lstStyle>
          <a:p>
            <a:r>
              <a:rPr lang="de-DE" dirty="0"/>
              <a:t>1 Aufzählung</a:t>
            </a:r>
          </a:p>
          <a:p>
            <a:r>
              <a:rPr lang="de-DE" dirty="0"/>
              <a:t>2 Aufzählung</a:t>
            </a:r>
          </a:p>
          <a:p>
            <a:endParaRPr lang="de-DE" dirty="0"/>
          </a:p>
          <a:p>
            <a:endParaRPr lang="de-DE" dirty="0"/>
          </a:p>
          <a:p>
            <a:r>
              <a:rPr lang="de-DE" dirty="0"/>
              <a:t>4 Aufzählung</a:t>
            </a:r>
          </a:p>
          <a:p>
            <a:endParaRPr lang="de-DE" dirty="0"/>
          </a:p>
        </p:txBody>
      </p:sp>
      <p:sp>
        <p:nvSpPr>
          <p:cNvPr id="13" name="Titel 1">
            <a:extLst>
              <a:ext uri="{FF2B5EF4-FFF2-40B4-BE49-F238E27FC236}">
                <a16:creationId xmlns:a16="http://schemas.microsoft.com/office/drawing/2014/main" id="{4BA83563-D0C9-8A44-9D11-6E159728CD33}"/>
              </a:ext>
            </a:extLst>
          </p:cNvPr>
          <p:cNvSpPr>
            <a:spLocks noGrp="1"/>
          </p:cNvSpPr>
          <p:nvPr>
            <p:ph type="title" hasCustomPrompt="1"/>
          </p:nvPr>
        </p:nvSpPr>
        <p:spPr>
          <a:xfrm>
            <a:off x="1006213" y="1563661"/>
            <a:ext cx="7349117" cy="482744"/>
          </a:xfrm>
          <a:prstGeom prst="rect">
            <a:avLst/>
          </a:prstGeom>
        </p:spPr>
        <p:txBody>
          <a:bodyPr>
            <a:noAutofit/>
          </a:bodyPr>
          <a:lstStyle>
            <a:lvl1pPr>
              <a:defRPr sz="3400" b="1" i="0">
                <a:solidFill>
                  <a:schemeClr val="bg1"/>
                </a:solidFill>
                <a:latin typeface="Arial Narrow" panose="020B0604020202020204" pitchFamily="34" charset="0"/>
                <a:cs typeface="Arial Narrow" panose="020B0604020202020204" pitchFamily="34" charset="0"/>
              </a:defRPr>
            </a:lvl1pPr>
          </a:lstStyle>
          <a:p>
            <a:r>
              <a:rPr lang="de-DE" dirty="0"/>
              <a:t>GLIEDERUNG</a:t>
            </a:r>
          </a:p>
        </p:txBody>
      </p:sp>
    </p:spTree>
    <p:extLst>
      <p:ext uri="{BB962C8B-B14F-4D97-AF65-F5344CB8AC3E}">
        <p14:creationId xmlns:p14="http://schemas.microsoft.com/office/powerpoint/2010/main" val="4044006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8" name="Textplatzhalter 15">
            <a:extLst>
              <a:ext uri="{FF2B5EF4-FFF2-40B4-BE49-F238E27FC236}">
                <a16:creationId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tx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rgbClr val="00A48F"/>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301860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sfolie zweispaltig">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a16="http://schemas.microsoft.com/office/drawing/2014/main" id="{993F75BD-EC88-0A47-B07B-DA63E7872BAA}"/>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a:t>
            </a:r>
          </a:p>
          <a:p>
            <a:r>
              <a:rPr lang="de-DE" dirty="0"/>
              <a:t>zweispaltig</a:t>
            </a:r>
          </a:p>
          <a:p>
            <a:pPr lvl="1"/>
            <a:r>
              <a:rPr lang="de-DE" dirty="0" err="1"/>
              <a:t>Subline</a:t>
            </a:r>
            <a:r>
              <a:rPr lang="de-DE" dirty="0"/>
              <a:t> </a:t>
            </a:r>
          </a:p>
          <a:p>
            <a:pPr lvl="1"/>
            <a:endParaRPr lang="de-DE" dirty="0"/>
          </a:p>
        </p:txBody>
      </p:sp>
      <p:sp>
        <p:nvSpPr>
          <p:cNvPr id="32" name="Content Placeholder 2">
            <a:extLst>
              <a:ext uri="{FF2B5EF4-FFF2-40B4-BE49-F238E27FC236}">
                <a16:creationId xmlns:a16="http://schemas.microsoft.com/office/drawing/2014/main" id="{5EEF4553-103A-C243-B082-C423D4BE8AAD}"/>
              </a:ext>
            </a:extLst>
          </p:cNvPr>
          <p:cNvSpPr>
            <a:spLocks noGrp="1"/>
          </p:cNvSpPr>
          <p:nvPr>
            <p:ph idx="1" hasCustomPrompt="1"/>
          </p:nvPr>
        </p:nvSpPr>
        <p:spPr>
          <a:xfrm>
            <a:off x="478163" y="2118805"/>
            <a:ext cx="8265787" cy="2405956"/>
          </a:xfrm>
          <a:prstGeom prst="rect">
            <a:avLst/>
          </a:prstGeom>
        </p:spPr>
        <p:txBody>
          <a:bodyPr numCol="2"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117595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zweispaltig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14" name="Textplatzhalter 15">
            <a:extLst>
              <a:ext uri="{FF2B5EF4-FFF2-40B4-BE49-F238E27FC236}">
                <a16:creationId xmlns:a16="http://schemas.microsoft.com/office/drawing/2014/main" id="{7B881BEE-4023-C44F-97B2-1E44F9FBB39D}"/>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 mit Fazit</a:t>
            </a:r>
          </a:p>
          <a:p>
            <a:r>
              <a:rPr lang="de-DE" dirty="0"/>
              <a:t>zweispaltig</a:t>
            </a:r>
          </a:p>
          <a:p>
            <a:pPr lvl="1"/>
            <a:r>
              <a:rPr lang="de-DE" dirty="0" err="1"/>
              <a:t>Subline</a:t>
            </a:r>
            <a:r>
              <a:rPr lang="de-DE" dirty="0"/>
              <a:t> </a:t>
            </a:r>
          </a:p>
          <a:p>
            <a:pPr lvl="1"/>
            <a:endParaRPr lang="de-DE" dirty="0"/>
          </a:p>
        </p:txBody>
      </p:sp>
      <p:sp>
        <p:nvSpPr>
          <p:cNvPr id="17" name="Content Placeholder 2">
            <a:extLst>
              <a:ext uri="{FF2B5EF4-FFF2-40B4-BE49-F238E27FC236}">
                <a16:creationId xmlns:a16="http://schemas.microsoft.com/office/drawing/2014/main" id="{A63B25BA-6794-4247-8636-CF3A64C38692}"/>
              </a:ext>
            </a:extLst>
          </p:cNvPr>
          <p:cNvSpPr>
            <a:spLocks noGrp="1"/>
          </p:cNvSpPr>
          <p:nvPr>
            <p:ph idx="1" hasCustomPrompt="1"/>
          </p:nvPr>
        </p:nvSpPr>
        <p:spPr>
          <a:xfrm>
            <a:off x="478163" y="2118805"/>
            <a:ext cx="8265787" cy="1363090"/>
          </a:xfrm>
          <a:prstGeom prst="rect">
            <a:avLst/>
          </a:prstGeom>
        </p:spPr>
        <p:txBody>
          <a:bodyPr numCol="2"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316780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haltsfolie einspaltig">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a16="http://schemas.microsoft.com/office/drawing/2014/main" id="{993F75BD-EC88-0A47-B07B-DA63E7872BAA}"/>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a:t>
            </a:r>
          </a:p>
          <a:p>
            <a:r>
              <a:rPr lang="de-DE" dirty="0"/>
              <a:t>einspaltig</a:t>
            </a:r>
          </a:p>
          <a:p>
            <a:pPr lvl="1"/>
            <a:r>
              <a:rPr lang="de-DE" dirty="0" err="1"/>
              <a:t>Subline</a:t>
            </a:r>
            <a:r>
              <a:rPr lang="de-DE" dirty="0"/>
              <a:t> </a:t>
            </a:r>
          </a:p>
          <a:p>
            <a:pPr lvl="1"/>
            <a:endParaRPr lang="de-DE" dirty="0"/>
          </a:p>
        </p:txBody>
      </p:sp>
      <p:sp>
        <p:nvSpPr>
          <p:cNvPr id="32" name="Content Placeholder 2">
            <a:extLst>
              <a:ext uri="{FF2B5EF4-FFF2-40B4-BE49-F238E27FC236}">
                <a16:creationId xmlns:a16="http://schemas.microsoft.com/office/drawing/2014/main" id="{5EEF4553-103A-C243-B082-C423D4BE8AAD}"/>
              </a:ext>
            </a:extLst>
          </p:cNvPr>
          <p:cNvSpPr>
            <a:spLocks noGrp="1"/>
          </p:cNvSpPr>
          <p:nvPr>
            <p:ph idx="1" hasCustomPrompt="1"/>
          </p:nvPr>
        </p:nvSpPr>
        <p:spPr>
          <a:xfrm>
            <a:off x="478163" y="2118805"/>
            <a:ext cx="8265787" cy="2405956"/>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37392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haltsfolie einspaltig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a16="http://schemas.microsoft.com/office/drawing/2014/main" id="{993F75BD-EC88-0A47-B07B-DA63E7872BAA}"/>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a:t>
            </a:r>
          </a:p>
          <a:p>
            <a:r>
              <a:rPr lang="de-DE" dirty="0"/>
              <a:t>einspaltig</a:t>
            </a:r>
          </a:p>
          <a:p>
            <a:pPr lvl="1"/>
            <a:r>
              <a:rPr lang="de-DE" dirty="0" err="1"/>
              <a:t>Subline</a:t>
            </a:r>
            <a:r>
              <a:rPr lang="de-DE" dirty="0"/>
              <a:t> </a:t>
            </a:r>
          </a:p>
          <a:p>
            <a:pPr lvl="1"/>
            <a:endParaRPr lang="de-DE" dirty="0"/>
          </a:p>
        </p:txBody>
      </p:sp>
      <p:sp>
        <p:nvSpPr>
          <p:cNvPr id="6" name="Content Placeholder 2">
            <a:extLst>
              <a:ext uri="{FF2B5EF4-FFF2-40B4-BE49-F238E27FC236}">
                <a16:creationId xmlns:a16="http://schemas.microsoft.com/office/drawing/2014/main" id="{9BAB9B7F-4BA9-2C47-8ACF-B3F997555553}"/>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7" name="Content Placeholder 2">
            <a:extLst>
              <a:ext uri="{FF2B5EF4-FFF2-40B4-BE49-F238E27FC236}">
                <a16:creationId xmlns:a16="http://schemas.microsoft.com/office/drawing/2014/main" id="{7A8EC8CB-A038-7640-BF9C-9C9D60FBF0FC}"/>
              </a:ext>
            </a:extLst>
          </p:cNvPr>
          <p:cNvSpPr>
            <a:spLocks noGrp="1"/>
          </p:cNvSpPr>
          <p:nvPr>
            <p:ph idx="1" hasCustomPrompt="1"/>
          </p:nvPr>
        </p:nvSpPr>
        <p:spPr>
          <a:xfrm>
            <a:off x="478163" y="2118805"/>
            <a:ext cx="8265787" cy="1363090"/>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425140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a16="http://schemas.microsoft.com/office/drawing/2014/main" id="{993F75BD-EC88-0A47-B07B-DA63E7872BAA}"/>
              </a:ext>
            </a:extLst>
          </p:cNvPr>
          <p:cNvSpPr>
            <a:spLocks noGrp="1"/>
          </p:cNvSpPr>
          <p:nvPr>
            <p:ph type="body" sz="quarter" idx="14" hasCustomPrompt="1"/>
          </p:nvPr>
        </p:nvSpPr>
        <p:spPr>
          <a:xfrm>
            <a:off x="478163" y="512101"/>
            <a:ext cx="7189788" cy="101951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Text und Diagramm</a:t>
            </a:r>
          </a:p>
          <a:p>
            <a:pPr lvl="1"/>
            <a:r>
              <a:rPr lang="de-DE" dirty="0" err="1"/>
              <a:t>Subline</a:t>
            </a:r>
            <a:r>
              <a:rPr lang="de-DE" dirty="0"/>
              <a:t> </a:t>
            </a:r>
          </a:p>
          <a:p>
            <a:pPr lvl="1"/>
            <a:endParaRPr lang="de-DE" dirty="0"/>
          </a:p>
        </p:txBody>
      </p:sp>
      <p:sp>
        <p:nvSpPr>
          <p:cNvPr id="32" name="Content Placeholder 2">
            <a:extLst>
              <a:ext uri="{FF2B5EF4-FFF2-40B4-BE49-F238E27FC236}">
                <a16:creationId xmlns:a16="http://schemas.microsoft.com/office/drawing/2014/main" id="{5EEF4553-103A-C243-B082-C423D4BE8AAD}"/>
              </a:ext>
            </a:extLst>
          </p:cNvPr>
          <p:cNvSpPr>
            <a:spLocks noGrp="1"/>
          </p:cNvSpPr>
          <p:nvPr>
            <p:ph idx="1" hasCustomPrompt="1"/>
          </p:nvPr>
        </p:nvSpPr>
        <p:spPr>
          <a:xfrm>
            <a:off x="478163" y="1725930"/>
            <a:ext cx="4093837" cy="2846070"/>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16066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und Diagramm mit Fazi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a16="http://schemas.microsoft.com/office/drawing/2014/main" id="{1117483C-4354-5744-9E91-6A77D3C2349E}"/>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Text und Diagramm Mit Fazit</a:t>
            </a:r>
          </a:p>
          <a:p>
            <a:pPr lvl="1"/>
            <a:r>
              <a:rPr lang="de-DE" dirty="0" err="1"/>
              <a:t>Subline</a:t>
            </a:r>
            <a:r>
              <a:rPr lang="de-DE" dirty="0"/>
              <a:t> </a:t>
            </a:r>
          </a:p>
          <a:p>
            <a:pPr lvl="1"/>
            <a:endParaRPr lang="de-DE" dirty="0"/>
          </a:p>
        </p:txBody>
      </p:sp>
      <p:sp>
        <p:nvSpPr>
          <p:cNvPr id="12" name="Content Placeholder 2">
            <a:extLst>
              <a:ext uri="{FF2B5EF4-FFF2-40B4-BE49-F238E27FC236}">
                <a16:creationId xmlns:a16="http://schemas.microsoft.com/office/drawing/2014/main" id="{F1A3DAAB-E2B0-9A4E-9138-1B42DE52E8FC}"/>
              </a:ext>
            </a:extLst>
          </p:cNvPr>
          <p:cNvSpPr>
            <a:spLocks noGrp="1"/>
          </p:cNvSpPr>
          <p:nvPr>
            <p:ph idx="1" hasCustomPrompt="1"/>
          </p:nvPr>
        </p:nvSpPr>
        <p:spPr>
          <a:xfrm>
            <a:off x="478163" y="1725930"/>
            <a:ext cx="4093837" cy="1755965"/>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280466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29AACEF-304E-E14E-893A-6955A096EC4A}"/>
              </a:ext>
            </a:extLst>
          </p:cNvPr>
          <p:cNvPicPr>
            <a:picLocks noChangeAspect="1"/>
          </p:cNvPicPr>
          <p:nvPr userDrawn="1"/>
        </p:nvPicPr>
        <p:blipFill>
          <a:blip r:embed="rId32"/>
          <a:stretch>
            <a:fillRect/>
          </a:stretch>
        </p:blipFill>
        <p:spPr>
          <a:xfrm>
            <a:off x="-19004" y="-17930"/>
            <a:ext cx="9180000" cy="5176500"/>
          </a:xfrm>
          <a:prstGeom prst="rect">
            <a:avLst/>
          </a:prstGeom>
        </p:spPr>
      </p:pic>
      <p:sp>
        <p:nvSpPr>
          <p:cNvPr id="6" name="Slide Number Placeholder 5"/>
          <p:cNvSpPr>
            <a:spLocks noGrp="1"/>
          </p:cNvSpPr>
          <p:nvPr>
            <p:ph type="sldNum" sz="quarter" idx="4"/>
          </p:nvPr>
        </p:nvSpPr>
        <p:spPr>
          <a:xfrm>
            <a:off x="6997496" y="4795000"/>
            <a:ext cx="2057400" cy="273844"/>
          </a:xfrm>
          <a:prstGeom prst="rect">
            <a:avLst/>
          </a:prstGeom>
        </p:spPr>
        <p:txBody>
          <a:bodyPr vert="horz" lIns="91440" tIns="45720" rIns="91440" bIns="45720" rtlCol="0" anchor="ctr"/>
          <a:lstStyle>
            <a:lvl1pPr algn="r">
              <a:defRPr sz="900" baseline="0">
                <a:solidFill>
                  <a:schemeClr val="tx1"/>
                </a:solidFill>
              </a:defRPr>
            </a:lvl1pPr>
          </a:lstStyle>
          <a:p>
            <a:fld id="{BECE4C82-BACB-D640-B935-7EFEB31D7176}" type="slidenum">
              <a:rPr lang="de-DE" smtClean="0"/>
              <a:pPr/>
              <a:t>‹Nr.›</a:t>
            </a:fld>
            <a:endParaRPr lang="de-DE" dirty="0"/>
          </a:p>
        </p:txBody>
      </p:sp>
    </p:spTree>
    <p:extLst>
      <p:ext uri="{BB962C8B-B14F-4D97-AF65-F5344CB8AC3E}">
        <p14:creationId xmlns:p14="http://schemas.microsoft.com/office/powerpoint/2010/main" val="642035149"/>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 id="2147483661" r:id="rId4"/>
    <p:sldLayoutId id="2147483697" r:id="rId5"/>
    <p:sldLayoutId id="2147483709" r:id="rId6"/>
    <p:sldLayoutId id="2147483710" r:id="rId7"/>
    <p:sldLayoutId id="2147483699" r:id="rId8"/>
    <p:sldLayoutId id="2147483700" r:id="rId9"/>
    <p:sldLayoutId id="2147483702" r:id="rId10"/>
    <p:sldLayoutId id="2147483701" r:id="rId11"/>
    <p:sldLayoutId id="2147483716" r:id="rId12"/>
    <p:sldLayoutId id="2147483694" r:id="rId13"/>
    <p:sldLayoutId id="2147483698" r:id="rId14"/>
    <p:sldLayoutId id="2147483703" r:id="rId15"/>
    <p:sldLayoutId id="2147483711" r:id="rId16"/>
    <p:sldLayoutId id="2147483704" r:id="rId17"/>
    <p:sldLayoutId id="2147483712" r:id="rId18"/>
    <p:sldLayoutId id="2147483706" r:id="rId19"/>
    <p:sldLayoutId id="2147483705" r:id="rId20"/>
    <p:sldLayoutId id="2147483713" r:id="rId21"/>
    <p:sldLayoutId id="2147483707" r:id="rId22"/>
    <p:sldLayoutId id="2147483714" r:id="rId23"/>
    <p:sldLayoutId id="2147483715" r:id="rId24"/>
    <p:sldLayoutId id="2147483708" r:id="rId25"/>
    <p:sldLayoutId id="2147483687" r:id="rId26"/>
    <p:sldLayoutId id="2147483689" r:id="rId27"/>
    <p:sldLayoutId id="2147483690" r:id="rId28"/>
    <p:sldLayoutId id="2147483691" r:id="rId29"/>
    <p:sldLayoutId id="2147483688" r:id="rId30"/>
  </p:sldLayoutIdLst>
  <p:hf hdr="0" ftr="0" dt="0"/>
  <p:txStyles>
    <p:titleStyle>
      <a:lvl1pPr algn="l" defTabSz="685800" rtl="0" eaLnBrk="1" latinLnBrk="0" hangingPunct="1">
        <a:lnSpc>
          <a:spcPct val="90000"/>
        </a:lnSpc>
        <a:spcBef>
          <a:spcPct val="0"/>
        </a:spcBef>
        <a:buNone/>
        <a:defRPr sz="3300" b="1" i="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nc-sa/3.0/de/legalco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5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88B4A32-F28C-3342-AB30-09B3FD084123}"/>
              </a:ext>
            </a:extLst>
          </p:cNvPr>
          <p:cNvSpPr>
            <a:spLocks noGrp="1"/>
          </p:cNvSpPr>
          <p:nvPr>
            <p:ph type="body" sz="quarter" idx="13"/>
          </p:nvPr>
        </p:nvSpPr>
        <p:spPr>
          <a:xfrm>
            <a:off x="581621" y="1773419"/>
            <a:ext cx="4021138" cy="286228"/>
          </a:xfrm>
          <a:ln>
            <a:noFill/>
          </a:ln>
        </p:spPr>
        <p:txBody>
          <a:bodyPr/>
          <a:lstStyle/>
          <a:p>
            <a:r>
              <a:rPr lang="de-DE" sz="1500" b="0" dirty="0">
                <a:latin typeface="Arial Narrow" panose="020B0606020202030204" pitchFamily="34" charset="0"/>
              </a:rPr>
              <a:t>1. Rassismus</a:t>
            </a:r>
          </a:p>
        </p:txBody>
      </p:sp>
      <p:sp>
        <p:nvSpPr>
          <p:cNvPr id="4" name="Textplatzhalter 3">
            <a:extLst>
              <a:ext uri="{FF2B5EF4-FFF2-40B4-BE49-F238E27FC236}">
                <a16:creationId xmlns:a16="http://schemas.microsoft.com/office/drawing/2014/main" id="{6B038713-CDE4-CA4C-AE3A-4F4AE763EA28}"/>
              </a:ext>
            </a:extLst>
          </p:cNvPr>
          <p:cNvSpPr>
            <a:spLocks noGrp="1"/>
          </p:cNvSpPr>
          <p:nvPr>
            <p:ph type="body" sz="quarter" idx="15"/>
          </p:nvPr>
        </p:nvSpPr>
        <p:spPr/>
        <p:txBody>
          <a:bodyPr/>
          <a:lstStyle/>
          <a:p>
            <a:r>
              <a:rPr lang="de-DE" sz="3200" dirty="0">
                <a:latin typeface="Arial Narrow" panose="020B0606020202030204" pitchFamily="34" charset="0"/>
              </a:rPr>
              <a:t>Dimensionen der </a:t>
            </a:r>
            <a:r>
              <a:rPr lang="de-DE" sz="3200" dirty="0" err="1">
                <a:latin typeface="Arial Narrow" panose="020B0606020202030204" pitchFamily="34" charset="0"/>
              </a:rPr>
              <a:t>diskriminierung</a:t>
            </a:r>
            <a:endParaRPr lang="de-DE" sz="3200" dirty="0">
              <a:latin typeface="Arial Narrow" panose="020B0606020202030204" pitchFamily="34" charset="0"/>
            </a:endParaRPr>
          </a:p>
        </p:txBody>
      </p:sp>
      <p:sp>
        <p:nvSpPr>
          <p:cNvPr id="5" name="Textplatzhalter 4">
            <a:extLst>
              <a:ext uri="{FF2B5EF4-FFF2-40B4-BE49-F238E27FC236}">
                <a16:creationId xmlns:a16="http://schemas.microsoft.com/office/drawing/2014/main" id="{B88D8A6F-E19A-1B4A-8494-AEA44460D1B9}"/>
              </a:ext>
            </a:extLst>
          </p:cNvPr>
          <p:cNvSpPr>
            <a:spLocks noGrp="1"/>
          </p:cNvSpPr>
          <p:nvPr>
            <p:ph type="body" sz="quarter" idx="16"/>
          </p:nvPr>
        </p:nvSpPr>
        <p:spPr>
          <a:xfrm>
            <a:off x="576263" y="2249576"/>
            <a:ext cx="7037553" cy="286228"/>
          </a:xfrm>
          <a:ln>
            <a:noFill/>
          </a:ln>
        </p:spPr>
        <p:txBody>
          <a:bodyPr/>
          <a:lstStyle/>
          <a:p>
            <a:r>
              <a:rPr lang="de-DE" sz="1500" b="0" dirty="0">
                <a:latin typeface="Arial Narrow" panose="020B0606020202030204" pitchFamily="34" charset="0"/>
              </a:rPr>
              <a:t>2. Religiös motivierter Rassismus</a:t>
            </a:r>
          </a:p>
          <a:p>
            <a:endParaRPr lang="de-DE" sz="1500" b="0" dirty="0">
              <a:latin typeface="Arial Narrow" panose="020B0606020202030204" pitchFamily="34" charset="0"/>
            </a:endParaRPr>
          </a:p>
        </p:txBody>
      </p:sp>
      <p:sp>
        <p:nvSpPr>
          <p:cNvPr id="6" name="Textplatzhalter 5">
            <a:extLst>
              <a:ext uri="{FF2B5EF4-FFF2-40B4-BE49-F238E27FC236}">
                <a16:creationId xmlns:a16="http://schemas.microsoft.com/office/drawing/2014/main" id="{40DD19F2-0DA0-CF4B-B91F-54E4B84835FA}"/>
              </a:ext>
            </a:extLst>
          </p:cNvPr>
          <p:cNvSpPr>
            <a:spLocks noGrp="1"/>
          </p:cNvSpPr>
          <p:nvPr>
            <p:ph type="body" sz="quarter" idx="17"/>
          </p:nvPr>
        </p:nvSpPr>
        <p:spPr>
          <a:xfrm>
            <a:off x="581621" y="2776439"/>
            <a:ext cx="4021138" cy="286228"/>
          </a:xfrm>
          <a:ln>
            <a:noFill/>
          </a:ln>
        </p:spPr>
        <p:txBody>
          <a:bodyPr/>
          <a:lstStyle/>
          <a:p>
            <a:r>
              <a:rPr lang="de-DE" sz="1500" b="0" dirty="0">
                <a:latin typeface="Arial Narrow" panose="020B0606020202030204" pitchFamily="34" charset="0"/>
              </a:rPr>
              <a:t>3. Sexismus</a:t>
            </a:r>
          </a:p>
          <a:p>
            <a:endParaRPr lang="de-DE" sz="1500" b="0" dirty="0">
              <a:latin typeface="Arial Narrow" panose="020B0606020202030204" pitchFamily="34" charset="0"/>
            </a:endParaRPr>
          </a:p>
        </p:txBody>
      </p:sp>
      <p:sp>
        <p:nvSpPr>
          <p:cNvPr id="7" name="Textplatzhalter 6">
            <a:extLst>
              <a:ext uri="{FF2B5EF4-FFF2-40B4-BE49-F238E27FC236}">
                <a16:creationId xmlns:a16="http://schemas.microsoft.com/office/drawing/2014/main" id="{18DF9006-93D3-5E48-AA40-EAA9DA4D64A7}"/>
              </a:ext>
            </a:extLst>
          </p:cNvPr>
          <p:cNvSpPr>
            <a:spLocks noGrp="1"/>
          </p:cNvSpPr>
          <p:nvPr>
            <p:ph type="body" sz="quarter" idx="18"/>
          </p:nvPr>
        </p:nvSpPr>
        <p:spPr>
          <a:xfrm>
            <a:off x="581621" y="3277949"/>
            <a:ext cx="4021138" cy="286228"/>
          </a:xfrm>
          <a:ln>
            <a:noFill/>
          </a:ln>
        </p:spPr>
        <p:txBody>
          <a:bodyPr/>
          <a:lstStyle/>
          <a:p>
            <a:r>
              <a:rPr lang="de-DE" sz="1500" b="0" dirty="0">
                <a:latin typeface="Arial Narrow" panose="020B0606020202030204" pitchFamily="34" charset="0"/>
              </a:rPr>
              <a:t>4. Homo- und Transfeindlichkeit</a:t>
            </a:r>
          </a:p>
          <a:p>
            <a:endParaRPr lang="de-DE" sz="1500" b="0" dirty="0">
              <a:latin typeface="Arial Narrow" panose="020B0606020202030204" pitchFamily="34" charset="0"/>
            </a:endParaRPr>
          </a:p>
        </p:txBody>
      </p:sp>
      <p:sp>
        <p:nvSpPr>
          <p:cNvPr id="8" name="Textplatzhalter 7">
            <a:extLst>
              <a:ext uri="{FF2B5EF4-FFF2-40B4-BE49-F238E27FC236}">
                <a16:creationId xmlns:a16="http://schemas.microsoft.com/office/drawing/2014/main" id="{CF842F00-2BB9-2647-88FA-F5C1FE7905A5}"/>
              </a:ext>
            </a:extLst>
          </p:cNvPr>
          <p:cNvSpPr>
            <a:spLocks noGrp="1"/>
          </p:cNvSpPr>
          <p:nvPr>
            <p:ph type="body" sz="quarter" idx="19"/>
          </p:nvPr>
        </p:nvSpPr>
        <p:spPr>
          <a:xfrm>
            <a:off x="581621" y="3779459"/>
            <a:ext cx="7849643" cy="286228"/>
          </a:xfrm>
          <a:ln>
            <a:noFill/>
          </a:ln>
        </p:spPr>
        <p:txBody>
          <a:bodyPr/>
          <a:lstStyle/>
          <a:p>
            <a:r>
              <a:rPr lang="de-DE" sz="1500" b="0" dirty="0">
                <a:latin typeface="Arial Narrow" panose="020B0606020202030204" pitchFamily="34" charset="0"/>
              </a:rPr>
              <a:t>5. Weitere (z. B. </a:t>
            </a:r>
            <a:r>
              <a:rPr lang="de-DE" sz="1500" b="0" dirty="0" err="1">
                <a:latin typeface="Arial Narrow" panose="020B0606020202030204" pitchFamily="34" charset="0"/>
              </a:rPr>
              <a:t>Antiziganismus</a:t>
            </a:r>
            <a:r>
              <a:rPr lang="de-DE" sz="1500" b="0" dirty="0">
                <a:latin typeface="Arial Narrow" panose="020B0606020202030204" pitchFamily="34" charset="0"/>
              </a:rPr>
              <a:t>, </a:t>
            </a:r>
            <a:r>
              <a:rPr lang="de-DE" sz="1500" b="0" dirty="0" err="1">
                <a:latin typeface="Arial Narrow" panose="020B0606020202030204" pitchFamily="34" charset="0"/>
              </a:rPr>
              <a:t>Ableismus</a:t>
            </a:r>
            <a:r>
              <a:rPr lang="de-DE" sz="1500" b="0" dirty="0">
                <a:latin typeface="Arial Narrow" panose="020B0606020202030204" pitchFamily="34" charset="0"/>
              </a:rPr>
              <a:t>, </a:t>
            </a:r>
            <a:r>
              <a:rPr lang="de-DE" sz="1500" b="0" dirty="0" err="1">
                <a:latin typeface="Arial Narrow" panose="020B0606020202030204" pitchFamily="34" charset="0"/>
              </a:rPr>
              <a:t>Klassismus</a:t>
            </a:r>
            <a:r>
              <a:rPr lang="de-DE" sz="1500" b="0" dirty="0">
                <a:latin typeface="Arial Narrow" panose="020B0606020202030204" pitchFamily="34" charset="0"/>
              </a:rPr>
              <a:t>, </a:t>
            </a:r>
            <a:r>
              <a:rPr lang="de-DE" sz="1500" b="0" dirty="0" err="1">
                <a:latin typeface="Arial Narrow" panose="020B0606020202030204" pitchFamily="34" charset="0"/>
              </a:rPr>
              <a:t>Lookismus</a:t>
            </a:r>
            <a:r>
              <a:rPr lang="de-DE" sz="1500" b="0" dirty="0">
                <a:latin typeface="Arial Narrow" panose="020B0606020202030204" pitchFamily="34" charset="0"/>
              </a:rPr>
              <a:t>, …)</a:t>
            </a:r>
          </a:p>
        </p:txBody>
      </p:sp>
      <p:sp>
        <p:nvSpPr>
          <p:cNvPr id="14" name="Textplatzhalter 5">
            <a:extLst>
              <a:ext uri="{FF2B5EF4-FFF2-40B4-BE49-F238E27FC236}">
                <a16:creationId xmlns:a16="http://schemas.microsoft.com/office/drawing/2014/main" id="{40DD19F2-0DA0-CF4B-B91F-54E4B84835FA}"/>
              </a:ext>
            </a:extLst>
          </p:cNvPr>
          <p:cNvSpPr txBox="1">
            <a:spLocks/>
          </p:cNvSpPr>
          <p:nvPr/>
        </p:nvSpPr>
        <p:spPr>
          <a:xfrm>
            <a:off x="576263" y="4280968"/>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6. Politisch Aktive</a:t>
            </a:r>
          </a:p>
          <a:p>
            <a:endParaRPr lang="de-DE" sz="1500" b="0" dirty="0">
              <a:latin typeface="Arial Narrow" panose="020B0606020202030204" pitchFamily="34" charset="0"/>
            </a:endParaRPr>
          </a:p>
        </p:txBody>
      </p:sp>
      <p:sp>
        <p:nvSpPr>
          <p:cNvPr id="2" name="Rechteck 1"/>
          <p:cNvSpPr/>
          <p:nvPr/>
        </p:nvSpPr>
        <p:spPr>
          <a:xfrm>
            <a:off x="576263" y="1713947"/>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76263" y="4225406"/>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76263" y="3723115"/>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576263" y="3220823"/>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76263" y="2718531"/>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581621" y="2216239"/>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8"/>
          <p:cNvSpPr>
            <a:spLocks noGrp="1"/>
          </p:cNvSpPr>
          <p:nvPr>
            <p:ph type="sldNum" sz="quarter" idx="11"/>
          </p:nvPr>
        </p:nvSpPr>
        <p:spPr/>
        <p:txBody>
          <a:bodyPr/>
          <a:lstStyle/>
          <a:p>
            <a:fld id="{BECE4C82-BACB-D640-B935-7EFEB31D7176}" type="slidenum">
              <a:rPr lang="de-DE" smtClean="0"/>
              <a:pPr/>
              <a:t>10</a:t>
            </a:fld>
            <a:endParaRPr lang="de-DE" dirty="0"/>
          </a:p>
        </p:txBody>
      </p:sp>
    </p:spTree>
    <p:extLst>
      <p:ext uri="{BB962C8B-B14F-4D97-AF65-F5344CB8AC3E}">
        <p14:creationId xmlns:p14="http://schemas.microsoft.com/office/powerpoint/2010/main" val="208129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D7CB661C-5755-9A44-B3CB-F824C2FA5ECA}"/>
              </a:ext>
            </a:extLst>
          </p:cNvPr>
          <p:cNvSpPr>
            <a:spLocks noGrp="1"/>
          </p:cNvSpPr>
          <p:nvPr>
            <p:ph idx="1"/>
          </p:nvPr>
        </p:nvSpPr>
        <p:spPr>
          <a:xfrm>
            <a:off x="480547" y="2082844"/>
            <a:ext cx="2124360" cy="386885"/>
          </a:xfrm>
        </p:spPr>
        <p:txBody>
          <a:bodyPr/>
          <a:lstStyle/>
          <a:p>
            <a:pPr marL="11112" indent="0">
              <a:buNone/>
            </a:pPr>
            <a:r>
              <a:rPr lang="de-DE" sz="1050" dirty="0">
                <a:latin typeface="Arial Narrow" panose="020B0606020202030204" pitchFamily="34" charset="0"/>
              </a:rPr>
              <a:t>„</a:t>
            </a:r>
            <a:r>
              <a:rPr lang="de-DE" sz="1050" dirty="0" err="1">
                <a:latin typeface="Arial Narrow" panose="020B0606020202030204" pitchFamily="34" charset="0"/>
              </a:rPr>
              <a:t>Hartzer</a:t>
            </a:r>
            <a:r>
              <a:rPr lang="de-DE" sz="1050" dirty="0">
                <a:latin typeface="Arial Narrow" panose="020B0606020202030204" pitchFamily="34" charset="0"/>
              </a:rPr>
              <a:t> haben alle teure Handys.“</a:t>
            </a:r>
          </a:p>
        </p:txBody>
      </p:sp>
      <p:sp>
        <p:nvSpPr>
          <p:cNvPr id="5"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480547" y="1635210"/>
            <a:ext cx="2268370" cy="491974"/>
          </a:xfrm>
        </p:spPr>
        <p:txBody>
          <a:bodyPr/>
          <a:lstStyle/>
          <a:p>
            <a:r>
              <a:rPr lang="de-DE" sz="1600" dirty="0">
                <a:latin typeface="Arial Narrow" panose="020B0606020202030204" pitchFamily="34" charset="0"/>
              </a:rPr>
              <a:t>Uninformierte oder falsche Aussagen</a:t>
            </a:r>
          </a:p>
        </p:txBody>
      </p:sp>
      <p:sp>
        <p:nvSpPr>
          <p:cNvPr id="6" name="Inhaltsplatzhalter 5">
            <a:extLst>
              <a:ext uri="{FF2B5EF4-FFF2-40B4-BE49-F238E27FC236}">
                <a16:creationId xmlns:a16="http://schemas.microsoft.com/office/drawing/2014/main" id="{B0B1CAFA-2E04-2941-9E28-85583378EA3F}"/>
              </a:ext>
            </a:extLst>
          </p:cNvPr>
          <p:cNvSpPr>
            <a:spLocks noGrp="1"/>
          </p:cNvSpPr>
          <p:nvPr>
            <p:ph idx="22"/>
          </p:nvPr>
        </p:nvSpPr>
        <p:spPr>
          <a:xfrm>
            <a:off x="3159064" y="3486999"/>
            <a:ext cx="2550787" cy="1446379"/>
          </a:xfrm>
        </p:spPr>
        <p:txBody>
          <a:bodyPr/>
          <a:lstStyle/>
          <a:p>
            <a:pPr marL="11112" indent="0">
              <a:buNone/>
            </a:pPr>
            <a:r>
              <a:rPr lang="de-DE" sz="1100" dirty="0">
                <a:latin typeface="Arial Narrow" panose="020B0606020202030204" pitchFamily="34" charset="0"/>
              </a:rPr>
              <a:t>„Du willst ein teures Smartphone? Dann </a:t>
            </a:r>
            <a:r>
              <a:rPr lang="de-DE" sz="1100" dirty="0" err="1">
                <a:latin typeface="Arial Narrow" panose="020B0606020202030204" pitchFamily="34" charset="0"/>
              </a:rPr>
              <a:t>werd</a:t>
            </a:r>
            <a:r>
              <a:rPr lang="de-DE" sz="1100" dirty="0">
                <a:latin typeface="Arial Narrow" panose="020B0606020202030204" pitchFamily="34" charset="0"/>
              </a:rPr>
              <a:t>‘ doch Asylant“</a:t>
            </a:r>
          </a:p>
        </p:txBody>
      </p:sp>
      <p:sp>
        <p:nvSpPr>
          <p:cNvPr id="8" name="Textplatzhalter 7">
            <a:extLst>
              <a:ext uri="{FF2B5EF4-FFF2-40B4-BE49-F238E27FC236}">
                <a16:creationId xmlns:a16="http://schemas.microsoft.com/office/drawing/2014/main" id="{02C59AC9-3F4D-744F-80EC-7AAE07764D84}"/>
              </a:ext>
            </a:extLst>
          </p:cNvPr>
          <p:cNvSpPr>
            <a:spLocks noGrp="1"/>
          </p:cNvSpPr>
          <p:nvPr>
            <p:ph type="body" sz="quarter" idx="14"/>
          </p:nvPr>
        </p:nvSpPr>
        <p:spPr/>
        <p:txBody>
          <a:bodyPr/>
          <a:lstStyle/>
          <a:p>
            <a:r>
              <a:rPr lang="de-DE" sz="3200" dirty="0" err="1">
                <a:latin typeface="Arial Narrow" panose="020B0606020202030204" pitchFamily="34" charset="0"/>
              </a:rPr>
              <a:t>Hate</a:t>
            </a:r>
            <a:r>
              <a:rPr lang="de-DE" sz="3200" dirty="0">
                <a:latin typeface="Arial Narrow" panose="020B0606020202030204" pitchFamily="34" charset="0"/>
              </a:rPr>
              <a:t> </a:t>
            </a:r>
            <a:r>
              <a:rPr lang="de-DE" sz="3200" dirty="0" err="1">
                <a:latin typeface="Arial Narrow" panose="020B0606020202030204" pitchFamily="34" charset="0"/>
              </a:rPr>
              <a:t>speech</a:t>
            </a:r>
            <a:r>
              <a:rPr lang="de-DE" sz="3200" dirty="0">
                <a:latin typeface="Arial Narrow" panose="020B0606020202030204" pitchFamily="34" charset="0"/>
              </a:rPr>
              <a:t>: </a:t>
            </a:r>
            <a:r>
              <a:rPr lang="de-DE" sz="3200" dirty="0" err="1">
                <a:latin typeface="Arial Narrow" panose="020B0606020202030204" pitchFamily="34" charset="0"/>
              </a:rPr>
              <a:t>muster</a:t>
            </a:r>
            <a:r>
              <a:rPr lang="de-DE" sz="3200" dirty="0">
                <a:latin typeface="Arial Narrow" panose="020B0606020202030204" pitchFamily="34" charset="0"/>
              </a:rPr>
              <a:t> und </a:t>
            </a:r>
            <a:r>
              <a:rPr lang="de-DE" sz="3200" dirty="0" err="1">
                <a:latin typeface="Arial Narrow" panose="020B0606020202030204" pitchFamily="34" charset="0"/>
              </a:rPr>
              <a:t>merkmale</a:t>
            </a:r>
            <a:endParaRPr lang="de-DE" sz="3200" dirty="0">
              <a:latin typeface="Arial Narrow" panose="020B0606020202030204" pitchFamily="34" charset="0"/>
            </a:endParaRPr>
          </a:p>
        </p:txBody>
      </p:sp>
      <p:sp>
        <p:nvSpPr>
          <p:cNvPr id="9" name="Textplatzhalter 8">
            <a:extLst>
              <a:ext uri="{FF2B5EF4-FFF2-40B4-BE49-F238E27FC236}">
                <a16:creationId xmlns:a16="http://schemas.microsoft.com/office/drawing/2014/main" id="{4DDBD547-4575-3C44-BF0F-4D7CBB11AE0B}"/>
              </a:ext>
            </a:extLst>
          </p:cNvPr>
          <p:cNvSpPr>
            <a:spLocks noGrp="1"/>
          </p:cNvSpPr>
          <p:nvPr>
            <p:ph type="body" sz="quarter" idx="24"/>
          </p:nvPr>
        </p:nvSpPr>
        <p:spPr>
          <a:xfrm>
            <a:off x="3159064" y="3259013"/>
            <a:ext cx="2548356" cy="491974"/>
          </a:xfrm>
        </p:spPr>
        <p:txBody>
          <a:bodyPr/>
          <a:lstStyle/>
          <a:p>
            <a:r>
              <a:rPr lang="de-DE" sz="1600" dirty="0">
                <a:latin typeface="Arial Narrow" panose="020B0606020202030204" pitchFamily="34" charset="0"/>
              </a:rPr>
              <a:t>Humor als Tarnung </a:t>
            </a:r>
          </a:p>
        </p:txBody>
      </p:sp>
      <p:sp>
        <p:nvSpPr>
          <p:cNvPr id="12" name="Inhaltsplatzhalter 3">
            <a:extLst>
              <a:ext uri="{FF2B5EF4-FFF2-40B4-BE49-F238E27FC236}">
                <a16:creationId xmlns:a16="http://schemas.microsoft.com/office/drawing/2014/main" id="{D7CB661C-5755-9A44-B3CB-F824C2FA5ECA}"/>
              </a:ext>
            </a:extLst>
          </p:cNvPr>
          <p:cNvSpPr>
            <a:spLocks noGrp="1"/>
          </p:cNvSpPr>
          <p:nvPr>
            <p:ph idx="1"/>
          </p:nvPr>
        </p:nvSpPr>
        <p:spPr>
          <a:xfrm>
            <a:off x="3159064" y="2759389"/>
            <a:ext cx="2109504" cy="516144"/>
          </a:xfrm>
        </p:spPr>
        <p:txBody>
          <a:bodyPr/>
          <a:lstStyle/>
          <a:p>
            <a:pPr marL="11112" indent="0">
              <a:buNone/>
            </a:pPr>
            <a:r>
              <a:rPr lang="de-DE" sz="1050" dirty="0">
                <a:latin typeface="Arial Narrow" panose="020B0606020202030204" pitchFamily="34" charset="0"/>
              </a:rPr>
              <a:t>„Kanake! Schwuchtel! Schlampe! Mongo!“</a:t>
            </a:r>
          </a:p>
        </p:txBody>
      </p:sp>
      <p:sp>
        <p:nvSpPr>
          <p:cNvPr id="13"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3159064" y="2528989"/>
            <a:ext cx="2843867" cy="491974"/>
          </a:xfrm>
        </p:spPr>
        <p:txBody>
          <a:bodyPr/>
          <a:lstStyle/>
          <a:p>
            <a:r>
              <a:rPr lang="de-DE" sz="1600" dirty="0">
                <a:solidFill>
                  <a:srgbClr val="E63264"/>
                </a:solidFill>
                <a:latin typeface="Arial Narrow" panose="020B0606020202030204" pitchFamily="34" charset="0"/>
              </a:rPr>
              <a:t>Herabwürdigende Begriffe</a:t>
            </a:r>
          </a:p>
        </p:txBody>
      </p:sp>
      <p:sp>
        <p:nvSpPr>
          <p:cNvPr id="16" name="Inhaltsplatzhalter 3">
            <a:extLst>
              <a:ext uri="{FF2B5EF4-FFF2-40B4-BE49-F238E27FC236}">
                <a16:creationId xmlns:a16="http://schemas.microsoft.com/office/drawing/2014/main" id="{D7CB661C-5755-9A44-B3CB-F824C2FA5ECA}"/>
              </a:ext>
            </a:extLst>
          </p:cNvPr>
          <p:cNvSpPr>
            <a:spLocks noGrp="1"/>
          </p:cNvSpPr>
          <p:nvPr>
            <p:ph idx="1"/>
          </p:nvPr>
        </p:nvSpPr>
        <p:spPr>
          <a:xfrm>
            <a:off x="6438575" y="3484657"/>
            <a:ext cx="2377197" cy="516144"/>
          </a:xfrm>
        </p:spPr>
        <p:txBody>
          <a:bodyPr/>
          <a:lstStyle/>
          <a:p>
            <a:pPr marL="11112" indent="0">
              <a:buNone/>
            </a:pPr>
            <a:r>
              <a:rPr lang="de-DE" sz="1050" dirty="0">
                <a:latin typeface="Arial Narrow" panose="020B0606020202030204" pitchFamily="34" charset="0"/>
              </a:rPr>
              <a:t>„Für einen Griechen ist der Dimitri ganz schön fleißig!“</a:t>
            </a:r>
          </a:p>
        </p:txBody>
      </p:sp>
      <p:sp>
        <p:nvSpPr>
          <p:cNvPr id="17"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6453089" y="3259684"/>
            <a:ext cx="2843867" cy="491974"/>
          </a:xfrm>
        </p:spPr>
        <p:txBody>
          <a:bodyPr/>
          <a:lstStyle/>
          <a:p>
            <a:r>
              <a:rPr lang="de-DE" sz="1600" dirty="0">
                <a:latin typeface="Arial Narrow" panose="020B0606020202030204" pitchFamily="34" charset="0"/>
              </a:rPr>
              <a:t>Verallgemeinerung</a:t>
            </a:r>
          </a:p>
        </p:txBody>
      </p:sp>
      <p:sp>
        <p:nvSpPr>
          <p:cNvPr id="18" name="Inhaltsplatzhalter 3">
            <a:extLst>
              <a:ext uri="{FF2B5EF4-FFF2-40B4-BE49-F238E27FC236}">
                <a16:creationId xmlns:a16="http://schemas.microsoft.com/office/drawing/2014/main" id="{D7CB661C-5755-9A44-B3CB-F824C2FA5ECA}"/>
              </a:ext>
            </a:extLst>
          </p:cNvPr>
          <p:cNvSpPr>
            <a:spLocks noGrp="1"/>
          </p:cNvSpPr>
          <p:nvPr>
            <p:ph idx="1"/>
          </p:nvPr>
        </p:nvSpPr>
        <p:spPr>
          <a:xfrm>
            <a:off x="480547" y="2750023"/>
            <a:ext cx="2255936" cy="386885"/>
          </a:xfrm>
        </p:spPr>
        <p:txBody>
          <a:bodyPr/>
          <a:lstStyle/>
          <a:p>
            <a:pPr marL="11112" indent="0">
              <a:buNone/>
            </a:pPr>
            <a:r>
              <a:rPr lang="de-DE" sz="1050" dirty="0">
                <a:latin typeface="Arial Narrow" panose="020B0606020202030204" pitchFamily="34" charset="0"/>
              </a:rPr>
              <a:t>„Die bedrohen unsere Frauen!“</a:t>
            </a:r>
          </a:p>
        </p:txBody>
      </p:sp>
      <p:sp>
        <p:nvSpPr>
          <p:cNvPr id="19"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480547" y="2528989"/>
            <a:ext cx="2268370" cy="491974"/>
          </a:xfrm>
        </p:spPr>
        <p:txBody>
          <a:bodyPr/>
          <a:lstStyle/>
          <a:p>
            <a:r>
              <a:rPr lang="de-DE" sz="1600" dirty="0">
                <a:latin typeface="Arial Narrow" panose="020B0606020202030204" pitchFamily="34" charset="0"/>
              </a:rPr>
              <a:t>Wir/Die-Rhetorik</a:t>
            </a:r>
          </a:p>
        </p:txBody>
      </p:sp>
      <p:sp>
        <p:nvSpPr>
          <p:cNvPr id="20" name="Inhaltsplatzhalter 5">
            <a:extLst>
              <a:ext uri="{FF2B5EF4-FFF2-40B4-BE49-F238E27FC236}">
                <a16:creationId xmlns:a16="http://schemas.microsoft.com/office/drawing/2014/main" id="{B0B1CAFA-2E04-2941-9E28-85583378EA3F}"/>
              </a:ext>
            </a:extLst>
          </p:cNvPr>
          <p:cNvSpPr>
            <a:spLocks noGrp="1"/>
          </p:cNvSpPr>
          <p:nvPr>
            <p:ph idx="22"/>
          </p:nvPr>
        </p:nvSpPr>
        <p:spPr>
          <a:xfrm>
            <a:off x="3159064" y="1873010"/>
            <a:ext cx="2550787" cy="1446379"/>
          </a:xfrm>
        </p:spPr>
        <p:txBody>
          <a:bodyPr/>
          <a:lstStyle/>
          <a:p>
            <a:pPr marL="11112" indent="0">
              <a:buNone/>
            </a:pPr>
            <a:r>
              <a:rPr lang="de-DE" sz="1050" dirty="0">
                <a:latin typeface="Arial Narrow" panose="020B0606020202030204" pitchFamily="34" charset="0"/>
              </a:rPr>
              <a:t>„Asylantenflut. Islamisierung. Homo-Lobby.“</a:t>
            </a:r>
          </a:p>
        </p:txBody>
      </p:sp>
      <p:sp>
        <p:nvSpPr>
          <p:cNvPr id="21" name="Textplatzhalter 8">
            <a:extLst>
              <a:ext uri="{FF2B5EF4-FFF2-40B4-BE49-F238E27FC236}">
                <a16:creationId xmlns:a16="http://schemas.microsoft.com/office/drawing/2014/main" id="{4DDBD547-4575-3C44-BF0F-4D7CBB11AE0B}"/>
              </a:ext>
            </a:extLst>
          </p:cNvPr>
          <p:cNvSpPr>
            <a:spLocks noGrp="1"/>
          </p:cNvSpPr>
          <p:nvPr>
            <p:ph type="body" sz="quarter" idx="24"/>
          </p:nvPr>
        </p:nvSpPr>
        <p:spPr>
          <a:xfrm>
            <a:off x="3159064" y="1638244"/>
            <a:ext cx="2965020" cy="491974"/>
          </a:xfrm>
        </p:spPr>
        <p:txBody>
          <a:bodyPr/>
          <a:lstStyle/>
          <a:p>
            <a:r>
              <a:rPr lang="de-DE" sz="1600" dirty="0">
                <a:latin typeface="Arial Narrow" panose="020B0606020202030204" pitchFamily="34" charset="0"/>
              </a:rPr>
              <a:t>Stereotypische Sprachmuster</a:t>
            </a:r>
          </a:p>
        </p:txBody>
      </p:sp>
      <p:sp>
        <p:nvSpPr>
          <p:cNvPr id="22" name="Inhaltsplatzhalter 3">
            <a:extLst>
              <a:ext uri="{FF2B5EF4-FFF2-40B4-BE49-F238E27FC236}">
                <a16:creationId xmlns:a16="http://schemas.microsoft.com/office/drawing/2014/main" id="{D7CB661C-5755-9A44-B3CB-F824C2FA5ECA}"/>
              </a:ext>
            </a:extLst>
          </p:cNvPr>
          <p:cNvSpPr>
            <a:spLocks noGrp="1"/>
          </p:cNvSpPr>
          <p:nvPr>
            <p:ph idx="1"/>
          </p:nvPr>
        </p:nvSpPr>
        <p:spPr>
          <a:xfrm>
            <a:off x="480547" y="3490571"/>
            <a:ext cx="2124360" cy="386885"/>
          </a:xfrm>
        </p:spPr>
        <p:txBody>
          <a:bodyPr/>
          <a:lstStyle/>
          <a:p>
            <a:pPr marL="11112" indent="0">
              <a:buNone/>
            </a:pPr>
            <a:r>
              <a:rPr lang="de-DE" sz="1050" dirty="0">
                <a:latin typeface="Arial Narrow" panose="020B0606020202030204" pitchFamily="34" charset="0"/>
              </a:rPr>
              <a:t>„Ich hab‘ ja nichts gegen Frauen, </a:t>
            </a:r>
            <a:br>
              <a:rPr lang="de-DE" sz="1050" dirty="0">
                <a:latin typeface="Arial Narrow" panose="020B0606020202030204" pitchFamily="34" charset="0"/>
              </a:rPr>
            </a:br>
            <a:r>
              <a:rPr lang="de-DE" sz="1050" dirty="0">
                <a:latin typeface="Arial Narrow" panose="020B0606020202030204" pitchFamily="34" charset="0"/>
              </a:rPr>
              <a:t>aber …“</a:t>
            </a:r>
          </a:p>
        </p:txBody>
      </p:sp>
      <p:sp>
        <p:nvSpPr>
          <p:cNvPr id="23"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480547" y="3262917"/>
            <a:ext cx="2268370" cy="491974"/>
          </a:xfrm>
        </p:spPr>
        <p:txBody>
          <a:bodyPr/>
          <a:lstStyle/>
          <a:p>
            <a:r>
              <a:rPr lang="de-DE" sz="1600" dirty="0">
                <a:latin typeface="Arial Narrow" panose="020B0606020202030204" pitchFamily="34" charset="0"/>
              </a:rPr>
              <a:t>Aber-Rhetorik</a:t>
            </a:r>
            <a:br>
              <a:rPr lang="de-DE" sz="1600" dirty="0">
                <a:latin typeface="Arial Narrow" panose="020B0606020202030204" pitchFamily="34" charset="0"/>
              </a:rPr>
            </a:br>
            <a:endParaRPr lang="de-DE" sz="1600" dirty="0">
              <a:latin typeface="Arial Narrow" panose="020B0606020202030204" pitchFamily="34" charset="0"/>
            </a:endParaRPr>
          </a:p>
        </p:txBody>
      </p:sp>
      <p:sp>
        <p:nvSpPr>
          <p:cNvPr id="24" name="Inhaltsplatzhalter 3">
            <a:extLst>
              <a:ext uri="{FF2B5EF4-FFF2-40B4-BE49-F238E27FC236}">
                <a16:creationId xmlns:a16="http://schemas.microsoft.com/office/drawing/2014/main" id="{D7CB661C-5755-9A44-B3CB-F824C2FA5ECA}"/>
              </a:ext>
            </a:extLst>
          </p:cNvPr>
          <p:cNvSpPr>
            <a:spLocks noGrp="1"/>
          </p:cNvSpPr>
          <p:nvPr>
            <p:ph idx="1"/>
          </p:nvPr>
        </p:nvSpPr>
        <p:spPr>
          <a:xfrm>
            <a:off x="6438575" y="2756795"/>
            <a:ext cx="2562063" cy="516144"/>
          </a:xfrm>
        </p:spPr>
        <p:txBody>
          <a:bodyPr/>
          <a:lstStyle/>
          <a:p>
            <a:pPr marL="11112" indent="0">
              <a:buNone/>
            </a:pPr>
            <a:r>
              <a:rPr lang="de-DE" sz="1100" dirty="0">
                <a:latin typeface="Arial Narrow" panose="020B0606020202030204" pitchFamily="34" charset="0"/>
              </a:rPr>
              <a:t>„Der Jude aus Israel“                      </a:t>
            </a:r>
            <a:br>
              <a:rPr lang="de-DE" sz="1100" dirty="0">
                <a:latin typeface="Arial Narrow" panose="020B0606020202030204" pitchFamily="34" charset="0"/>
              </a:rPr>
            </a:br>
            <a:r>
              <a:rPr lang="de-DE" sz="1100" dirty="0">
                <a:latin typeface="Arial Narrow" panose="020B0606020202030204" pitchFamily="34" charset="0"/>
              </a:rPr>
              <a:t>„Der Erzkonservative aus Bayern“</a:t>
            </a:r>
          </a:p>
          <a:p>
            <a:pPr marL="11112" indent="0">
              <a:buNone/>
            </a:pPr>
            <a:endParaRPr lang="de-DE" sz="1100" dirty="0">
              <a:latin typeface="Arial Narrow" panose="020B0606020202030204" pitchFamily="34" charset="0"/>
            </a:endParaRPr>
          </a:p>
        </p:txBody>
      </p:sp>
      <p:sp>
        <p:nvSpPr>
          <p:cNvPr id="25"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6445832" y="2528989"/>
            <a:ext cx="2843867" cy="491974"/>
          </a:xfrm>
        </p:spPr>
        <p:txBody>
          <a:bodyPr/>
          <a:lstStyle/>
          <a:p>
            <a:r>
              <a:rPr lang="de-DE" sz="1600" dirty="0">
                <a:latin typeface="Arial Narrow" panose="020B0606020202030204" pitchFamily="34" charset="0"/>
              </a:rPr>
              <a:t>Gleichsetzung</a:t>
            </a:r>
          </a:p>
        </p:txBody>
      </p:sp>
      <p:sp>
        <p:nvSpPr>
          <p:cNvPr id="26" name="Inhaltsplatzhalter 3">
            <a:extLst>
              <a:ext uri="{FF2B5EF4-FFF2-40B4-BE49-F238E27FC236}">
                <a16:creationId xmlns:a16="http://schemas.microsoft.com/office/drawing/2014/main" id="{D7CB661C-5755-9A44-B3CB-F824C2FA5ECA}"/>
              </a:ext>
            </a:extLst>
          </p:cNvPr>
          <p:cNvSpPr>
            <a:spLocks noGrp="1"/>
          </p:cNvSpPr>
          <p:nvPr>
            <p:ph idx="1"/>
          </p:nvPr>
        </p:nvSpPr>
        <p:spPr>
          <a:xfrm>
            <a:off x="3168325" y="4285822"/>
            <a:ext cx="2527011" cy="386885"/>
          </a:xfrm>
        </p:spPr>
        <p:txBody>
          <a:bodyPr/>
          <a:lstStyle/>
          <a:p>
            <a:pPr marL="11112" indent="0">
              <a:buNone/>
            </a:pPr>
            <a:r>
              <a:rPr lang="de-DE" sz="1050" dirty="0">
                <a:latin typeface="Arial Narrow" panose="020B0606020202030204" pitchFamily="34" charset="0"/>
              </a:rPr>
              <a:t>„Ich wäre nicht überrascht, wenn da Messer und Knüppel helfen.“</a:t>
            </a:r>
          </a:p>
        </p:txBody>
      </p:sp>
      <p:sp>
        <p:nvSpPr>
          <p:cNvPr id="27"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3159064" y="4053232"/>
            <a:ext cx="2810964" cy="491974"/>
          </a:xfrm>
        </p:spPr>
        <p:txBody>
          <a:bodyPr/>
          <a:lstStyle/>
          <a:p>
            <a:r>
              <a:rPr lang="de-DE" sz="1600" dirty="0">
                <a:solidFill>
                  <a:srgbClr val="E63264"/>
                </a:solidFill>
                <a:latin typeface="Arial Narrow" panose="020B0606020202030204" pitchFamily="34" charset="0"/>
              </a:rPr>
              <a:t>Befürwortung von Gewalt</a:t>
            </a:r>
          </a:p>
        </p:txBody>
      </p:sp>
      <p:sp>
        <p:nvSpPr>
          <p:cNvPr id="28" name="Inhaltsplatzhalter 5">
            <a:extLst>
              <a:ext uri="{FF2B5EF4-FFF2-40B4-BE49-F238E27FC236}">
                <a16:creationId xmlns:a16="http://schemas.microsoft.com/office/drawing/2014/main" id="{B0B1CAFA-2E04-2941-9E28-85583378EA3F}"/>
              </a:ext>
            </a:extLst>
          </p:cNvPr>
          <p:cNvSpPr>
            <a:spLocks noGrp="1"/>
          </p:cNvSpPr>
          <p:nvPr>
            <p:ph idx="22"/>
          </p:nvPr>
        </p:nvSpPr>
        <p:spPr>
          <a:xfrm>
            <a:off x="6438575" y="4278741"/>
            <a:ext cx="2365805" cy="1446379"/>
          </a:xfrm>
        </p:spPr>
        <p:txBody>
          <a:bodyPr/>
          <a:lstStyle/>
          <a:p>
            <a:pPr marL="11112" indent="0">
              <a:buNone/>
            </a:pPr>
            <a:r>
              <a:rPr lang="de-DE" sz="1050" dirty="0">
                <a:latin typeface="Arial Narrow" panose="020B0606020202030204" pitchFamily="34" charset="0"/>
              </a:rPr>
              <a:t>„Lasst uns die </a:t>
            </a:r>
            <a:r>
              <a:rPr lang="de-DE" sz="1050" dirty="0" err="1">
                <a:latin typeface="Arial Narrow" panose="020B0606020202030204" pitchFamily="34" charset="0"/>
              </a:rPr>
              <a:t>Bonzenkarren</a:t>
            </a:r>
            <a:r>
              <a:rPr lang="de-DE" sz="1050" dirty="0">
                <a:latin typeface="Arial Narrow" panose="020B0606020202030204" pitchFamily="34" charset="0"/>
              </a:rPr>
              <a:t> heute Nacht abfackeln.“</a:t>
            </a:r>
          </a:p>
        </p:txBody>
      </p:sp>
      <p:sp>
        <p:nvSpPr>
          <p:cNvPr id="29" name="Textplatzhalter 8">
            <a:extLst>
              <a:ext uri="{FF2B5EF4-FFF2-40B4-BE49-F238E27FC236}">
                <a16:creationId xmlns:a16="http://schemas.microsoft.com/office/drawing/2014/main" id="{4DDBD547-4575-3C44-BF0F-4D7CBB11AE0B}"/>
              </a:ext>
            </a:extLst>
          </p:cNvPr>
          <p:cNvSpPr>
            <a:spLocks noGrp="1"/>
          </p:cNvSpPr>
          <p:nvPr>
            <p:ph type="body" sz="quarter" idx="24"/>
          </p:nvPr>
        </p:nvSpPr>
        <p:spPr>
          <a:xfrm>
            <a:off x="6453089" y="4046672"/>
            <a:ext cx="3178400" cy="491974"/>
          </a:xfrm>
        </p:spPr>
        <p:txBody>
          <a:bodyPr/>
          <a:lstStyle/>
          <a:p>
            <a:r>
              <a:rPr lang="de-DE" sz="1600" dirty="0">
                <a:solidFill>
                  <a:srgbClr val="00A096"/>
                </a:solidFill>
                <a:latin typeface="Arial Narrow" panose="020B0606020202030204" pitchFamily="34" charset="0"/>
              </a:rPr>
              <a:t>Aufruf zu Gewalt</a:t>
            </a:r>
          </a:p>
        </p:txBody>
      </p:sp>
      <p:sp>
        <p:nvSpPr>
          <p:cNvPr id="30" name="Inhaltsplatzhalter 3">
            <a:extLst>
              <a:ext uri="{FF2B5EF4-FFF2-40B4-BE49-F238E27FC236}">
                <a16:creationId xmlns:a16="http://schemas.microsoft.com/office/drawing/2014/main" id="{D7CB661C-5755-9A44-B3CB-F824C2FA5ECA}"/>
              </a:ext>
            </a:extLst>
          </p:cNvPr>
          <p:cNvSpPr>
            <a:spLocks noGrp="1"/>
          </p:cNvSpPr>
          <p:nvPr>
            <p:ph idx="1"/>
          </p:nvPr>
        </p:nvSpPr>
        <p:spPr>
          <a:xfrm>
            <a:off x="6445832" y="1859338"/>
            <a:ext cx="2121282" cy="516144"/>
          </a:xfrm>
        </p:spPr>
        <p:txBody>
          <a:bodyPr/>
          <a:lstStyle/>
          <a:p>
            <a:pPr marL="11112" indent="0">
              <a:buNone/>
            </a:pPr>
            <a:r>
              <a:rPr lang="de-DE" sz="1050" dirty="0">
                <a:latin typeface="Arial Narrow" panose="020B0606020202030204" pitchFamily="34" charset="0"/>
              </a:rPr>
              <a:t>„Muslimischer Ziegenficker“ „Verzottelter Punker“</a:t>
            </a:r>
          </a:p>
        </p:txBody>
      </p:sp>
      <p:sp>
        <p:nvSpPr>
          <p:cNvPr id="31"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6445832" y="1630987"/>
            <a:ext cx="2235921" cy="491974"/>
          </a:xfrm>
        </p:spPr>
        <p:txBody>
          <a:bodyPr/>
          <a:lstStyle/>
          <a:p>
            <a:r>
              <a:rPr lang="de-DE" sz="1600" dirty="0">
                <a:latin typeface="Arial Narrow" panose="020B0606020202030204" pitchFamily="34" charset="0"/>
              </a:rPr>
              <a:t>Plakative Bildsprache</a:t>
            </a:r>
          </a:p>
        </p:txBody>
      </p:sp>
      <p:sp>
        <p:nvSpPr>
          <p:cNvPr id="35" name="Inhaltsplatzhalter 3">
            <a:extLst>
              <a:ext uri="{FF2B5EF4-FFF2-40B4-BE49-F238E27FC236}">
                <a16:creationId xmlns:a16="http://schemas.microsoft.com/office/drawing/2014/main" id="{D7CB661C-5755-9A44-B3CB-F824C2FA5ECA}"/>
              </a:ext>
            </a:extLst>
          </p:cNvPr>
          <p:cNvSpPr>
            <a:spLocks noGrp="1"/>
          </p:cNvSpPr>
          <p:nvPr>
            <p:ph idx="1"/>
          </p:nvPr>
        </p:nvSpPr>
        <p:spPr>
          <a:xfrm>
            <a:off x="480547" y="4278561"/>
            <a:ext cx="2407061" cy="386885"/>
          </a:xfrm>
        </p:spPr>
        <p:txBody>
          <a:bodyPr/>
          <a:lstStyle/>
          <a:p>
            <a:pPr marL="11112" indent="0">
              <a:buNone/>
            </a:pPr>
            <a:r>
              <a:rPr lang="de-DE" sz="1050" dirty="0">
                <a:latin typeface="Arial Narrow" panose="020B0606020202030204" pitchFamily="34" charset="0"/>
              </a:rPr>
              <a:t>„Wenn wir nicht zurückschlagen, werden wir alle sterben.“</a:t>
            </a:r>
          </a:p>
        </p:txBody>
      </p:sp>
      <p:sp>
        <p:nvSpPr>
          <p:cNvPr id="36"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480547" y="4048202"/>
            <a:ext cx="2268370" cy="491974"/>
          </a:xfrm>
        </p:spPr>
        <p:txBody>
          <a:bodyPr/>
          <a:lstStyle/>
          <a:p>
            <a:r>
              <a:rPr lang="de-DE" sz="1600" dirty="0">
                <a:latin typeface="Arial Narrow" panose="020B0606020202030204" pitchFamily="34" charset="0"/>
              </a:rPr>
              <a:t>Konstruierter Zwang</a:t>
            </a:r>
          </a:p>
        </p:txBody>
      </p:sp>
      <p:sp>
        <p:nvSpPr>
          <p:cNvPr id="2" name="Foliennummernplatzhalter 1"/>
          <p:cNvSpPr>
            <a:spLocks noGrp="1"/>
          </p:cNvSpPr>
          <p:nvPr>
            <p:ph type="sldNum" sz="quarter" idx="11"/>
          </p:nvPr>
        </p:nvSpPr>
        <p:spPr/>
        <p:txBody>
          <a:bodyPr/>
          <a:lstStyle/>
          <a:p>
            <a:fld id="{CC60C9C2-36EC-7E44-A697-BF4F72B52E71}" type="slidenum">
              <a:rPr lang="de-DE" smtClean="0"/>
              <a:pPr/>
              <a:t>11</a:t>
            </a:fld>
            <a:endParaRPr lang="de-DE" dirty="0"/>
          </a:p>
        </p:txBody>
      </p:sp>
    </p:spTree>
    <p:extLst>
      <p:ext uri="{BB962C8B-B14F-4D97-AF65-F5344CB8AC3E}">
        <p14:creationId xmlns:p14="http://schemas.microsoft.com/office/powerpoint/2010/main" val="190521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252B8E3-E7C2-E544-ABE6-C89FD1439B08}"/>
              </a:ext>
            </a:extLst>
          </p:cNvPr>
          <p:cNvSpPr>
            <a:spLocks noGrp="1"/>
          </p:cNvSpPr>
          <p:nvPr>
            <p:ph type="body" sz="quarter" idx="14"/>
          </p:nvPr>
        </p:nvSpPr>
        <p:spPr/>
        <p:txBody>
          <a:bodyPr>
            <a:noAutofit/>
          </a:bodyPr>
          <a:lstStyle/>
          <a:p>
            <a:r>
              <a:rPr lang="de-DE" sz="3200" dirty="0">
                <a:latin typeface="Arial Narrow" panose="020B0606020202030204" pitchFamily="34" charset="0"/>
              </a:rPr>
              <a:t>gefahren durch </a:t>
            </a:r>
            <a:r>
              <a:rPr lang="de-DE" sz="3200" dirty="0" err="1">
                <a:latin typeface="Arial Narrow" panose="020B0606020202030204" pitchFamily="34" charset="0"/>
              </a:rPr>
              <a:t>hate</a:t>
            </a:r>
            <a:r>
              <a:rPr lang="de-DE" sz="3200" dirty="0">
                <a:latin typeface="Arial Narrow" panose="020B0606020202030204" pitchFamily="34" charset="0"/>
              </a:rPr>
              <a:t> </a:t>
            </a:r>
            <a:r>
              <a:rPr lang="de-DE" sz="3200" dirty="0" err="1">
                <a:latin typeface="Arial Narrow" panose="020B0606020202030204" pitchFamily="34" charset="0"/>
              </a:rPr>
              <a:t>speech</a:t>
            </a:r>
            <a:endParaRPr lang="de-DE" sz="3200" dirty="0">
              <a:latin typeface="Arial Narrow" panose="020B0606020202030204" pitchFamily="34" charset="0"/>
            </a:endParaRPr>
          </a:p>
        </p:txBody>
      </p:sp>
      <p:sp>
        <p:nvSpPr>
          <p:cNvPr id="5" name="Inhaltsplatzhalter 4">
            <a:extLst>
              <a:ext uri="{FF2B5EF4-FFF2-40B4-BE49-F238E27FC236}">
                <a16:creationId xmlns:a16="http://schemas.microsoft.com/office/drawing/2014/main" id="{A80517BE-7F1F-0E47-83BB-3ABFF00ECF7E}"/>
              </a:ext>
            </a:extLst>
          </p:cNvPr>
          <p:cNvSpPr>
            <a:spLocks noGrp="1"/>
          </p:cNvSpPr>
          <p:nvPr>
            <p:ph idx="22"/>
          </p:nvPr>
        </p:nvSpPr>
        <p:spPr>
          <a:xfrm>
            <a:off x="6651881" y="2304715"/>
            <a:ext cx="2031723" cy="1170786"/>
          </a:xfrm>
        </p:spPr>
        <p:txBody>
          <a:bodyPr/>
          <a:lstStyle/>
          <a:p>
            <a:r>
              <a:rPr lang="de-DE" dirty="0">
                <a:latin typeface="Arial Narrow" panose="020B0606020202030204" pitchFamily="34" charset="0"/>
              </a:rPr>
              <a:t>Zahl der Ermittlungsverfahren wg. Volksverhetzung und Gewaltdarstellung im Netz stieg 2015 deutlich an.</a:t>
            </a:r>
          </a:p>
          <a:p>
            <a:r>
              <a:rPr lang="de-DE" dirty="0">
                <a:latin typeface="Arial Narrow" panose="020B0606020202030204" pitchFamily="34" charset="0"/>
              </a:rPr>
              <a:t>2016 gab es 3.768 </a:t>
            </a:r>
            <a:r>
              <a:rPr lang="de-DE" dirty="0" err="1">
                <a:latin typeface="Arial Narrow" panose="020B0606020202030204" pitchFamily="34" charset="0"/>
              </a:rPr>
              <a:t>geflüchtetenfeindliche</a:t>
            </a:r>
            <a:r>
              <a:rPr lang="de-DE" dirty="0">
                <a:latin typeface="Arial Narrow" panose="020B0606020202030204" pitchFamily="34" charset="0"/>
              </a:rPr>
              <a:t> Vorfälle, davon 116 Brandanschläge und 595 tätliche Übergriffe. </a:t>
            </a:r>
          </a:p>
        </p:txBody>
      </p:sp>
      <p:sp>
        <p:nvSpPr>
          <p:cNvPr id="6" name="Inhaltsplatzhalter 5">
            <a:extLst>
              <a:ext uri="{FF2B5EF4-FFF2-40B4-BE49-F238E27FC236}">
                <a16:creationId xmlns:a16="http://schemas.microsoft.com/office/drawing/2014/main" id="{6B6D03DB-BD8E-224A-9C23-C304E0BECFDF}"/>
              </a:ext>
            </a:extLst>
          </p:cNvPr>
          <p:cNvSpPr>
            <a:spLocks noGrp="1"/>
          </p:cNvSpPr>
          <p:nvPr>
            <p:ph idx="23"/>
          </p:nvPr>
        </p:nvSpPr>
        <p:spPr>
          <a:xfrm>
            <a:off x="483201" y="1441257"/>
            <a:ext cx="1956429" cy="748665"/>
          </a:xfrm>
        </p:spPr>
        <p:txBody>
          <a:bodyPr/>
          <a:lstStyle/>
          <a:p>
            <a:pPr indent="0"/>
            <a:r>
              <a:rPr lang="de-DE" dirty="0">
                <a:latin typeface="Arial Narrow" panose="020B0606020202030204" pitchFamily="34" charset="0"/>
              </a:rPr>
              <a:t>Eindruck und Verantwortung</a:t>
            </a:r>
          </a:p>
        </p:txBody>
      </p:sp>
      <p:sp>
        <p:nvSpPr>
          <p:cNvPr id="7" name="Inhaltsplatzhalter 6">
            <a:extLst>
              <a:ext uri="{FF2B5EF4-FFF2-40B4-BE49-F238E27FC236}">
                <a16:creationId xmlns:a16="http://schemas.microsoft.com/office/drawing/2014/main" id="{2907ACD6-7BE5-A84B-A44A-FFA0E06E29D6}"/>
              </a:ext>
            </a:extLst>
          </p:cNvPr>
          <p:cNvSpPr>
            <a:spLocks noGrp="1"/>
          </p:cNvSpPr>
          <p:nvPr>
            <p:ph idx="24"/>
          </p:nvPr>
        </p:nvSpPr>
        <p:spPr>
          <a:xfrm>
            <a:off x="2439255" y="2304715"/>
            <a:ext cx="1956429" cy="1170785"/>
          </a:xfrm>
        </p:spPr>
        <p:txBody>
          <a:bodyPr/>
          <a:lstStyle/>
          <a:p>
            <a:r>
              <a:rPr lang="de-DE" dirty="0">
                <a:latin typeface="Arial Narrow" panose="020B0606020202030204" pitchFamily="34" charset="0"/>
              </a:rPr>
              <a:t>Immer mehr Nutzer fühlen sich bedroht, eingeschüchtert oder verunsichert.</a:t>
            </a:r>
          </a:p>
          <a:p>
            <a:r>
              <a:rPr lang="de-DE" dirty="0">
                <a:latin typeface="Arial Narrow" panose="020B0606020202030204" pitchFamily="34" charset="0"/>
              </a:rPr>
              <a:t>Viele Online-Redakteure fühlen sich überfordert oder gar verängstigt.</a:t>
            </a:r>
          </a:p>
          <a:p>
            <a:r>
              <a:rPr lang="de-DE" dirty="0">
                <a:latin typeface="Arial Narrow" panose="020B0606020202030204" pitchFamily="34" charset="0"/>
              </a:rPr>
              <a:t>Wenn Publizieren zur Mutprobe wird, ist die Medienvielfalt in Gefahr.</a:t>
            </a:r>
          </a:p>
        </p:txBody>
      </p:sp>
      <p:sp>
        <p:nvSpPr>
          <p:cNvPr id="8" name="Inhaltsplatzhalter 7">
            <a:extLst>
              <a:ext uri="{FF2B5EF4-FFF2-40B4-BE49-F238E27FC236}">
                <a16:creationId xmlns:a16="http://schemas.microsoft.com/office/drawing/2014/main" id="{4157E594-10E9-2B45-A00B-B6DCFA444E62}"/>
              </a:ext>
            </a:extLst>
          </p:cNvPr>
          <p:cNvSpPr>
            <a:spLocks noGrp="1"/>
          </p:cNvSpPr>
          <p:nvPr>
            <p:ph idx="25"/>
          </p:nvPr>
        </p:nvSpPr>
        <p:spPr>
          <a:xfrm>
            <a:off x="4548764" y="2304715"/>
            <a:ext cx="1956429" cy="1170786"/>
          </a:xfrm>
        </p:spPr>
        <p:txBody>
          <a:bodyPr/>
          <a:lstStyle/>
          <a:p>
            <a:r>
              <a:rPr lang="de-DE" dirty="0" err="1">
                <a:latin typeface="Arial Narrow" panose="020B0606020202030204" pitchFamily="34" charset="0"/>
              </a:rPr>
              <a:t>Hate</a:t>
            </a:r>
            <a:r>
              <a:rPr lang="de-DE" dirty="0">
                <a:latin typeface="Arial Narrow" panose="020B0606020202030204" pitchFamily="34" charset="0"/>
              </a:rPr>
              <a:t> Groups nutzen die Mechaniken des Online-Diskurses besonders geschickt und fallen deshalb stärker auf.</a:t>
            </a:r>
          </a:p>
          <a:p>
            <a:r>
              <a:rPr lang="de-DE" dirty="0">
                <a:latin typeface="Arial Narrow" panose="020B0606020202030204" pitchFamily="34" charset="0"/>
              </a:rPr>
              <a:t>Je lauter die Minderheiten, desto eher entsteht der Eindruck einer Mehrheitsmeinung.</a:t>
            </a:r>
          </a:p>
        </p:txBody>
      </p:sp>
      <p:sp>
        <p:nvSpPr>
          <p:cNvPr id="9" name="Inhaltsplatzhalter 8">
            <a:extLst>
              <a:ext uri="{FF2B5EF4-FFF2-40B4-BE49-F238E27FC236}">
                <a16:creationId xmlns:a16="http://schemas.microsoft.com/office/drawing/2014/main" id="{0F3C9DAF-86F3-9A42-BB09-6AC53C7C61B7}"/>
              </a:ext>
            </a:extLst>
          </p:cNvPr>
          <p:cNvSpPr>
            <a:spLocks noGrp="1"/>
          </p:cNvSpPr>
          <p:nvPr>
            <p:ph idx="26"/>
          </p:nvPr>
        </p:nvSpPr>
        <p:spPr>
          <a:xfrm>
            <a:off x="336123" y="2304716"/>
            <a:ext cx="1956429" cy="1175041"/>
          </a:xfrm>
        </p:spPr>
        <p:txBody>
          <a:bodyPr/>
          <a:lstStyle/>
          <a:p>
            <a:r>
              <a:rPr lang="de-DE" dirty="0">
                <a:latin typeface="Arial Narrow" panose="020B0606020202030204" pitchFamily="34" charset="0"/>
              </a:rPr>
              <a:t>Je wilder der Zoff in Kommentarspalten, desto eher bleibt ein schlechter Eindruck vom gesamten Medium.</a:t>
            </a:r>
          </a:p>
          <a:p>
            <a:r>
              <a:rPr lang="de-DE" dirty="0">
                <a:latin typeface="Arial Narrow" panose="020B0606020202030204" pitchFamily="34" charset="0"/>
              </a:rPr>
              <a:t>Plattformbetreiber können in die Verantwortung genommen werden. </a:t>
            </a:r>
          </a:p>
        </p:txBody>
      </p:sp>
      <p:sp>
        <p:nvSpPr>
          <p:cNvPr id="10" name="Inhaltsplatzhalter 9">
            <a:extLst>
              <a:ext uri="{FF2B5EF4-FFF2-40B4-BE49-F238E27FC236}">
                <a16:creationId xmlns:a16="http://schemas.microsoft.com/office/drawing/2014/main" id="{54ABFC16-0F42-B549-BC29-8A7446B83905}"/>
              </a:ext>
            </a:extLst>
          </p:cNvPr>
          <p:cNvSpPr>
            <a:spLocks noGrp="1"/>
          </p:cNvSpPr>
          <p:nvPr>
            <p:ph idx="27"/>
          </p:nvPr>
        </p:nvSpPr>
        <p:spPr>
          <a:xfrm>
            <a:off x="2574891" y="1441257"/>
            <a:ext cx="1956429" cy="748665"/>
          </a:xfrm>
        </p:spPr>
        <p:txBody>
          <a:bodyPr/>
          <a:lstStyle/>
          <a:p>
            <a:pPr indent="0"/>
            <a:r>
              <a:rPr lang="de-DE" dirty="0">
                <a:latin typeface="Arial Narrow" panose="020B0606020202030204" pitchFamily="34" charset="0"/>
              </a:rPr>
              <a:t>Verunsicherung der Friedfertigen </a:t>
            </a:r>
          </a:p>
          <a:p>
            <a:endParaRPr lang="de-DE" dirty="0">
              <a:latin typeface="Arial Narrow" panose="020B0606020202030204" pitchFamily="34" charset="0"/>
            </a:endParaRPr>
          </a:p>
        </p:txBody>
      </p:sp>
      <p:sp>
        <p:nvSpPr>
          <p:cNvPr id="11" name="Inhaltsplatzhalter 10">
            <a:extLst>
              <a:ext uri="{FF2B5EF4-FFF2-40B4-BE49-F238E27FC236}">
                <a16:creationId xmlns:a16="http://schemas.microsoft.com/office/drawing/2014/main" id="{4244A05D-5453-8A40-B5D2-FE2F43FA1DAC}"/>
              </a:ext>
            </a:extLst>
          </p:cNvPr>
          <p:cNvSpPr>
            <a:spLocks noGrp="1"/>
          </p:cNvSpPr>
          <p:nvPr>
            <p:ph idx="28"/>
          </p:nvPr>
        </p:nvSpPr>
        <p:spPr>
          <a:xfrm>
            <a:off x="4678011" y="1441257"/>
            <a:ext cx="1956429" cy="748665"/>
          </a:xfrm>
        </p:spPr>
        <p:txBody>
          <a:bodyPr/>
          <a:lstStyle/>
          <a:p>
            <a:pPr indent="0"/>
            <a:r>
              <a:rPr lang="de-DE" dirty="0">
                <a:latin typeface="Arial Narrow" panose="020B0606020202030204" pitchFamily="34" charset="0"/>
              </a:rPr>
              <a:t>Einfluss auf Meinungsbildung</a:t>
            </a:r>
          </a:p>
          <a:p>
            <a:endParaRPr lang="de-DE" dirty="0">
              <a:latin typeface="Arial Narrow" panose="020B0606020202030204" pitchFamily="34" charset="0"/>
            </a:endParaRPr>
          </a:p>
        </p:txBody>
      </p:sp>
      <p:sp>
        <p:nvSpPr>
          <p:cNvPr id="12" name="Inhaltsplatzhalter 11">
            <a:extLst>
              <a:ext uri="{FF2B5EF4-FFF2-40B4-BE49-F238E27FC236}">
                <a16:creationId xmlns:a16="http://schemas.microsoft.com/office/drawing/2014/main" id="{65203FA5-8C06-044B-A7ED-989F1BCD6955}"/>
              </a:ext>
            </a:extLst>
          </p:cNvPr>
          <p:cNvSpPr>
            <a:spLocks noGrp="1"/>
          </p:cNvSpPr>
          <p:nvPr>
            <p:ph idx="29"/>
          </p:nvPr>
        </p:nvSpPr>
        <p:spPr>
          <a:xfrm>
            <a:off x="6781131" y="1441257"/>
            <a:ext cx="1956429" cy="748665"/>
          </a:xfrm>
        </p:spPr>
        <p:txBody>
          <a:bodyPr/>
          <a:lstStyle/>
          <a:p>
            <a:pPr indent="0"/>
            <a:r>
              <a:rPr lang="de-DE" dirty="0">
                <a:latin typeface="Arial Narrow" panose="020B0606020202030204" pitchFamily="34" charset="0"/>
              </a:rPr>
              <a:t>Anstieg der Gewalttaten</a:t>
            </a:r>
          </a:p>
          <a:p>
            <a:endParaRPr lang="de-DE" dirty="0">
              <a:latin typeface="Arial Narrow" panose="020B0606020202030204" pitchFamily="34" charset="0"/>
            </a:endParaRPr>
          </a:p>
        </p:txBody>
      </p:sp>
      <p:sp>
        <p:nvSpPr>
          <p:cNvPr id="13" name="Rechteck 12">
            <a:extLst>
              <a:ext uri="{FF2B5EF4-FFF2-40B4-BE49-F238E27FC236}">
                <a16:creationId xmlns:a16="http://schemas.microsoft.com/office/drawing/2014/main" id="{BF3724B7-7339-5841-A32B-F781A3B50224}"/>
              </a:ext>
            </a:extLst>
          </p:cNvPr>
          <p:cNvSpPr/>
          <p:nvPr/>
        </p:nvSpPr>
        <p:spPr>
          <a:xfrm>
            <a:off x="45824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4" name="Rechteck 13">
            <a:extLst>
              <a:ext uri="{FF2B5EF4-FFF2-40B4-BE49-F238E27FC236}">
                <a16:creationId xmlns:a16="http://schemas.microsoft.com/office/drawing/2014/main" id="{BEF8EC5E-DC06-924D-BD83-D647EEF2E4BE}"/>
              </a:ext>
            </a:extLst>
          </p:cNvPr>
          <p:cNvSpPr/>
          <p:nvPr/>
        </p:nvSpPr>
        <p:spPr>
          <a:xfrm>
            <a:off x="2565179" y="1278155"/>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5" name="Rechteck 14">
            <a:extLst>
              <a:ext uri="{FF2B5EF4-FFF2-40B4-BE49-F238E27FC236}">
                <a16:creationId xmlns:a16="http://schemas.microsoft.com/office/drawing/2014/main" id="{5B5792EF-67CB-1B4C-837D-0CF943464325}"/>
              </a:ext>
            </a:extLst>
          </p:cNvPr>
          <p:cNvSpPr/>
          <p:nvPr/>
        </p:nvSpPr>
        <p:spPr>
          <a:xfrm>
            <a:off x="4672109"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6" name="Rechteck 15">
            <a:extLst>
              <a:ext uri="{FF2B5EF4-FFF2-40B4-BE49-F238E27FC236}">
                <a16:creationId xmlns:a16="http://schemas.microsoft.com/office/drawing/2014/main" id="{538B553C-484C-B742-93AB-8FC61673BEBD}"/>
              </a:ext>
            </a:extLst>
          </p:cNvPr>
          <p:cNvSpPr/>
          <p:nvPr/>
        </p:nvSpPr>
        <p:spPr>
          <a:xfrm>
            <a:off x="6779039" y="1278155"/>
            <a:ext cx="1987771" cy="893546"/>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12</a:t>
            </a:fld>
            <a:endParaRPr lang="de-DE" dirty="0"/>
          </a:p>
        </p:txBody>
      </p:sp>
    </p:spTree>
    <p:extLst>
      <p:ext uri="{BB962C8B-B14F-4D97-AF65-F5344CB8AC3E}">
        <p14:creationId xmlns:p14="http://schemas.microsoft.com/office/powerpoint/2010/main" val="360971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13</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5275524"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DER RECHTLICHE RAHMEN</a:t>
            </a:r>
            <a:endParaRPr lang="de-DE" sz="3600" dirty="0">
              <a:latin typeface="Arial Narrow" panose="020B0606020202030204" pitchFamily="34" charset="0"/>
            </a:endParaRPr>
          </a:p>
          <a:p>
            <a:r>
              <a:rPr lang="de-DE" sz="1600" dirty="0">
                <a:latin typeface="Arial Narrow" panose="020B0606020202030204" pitchFamily="34" charset="0"/>
                <a:ea typeface="DIN 2014" panose="020B0504020202020204" pitchFamily="34" charset="0"/>
              </a:rPr>
              <a:t>Gesetze und Strafverfolgung</a:t>
            </a:r>
          </a:p>
        </p:txBody>
      </p:sp>
    </p:spTree>
    <p:extLst>
      <p:ext uri="{BB962C8B-B14F-4D97-AF65-F5344CB8AC3E}">
        <p14:creationId xmlns:p14="http://schemas.microsoft.com/office/powerpoint/2010/main" val="362125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B038713-CDE4-CA4C-AE3A-4F4AE763EA28}"/>
              </a:ext>
            </a:extLst>
          </p:cNvPr>
          <p:cNvSpPr>
            <a:spLocks noGrp="1"/>
          </p:cNvSpPr>
          <p:nvPr>
            <p:ph type="body" sz="quarter" idx="15"/>
          </p:nvPr>
        </p:nvSpPr>
        <p:spPr/>
        <p:txBody>
          <a:bodyPr/>
          <a:lstStyle/>
          <a:p>
            <a:r>
              <a:rPr lang="de-DE" sz="3200" dirty="0"/>
              <a:t>der rechtliche Rahmen</a:t>
            </a:r>
          </a:p>
        </p:txBody>
      </p:sp>
      <p:sp>
        <p:nvSpPr>
          <p:cNvPr id="16" name="Textplatzhalter 2">
            <a:extLst>
              <a:ext uri="{FF2B5EF4-FFF2-40B4-BE49-F238E27FC236}">
                <a16:creationId xmlns:a16="http://schemas.microsoft.com/office/drawing/2014/main" id="{E88B4A32-F28C-3342-AB30-09B3FD084123}"/>
              </a:ext>
            </a:extLst>
          </p:cNvPr>
          <p:cNvSpPr txBox="1">
            <a:spLocks/>
          </p:cNvSpPr>
          <p:nvPr/>
        </p:nvSpPr>
        <p:spPr>
          <a:xfrm>
            <a:off x="581621" y="1773419"/>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1. Grundgesetz Artikel 5</a:t>
            </a:r>
          </a:p>
        </p:txBody>
      </p:sp>
      <p:sp>
        <p:nvSpPr>
          <p:cNvPr id="17" name="Textplatzhalter 4">
            <a:extLst>
              <a:ext uri="{FF2B5EF4-FFF2-40B4-BE49-F238E27FC236}">
                <a16:creationId xmlns:a16="http://schemas.microsoft.com/office/drawing/2014/main" id="{B88D8A6F-E19A-1B4A-8494-AEA44460D1B9}"/>
              </a:ext>
            </a:extLst>
          </p:cNvPr>
          <p:cNvSpPr txBox="1">
            <a:spLocks/>
          </p:cNvSpPr>
          <p:nvPr/>
        </p:nvSpPr>
        <p:spPr>
          <a:xfrm>
            <a:off x="576263" y="2249576"/>
            <a:ext cx="7037553"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2. Strafgesetzbuch §§ 86, 111, 130, 166 (politisch)</a:t>
            </a:r>
          </a:p>
        </p:txBody>
      </p:sp>
      <p:sp>
        <p:nvSpPr>
          <p:cNvPr id="18" name="Textplatzhalter 5">
            <a:extLst>
              <a:ext uri="{FF2B5EF4-FFF2-40B4-BE49-F238E27FC236}">
                <a16:creationId xmlns:a16="http://schemas.microsoft.com/office/drawing/2014/main" id="{40DD19F2-0DA0-CF4B-B91F-54E4B84835FA}"/>
              </a:ext>
            </a:extLst>
          </p:cNvPr>
          <p:cNvSpPr txBox="1">
            <a:spLocks/>
          </p:cNvSpPr>
          <p:nvPr/>
        </p:nvSpPr>
        <p:spPr>
          <a:xfrm>
            <a:off x="581621" y="2776439"/>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3. Strafgesetzbuch §§ 185-187, 240-241 (persönlich)</a:t>
            </a:r>
          </a:p>
        </p:txBody>
      </p:sp>
      <p:sp>
        <p:nvSpPr>
          <p:cNvPr id="19" name="Textplatzhalter 6">
            <a:extLst>
              <a:ext uri="{FF2B5EF4-FFF2-40B4-BE49-F238E27FC236}">
                <a16:creationId xmlns:a16="http://schemas.microsoft.com/office/drawing/2014/main" id="{18DF9006-93D3-5E48-AA40-EAA9DA4D64A7}"/>
              </a:ext>
            </a:extLst>
          </p:cNvPr>
          <p:cNvSpPr txBox="1">
            <a:spLocks/>
          </p:cNvSpPr>
          <p:nvPr/>
        </p:nvSpPr>
        <p:spPr>
          <a:xfrm>
            <a:off x="581621" y="3277949"/>
            <a:ext cx="4852740"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4. Rundfunkstaatsvertrag §§ 54 ff. und Telemediengesetz §§ 7 ff.</a:t>
            </a:r>
          </a:p>
        </p:txBody>
      </p:sp>
      <p:sp>
        <p:nvSpPr>
          <p:cNvPr id="20" name="Textplatzhalter 7">
            <a:extLst>
              <a:ext uri="{FF2B5EF4-FFF2-40B4-BE49-F238E27FC236}">
                <a16:creationId xmlns:a16="http://schemas.microsoft.com/office/drawing/2014/main" id="{CF842F00-2BB9-2647-88FA-F5C1FE7905A5}"/>
              </a:ext>
            </a:extLst>
          </p:cNvPr>
          <p:cNvSpPr txBox="1">
            <a:spLocks/>
          </p:cNvSpPr>
          <p:nvPr/>
        </p:nvSpPr>
        <p:spPr>
          <a:xfrm>
            <a:off x="581621" y="3779459"/>
            <a:ext cx="7849643"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5. Jugendmedienschutz-Staatsvertrag §§ 4 und 5</a:t>
            </a:r>
          </a:p>
          <a:p>
            <a:endParaRPr lang="de-DE" sz="1500" b="0" dirty="0">
              <a:latin typeface="Arial Narrow" panose="020B0606020202030204" pitchFamily="34" charset="0"/>
            </a:endParaRPr>
          </a:p>
        </p:txBody>
      </p:sp>
      <p:sp>
        <p:nvSpPr>
          <p:cNvPr id="21" name="Textplatzhalter 5">
            <a:extLst>
              <a:ext uri="{FF2B5EF4-FFF2-40B4-BE49-F238E27FC236}">
                <a16:creationId xmlns:a16="http://schemas.microsoft.com/office/drawing/2014/main" id="{40DD19F2-0DA0-CF4B-B91F-54E4B84835FA}"/>
              </a:ext>
            </a:extLst>
          </p:cNvPr>
          <p:cNvSpPr txBox="1">
            <a:spLocks/>
          </p:cNvSpPr>
          <p:nvPr/>
        </p:nvSpPr>
        <p:spPr>
          <a:xfrm>
            <a:off x="576263" y="4280968"/>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6. Netzwerkdurchsetzungsgesetz (</a:t>
            </a:r>
            <a:r>
              <a:rPr lang="de-DE" sz="1500" b="0" dirty="0" err="1">
                <a:latin typeface="Arial Narrow" panose="020B0606020202030204" pitchFamily="34" charset="0"/>
              </a:rPr>
              <a:t>NetzDG</a:t>
            </a:r>
            <a:r>
              <a:rPr lang="de-DE" sz="1500" b="0" dirty="0">
                <a:latin typeface="Arial Narrow" panose="020B0606020202030204" pitchFamily="34" charset="0"/>
              </a:rPr>
              <a:t>)</a:t>
            </a:r>
          </a:p>
          <a:p>
            <a:r>
              <a:rPr lang="de-DE" sz="1500" b="0" dirty="0">
                <a:latin typeface="Arial Narrow" panose="020B0606020202030204" pitchFamily="34" charset="0"/>
              </a:rPr>
              <a:t> </a:t>
            </a:r>
          </a:p>
        </p:txBody>
      </p:sp>
      <p:sp>
        <p:nvSpPr>
          <p:cNvPr id="22" name="Rechteck 21"/>
          <p:cNvSpPr/>
          <p:nvPr/>
        </p:nvSpPr>
        <p:spPr>
          <a:xfrm>
            <a:off x="576263" y="1713947"/>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576263" y="4225406"/>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576263" y="3723115"/>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576263" y="3220823"/>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76263" y="2718531"/>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81621" y="2216239"/>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Grafik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04001" y="3200242"/>
            <a:ext cx="1587380" cy="1443097"/>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14</a:t>
            </a:fld>
            <a:endParaRPr lang="de-DE" dirty="0"/>
          </a:p>
        </p:txBody>
      </p:sp>
    </p:spTree>
    <p:extLst>
      <p:ext uri="{BB962C8B-B14F-4D97-AF65-F5344CB8AC3E}">
        <p14:creationId xmlns:p14="http://schemas.microsoft.com/office/powerpoint/2010/main" val="189163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B038713-CDE4-CA4C-AE3A-4F4AE763EA28}"/>
              </a:ext>
            </a:extLst>
          </p:cNvPr>
          <p:cNvSpPr>
            <a:spLocks noGrp="1"/>
          </p:cNvSpPr>
          <p:nvPr>
            <p:ph type="body" sz="quarter" idx="15"/>
          </p:nvPr>
        </p:nvSpPr>
        <p:spPr/>
        <p:txBody>
          <a:bodyPr/>
          <a:lstStyle/>
          <a:p>
            <a:r>
              <a:rPr lang="de-DE" sz="3200" dirty="0" err="1">
                <a:latin typeface="Arial Narrow" panose="020B0606020202030204" pitchFamily="34" charset="0"/>
              </a:rPr>
              <a:t>hasskommentare</a:t>
            </a:r>
            <a:r>
              <a:rPr lang="de-DE" sz="3200" dirty="0">
                <a:latin typeface="Arial Narrow" panose="020B0606020202030204" pitchFamily="34" charset="0"/>
              </a:rPr>
              <a:t> und urteile</a:t>
            </a:r>
          </a:p>
        </p:txBody>
      </p:sp>
      <p:sp>
        <p:nvSpPr>
          <p:cNvPr id="21" name="Rechteckige Legende 20"/>
          <p:cNvSpPr/>
          <p:nvPr/>
        </p:nvSpPr>
        <p:spPr>
          <a:xfrm>
            <a:off x="5753481" y="1259153"/>
            <a:ext cx="2108542" cy="988933"/>
          </a:xfrm>
          <a:prstGeom prst="wedgeRectCallout">
            <a:avLst>
              <a:gd name="adj1" fmla="val -33444"/>
              <a:gd name="adj2" fmla="val 70193"/>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Narrow" panose="020B0606020202030204" pitchFamily="34" charset="0"/>
            </a:endParaRPr>
          </a:p>
        </p:txBody>
      </p:sp>
      <p:sp>
        <p:nvSpPr>
          <p:cNvPr id="22" name="Rechteckige Legende 21"/>
          <p:cNvSpPr/>
          <p:nvPr/>
        </p:nvSpPr>
        <p:spPr>
          <a:xfrm>
            <a:off x="519769" y="1402110"/>
            <a:ext cx="2804587" cy="1079350"/>
          </a:xfrm>
          <a:prstGeom prst="wedgeRectCallout">
            <a:avLst>
              <a:gd name="adj1" fmla="val -39983"/>
              <a:gd name="adj2" fmla="val 64997"/>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3" name="Rechteckige Legende 22"/>
          <p:cNvSpPr/>
          <p:nvPr/>
        </p:nvSpPr>
        <p:spPr>
          <a:xfrm>
            <a:off x="5758189" y="3373956"/>
            <a:ext cx="2828489" cy="1253145"/>
          </a:xfrm>
          <a:prstGeom prst="wedgeRectCallout">
            <a:avLst>
              <a:gd name="adj1" fmla="val 37508"/>
              <a:gd name="adj2" fmla="val 64737"/>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4" name="Rechteckige Legende 23"/>
          <p:cNvSpPr/>
          <p:nvPr/>
        </p:nvSpPr>
        <p:spPr>
          <a:xfrm>
            <a:off x="3531095" y="1247341"/>
            <a:ext cx="2018945" cy="2826571"/>
          </a:xfrm>
          <a:prstGeom prst="wedgeRectCallout">
            <a:avLst>
              <a:gd name="adj1" fmla="val 4667"/>
              <a:gd name="adj2" fmla="val 58293"/>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5" name="Rechteckige Legende 24"/>
          <p:cNvSpPr/>
          <p:nvPr/>
        </p:nvSpPr>
        <p:spPr>
          <a:xfrm flipH="1">
            <a:off x="354817" y="2874531"/>
            <a:ext cx="2956992" cy="1748569"/>
          </a:xfrm>
          <a:prstGeom prst="wedgeRectCallout">
            <a:avLst>
              <a:gd name="adj1" fmla="val -39674"/>
              <a:gd name="adj2" fmla="val 62309"/>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0" name="Inhaltsplatzhalter 3">
            <a:extLst>
              <a:ext uri="{FF2B5EF4-FFF2-40B4-BE49-F238E27FC236}">
                <a16:creationId xmlns:a16="http://schemas.microsoft.com/office/drawing/2014/main" id="{D7CB661C-5755-9A44-B3CB-F824C2FA5ECA}"/>
              </a:ext>
            </a:extLst>
          </p:cNvPr>
          <p:cNvSpPr txBox="1">
            <a:spLocks/>
          </p:cNvSpPr>
          <p:nvPr/>
        </p:nvSpPr>
        <p:spPr>
          <a:xfrm>
            <a:off x="5803175" y="1408536"/>
            <a:ext cx="2124360"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a:latin typeface="Arial Narrow" panose="020B0606020202030204" pitchFamily="34" charset="0"/>
              </a:rPr>
              <a:t>„Dreckige Systemnutte!“</a:t>
            </a:r>
          </a:p>
        </p:txBody>
      </p:sp>
      <p:sp>
        <p:nvSpPr>
          <p:cNvPr id="11" name="Inhaltsplatzhalter 3">
            <a:extLst>
              <a:ext uri="{FF2B5EF4-FFF2-40B4-BE49-F238E27FC236}">
                <a16:creationId xmlns:a16="http://schemas.microsoft.com/office/drawing/2014/main" id="{D7CB661C-5755-9A44-B3CB-F824C2FA5ECA}"/>
              </a:ext>
            </a:extLst>
          </p:cNvPr>
          <p:cNvSpPr txBox="1">
            <a:spLocks/>
          </p:cNvSpPr>
          <p:nvPr/>
        </p:nvSpPr>
        <p:spPr>
          <a:xfrm>
            <a:off x="5794042" y="3420774"/>
            <a:ext cx="2756781"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a:latin typeface="Arial Narrow" panose="020B0606020202030204" pitchFamily="34" charset="0"/>
              </a:rPr>
              <a:t>„Ich bin dafür, dass wir die Gaskammern wieder öffnen und die ganze Brut da reinstecken.“ </a:t>
            </a:r>
          </a:p>
        </p:txBody>
      </p:sp>
      <p:sp>
        <p:nvSpPr>
          <p:cNvPr id="12" name="Inhaltsplatzhalter 3">
            <a:extLst>
              <a:ext uri="{FF2B5EF4-FFF2-40B4-BE49-F238E27FC236}">
                <a16:creationId xmlns:a16="http://schemas.microsoft.com/office/drawing/2014/main" id="{D7CB661C-5755-9A44-B3CB-F824C2FA5ECA}"/>
              </a:ext>
            </a:extLst>
          </p:cNvPr>
          <p:cNvSpPr txBox="1">
            <a:spLocks/>
          </p:cNvSpPr>
          <p:nvPr/>
        </p:nvSpPr>
        <p:spPr>
          <a:xfrm>
            <a:off x="3630958" y="1366735"/>
            <a:ext cx="1701978"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a:latin typeface="Arial Narrow" panose="020B0606020202030204" pitchFamily="34" charset="0"/>
              </a:rPr>
              <a:t>„Irgendwann wird auch das kriminelle Regierungspack merken, dass die Integration für dieses </a:t>
            </a:r>
            <a:r>
              <a:rPr lang="de-DE" sz="1500" dirty="0" err="1">
                <a:latin typeface="Arial Narrow" panose="020B0606020202030204" pitchFamily="34" charset="0"/>
              </a:rPr>
              <a:t>Gesochs</a:t>
            </a:r>
            <a:r>
              <a:rPr lang="de-DE" sz="1500" dirty="0">
                <a:latin typeface="Arial Narrow" panose="020B0606020202030204" pitchFamily="34" charset="0"/>
              </a:rPr>
              <a:t> voll in die Hose gegangen ist und dieses Ungeziefer nur unser Geld haben will...“ </a:t>
            </a:r>
          </a:p>
        </p:txBody>
      </p:sp>
      <p:sp>
        <p:nvSpPr>
          <p:cNvPr id="13" name="Inhaltsplatzhalter 3">
            <a:extLst>
              <a:ext uri="{FF2B5EF4-FFF2-40B4-BE49-F238E27FC236}">
                <a16:creationId xmlns:a16="http://schemas.microsoft.com/office/drawing/2014/main" id="{D7CB661C-5755-9A44-B3CB-F824C2FA5ECA}"/>
              </a:ext>
            </a:extLst>
          </p:cNvPr>
          <p:cNvSpPr txBox="1">
            <a:spLocks/>
          </p:cNvSpPr>
          <p:nvPr/>
        </p:nvSpPr>
        <p:spPr>
          <a:xfrm>
            <a:off x="625981" y="1509687"/>
            <a:ext cx="2369979"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a:latin typeface="Arial Narrow" panose="020B0606020202030204" pitchFamily="34" charset="0"/>
              </a:rPr>
              <a:t>„I hätt nu a Gasflasche und a Handgranate rumliegen…“ </a:t>
            </a:r>
          </a:p>
        </p:txBody>
      </p:sp>
      <p:sp>
        <p:nvSpPr>
          <p:cNvPr id="14" name="Inhaltsplatzhalter 3">
            <a:extLst>
              <a:ext uri="{FF2B5EF4-FFF2-40B4-BE49-F238E27FC236}">
                <a16:creationId xmlns:a16="http://schemas.microsoft.com/office/drawing/2014/main" id="{D7CB661C-5755-9A44-B3CB-F824C2FA5ECA}"/>
              </a:ext>
            </a:extLst>
          </p:cNvPr>
          <p:cNvSpPr txBox="1">
            <a:spLocks/>
          </p:cNvSpPr>
          <p:nvPr/>
        </p:nvSpPr>
        <p:spPr>
          <a:xfrm>
            <a:off x="384089" y="2925330"/>
            <a:ext cx="2952935"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a:latin typeface="Arial Narrow" panose="020B0606020202030204" pitchFamily="34" charset="0"/>
              </a:rPr>
              <a:t>„Asylanten, Kinderschänder und Vergewaltiger. Tut was dagegen. Jagt Sie zum Teufel. Vernichtet sie, wo Ihr sie seht. Erschlagt sie und rottet Sie aus…“</a:t>
            </a:r>
          </a:p>
        </p:txBody>
      </p:sp>
      <p:sp>
        <p:nvSpPr>
          <p:cNvPr id="15" name="Inhaltsplatzhalter 3">
            <a:extLst>
              <a:ext uri="{FF2B5EF4-FFF2-40B4-BE49-F238E27FC236}">
                <a16:creationId xmlns:a16="http://schemas.microsoft.com/office/drawing/2014/main" id="{D7CB661C-5755-9A44-B3CB-F824C2FA5ECA}"/>
              </a:ext>
            </a:extLst>
          </p:cNvPr>
          <p:cNvSpPr txBox="1">
            <a:spLocks/>
          </p:cNvSpPr>
          <p:nvPr/>
        </p:nvSpPr>
        <p:spPr>
          <a:xfrm>
            <a:off x="5803175" y="1719882"/>
            <a:ext cx="243058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2.200 Euro Geldstrafe </a:t>
            </a:r>
          </a:p>
          <a:p>
            <a:pPr marL="11112" indent="0">
              <a:spcBef>
                <a:spcPts val="0"/>
              </a:spcBef>
              <a:buNone/>
            </a:pPr>
            <a:r>
              <a:rPr lang="de-DE" sz="1000" dirty="0">
                <a:latin typeface="Arial Narrow" panose="020B0606020202030204" pitchFamily="34" charset="0"/>
              </a:rPr>
              <a:t>(AG Traunstein, Az. 510 JS 54808/16)</a:t>
            </a:r>
          </a:p>
        </p:txBody>
      </p:sp>
      <p:sp>
        <p:nvSpPr>
          <p:cNvPr id="16" name="Inhaltsplatzhalter 3">
            <a:extLst>
              <a:ext uri="{FF2B5EF4-FFF2-40B4-BE49-F238E27FC236}">
                <a16:creationId xmlns:a16="http://schemas.microsoft.com/office/drawing/2014/main" id="{D7CB661C-5755-9A44-B3CB-F824C2FA5ECA}"/>
              </a:ext>
            </a:extLst>
          </p:cNvPr>
          <p:cNvSpPr txBox="1">
            <a:spLocks/>
          </p:cNvSpPr>
          <p:nvPr/>
        </p:nvSpPr>
        <p:spPr>
          <a:xfrm>
            <a:off x="3648097" y="3510550"/>
            <a:ext cx="282179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3.750 Euro Geldstrafe </a:t>
            </a:r>
          </a:p>
          <a:p>
            <a:pPr marL="11112" indent="0">
              <a:spcBef>
                <a:spcPts val="0"/>
              </a:spcBef>
              <a:buNone/>
            </a:pPr>
            <a:r>
              <a:rPr lang="de-DE" sz="1000" dirty="0">
                <a:latin typeface="Arial Narrow" panose="020B0606020202030204" pitchFamily="34" charset="0"/>
              </a:rPr>
              <a:t>(OLG Hamm, Az. 4 RVs 103/17)</a:t>
            </a:r>
          </a:p>
        </p:txBody>
      </p:sp>
      <p:sp>
        <p:nvSpPr>
          <p:cNvPr id="17" name="Inhaltsplatzhalter 3">
            <a:extLst>
              <a:ext uri="{FF2B5EF4-FFF2-40B4-BE49-F238E27FC236}">
                <a16:creationId xmlns:a16="http://schemas.microsoft.com/office/drawing/2014/main" id="{D7CB661C-5755-9A44-B3CB-F824C2FA5ECA}"/>
              </a:ext>
            </a:extLst>
          </p:cNvPr>
          <p:cNvSpPr txBox="1">
            <a:spLocks/>
          </p:cNvSpPr>
          <p:nvPr/>
        </p:nvSpPr>
        <p:spPr>
          <a:xfrm>
            <a:off x="5798995" y="4126864"/>
            <a:ext cx="2566884"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4.800 Euro Geldstrafe </a:t>
            </a:r>
          </a:p>
          <a:p>
            <a:pPr marL="11112" indent="0">
              <a:spcBef>
                <a:spcPts val="0"/>
              </a:spcBef>
              <a:buNone/>
            </a:pPr>
            <a:r>
              <a:rPr lang="de-DE" sz="1000" dirty="0">
                <a:latin typeface="Arial Narrow" panose="020B0606020202030204" pitchFamily="34" charset="0"/>
              </a:rPr>
              <a:t>(AG Tiergarten Berlin Az. 259 </a:t>
            </a:r>
            <a:r>
              <a:rPr lang="de-DE" sz="1000" dirty="0" err="1">
                <a:latin typeface="Arial Narrow" panose="020B0606020202030204" pitchFamily="34" charset="0"/>
              </a:rPr>
              <a:t>Cs</a:t>
            </a:r>
            <a:r>
              <a:rPr lang="de-DE" sz="1000" dirty="0">
                <a:latin typeface="Arial Narrow" panose="020B0606020202030204" pitchFamily="34" charset="0"/>
              </a:rPr>
              <a:t> 218/15)</a:t>
            </a:r>
          </a:p>
        </p:txBody>
      </p:sp>
      <p:sp>
        <p:nvSpPr>
          <p:cNvPr id="18" name="Inhaltsplatzhalter 3">
            <a:extLst>
              <a:ext uri="{FF2B5EF4-FFF2-40B4-BE49-F238E27FC236}">
                <a16:creationId xmlns:a16="http://schemas.microsoft.com/office/drawing/2014/main" id="{D7CB661C-5755-9A44-B3CB-F824C2FA5ECA}"/>
              </a:ext>
            </a:extLst>
          </p:cNvPr>
          <p:cNvSpPr txBox="1">
            <a:spLocks/>
          </p:cNvSpPr>
          <p:nvPr/>
        </p:nvSpPr>
        <p:spPr>
          <a:xfrm>
            <a:off x="614534" y="1983380"/>
            <a:ext cx="282179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7.500 Euro Geldstrafe </a:t>
            </a:r>
          </a:p>
          <a:p>
            <a:pPr marL="11112" indent="0">
              <a:spcBef>
                <a:spcPts val="0"/>
              </a:spcBef>
              <a:buNone/>
            </a:pPr>
            <a:r>
              <a:rPr lang="de-DE" sz="1000" dirty="0">
                <a:latin typeface="Arial Narrow" panose="020B0606020202030204" pitchFamily="34" charset="0"/>
              </a:rPr>
              <a:t>(AG Passau Az. 4 </a:t>
            </a:r>
            <a:r>
              <a:rPr lang="de-DE" sz="1000" dirty="0" err="1">
                <a:latin typeface="Arial Narrow" panose="020B0606020202030204" pitchFamily="34" charset="0"/>
              </a:rPr>
              <a:t>Ds</a:t>
            </a:r>
            <a:r>
              <a:rPr lang="de-DE" sz="1000" dirty="0">
                <a:latin typeface="Arial Narrow" panose="020B0606020202030204" pitchFamily="34" charset="0"/>
              </a:rPr>
              <a:t> 32 </a:t>
            </a:r>
            <a:r>
              <a:rPr lang="de-DE" sz="1000" dirty="0" err="1">
                <a:latin typeface="Arial Narrow" panose="020B0606020202030204" pitchFamily="34" charset="0"/>
              </a:rPr>
              <a:t>Js</a:t>
            </a:r>
            <a:r>
              <a:rPr lang="de-DE" sz="1000" dirty="0">
                <a:latin typeface="Arial Narrow" panose="020B0606020202030204" pitchFamily="34" charset="0"/>
              </a:rPr>
              <a:t> 12766/14)</a:t>
            </a:r>
          </a:p>
        </p:txBody>
      </p:sp>
      <p:sp>
        <p:nvSpPr>
          <p:cNvPr id="19" name="Inhaltsplatzhalter 3">
            <a:extLst>
              <a:ext uri="{FF2B5EF4-FFF2-40B4-BE49-F238E27FC236}">
                <a16:creationId xmlns:a16="http://schemas.microsoft.com/office/drawing/2014/main" id="{D7CB661C-5755-9A44-B3CB-F824C2FA5ECA}"/>
              </a:ext>
            </a:extLst>
          </p:cNvPr>
          <p:cNvSpPr txBox="1">
            <a:spLocks/>
          </p:cNvSpPr>
          <p:nvPr/>
        </p:nvSpPr>
        <p:spPr>
          <a:xfrm>
            <a:off x="406329" y="3988641"/>
            <a:ext cx="282179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1.500 Euro Geldstrafe und acht Monate Bewährungsstrafe           </a:t>
            </a:r>
            <a:r>
              <a:rPr lang="de-DE" sz="1000" dirty="0">
                <a:latin typeface="Arial Narrow" panose="020B0606020202030204" pitchFamily="34" charset="0"/>
              </a:rPr>
              <a:t>  </a:t>
            </a:r>
            <a:br>
              <a:rPr lang="de-DE" sz="1000" dirty="0">
                <a:latin typeface="Arial Narrow" panose="020B0606020202030204" pitchFamily="34" charset="0"/>
              </a:rPr>
            </a:br>
            <a:r>
              <a:rPr lang="de-DE" sz="1000" dirty="0">
                <a:latin typeface="Arial Narrow" panose="020B0606020202030204" pitchFamily="34" charset="0"/>
              </a:rPr>
              <a:t>(AG Dinslaken Az. 3 </a:t>
            </a:r>
            <a:r>
              <a:rPr lang="de-DE" sz="1000" dirty="0" err="1">
                <a:latin typeface="Arial Narrow" panose="020B0606020202030204" pitchFamily="34" charset="0"/>
              </a:rPr>
              <a:t>Ds</a:t>
            </a:r>
            <a:r>
              <a:rPr lang="de-DE" sz="1000" dirty="0">
                <a:latin typeface="Arial Narrow" panose="020B0606020202030204" pitchFamily="34" charset="0"/>
              </a:rPr>
              <a:t> 108/19 (111 </a:t>
            </a:r>
            <a:r>
              <a:rPr lang="de-DE" sz="1000" dirty="0" err="1">
                <a:latin typeface="Arial Narrow" panose="020B0606020202030204" pitchFamily="34" charset="0"/>
              </a:rPr>
              <a:t>Js</a:t>
            </a:r>
            <a:r>
              <a:rPr lang="de-DE" sz="1000" dirty="0">
                <a:latin typeface="Arial Narrow" panose="020B0606020202030204" pitchFamily="34" charset="0"/>
              </a:rPr>
              <a:t> 86/18)</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633" y="2411949"/>
            <a:ext cx="1850140" cy="798578"/>
          </a:xfrm>
          <a:prstGeom prst="rect">
            <a:avLst/>
          </a:prstGeom>
        </p:spPr>
      </p:pic>
      <p:sp>
        <p:nvSpPr>
          <p:cNvPr id="3" name="Foliennummernplatzhalter 2"/>
          <p:cNvSpPr>
            <a:spLocks noGrp="1"/>
          </p:cNvSpPr>
          <p:nvPr>
            <p:ph type="sldNum" sz="quarter" idx="11"/>
          </p:nvPr>
        </p:nvSpPr>
        <p:spPr/>
        <p:txBody>
          <a:bodyPr/>
          <a:lstStyle/>
          <a:p>
            <a:fld id="{BECE4C82-BACB-D640-B935-7EFEB31D7176}" type="slidenum">
              <a:rPr lang="de-DE" smtClean="0"/>
              <a:pPr/>
              <a:t>15</a:t>
            </a:fld>
            <a:endParaRPr lang="de-DE" dirty="0"/>
          </a:p>
        </p:txBody>
      </p:sp>
    </p:spTree>
    <p:extLst>
      <p:ext uri="{BB962C8B-B14F-4D97-AF65-F5344CB8AC3E}">
        <p14:creationId xmlns:p14="http://schemas.microsoft.com/office/powerpoint/2010/main" val="232055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88B4A32-F28C-3342-AB30-09B3FD084123}"/>
              </a:ext>
            </a:extLst>
          </p:cNvPr>
          <p:cNvSpPr>
            <a:spLocks noGrp="1"/>
          </p:cNvSpPr>
          <p:nvPr>
            <p:ph type="body" sz="quarter" idx="13"/>
          </p:nvPr>
        </p:nvSpPr>
        <p:spPr>
          <a:xfrm>
            <a:off x="4661249" y="1532294"/>
            <a:ext cx="4021138" cy="286228"/>
          </a:xfrm>
          <a:ln>
            <a:noFill/>
          </a:ln>
        </p:spPr>
        <p:txBody>
          <a:bodyPr/>
          <a:lstStyle/>
          <a:p>
            <a:r>
              <a:rPr lang="de-DE" sz="1300" b="0" dirty="0">
                <a:latin typeface="Arial Narrow" panose="020B0606020202030204" pitchFamily="34" charset="0"/>
              </a:rPr>
              <a:t>Beweise sichern</a:t>
            </a:r>
          </a:p>
        </p:txBody>
      </p:sp>
      <p:sp>
        <p:nvSpPr>
          <p:cNvPr id="4" name="Textplatzhalter 3">
            <a:extLst>
              <a:ext uri="{FF2B5EF4-FFF2-40B4-BE49-F238E27FC236}">
                <a16:creationId xmlns:a16="http://schemas.microsoft.com/office/drawing/2014/main" id="{6B038713-CDE4-CA4C-AE3A-4F4AE763EA28}"/>
              </a:ext>
            </a:extLst>
          </p:cNvPr>
          <p:cNvSpPr>
            <a:spLocks noGrp="1"/>
          </p:cNvSpPr>
          <p:nvPr>
            <p:ph type="body" sz="quarter" idx="15"/>
          </p:nvPr>
        </p:nvSpPr>
        <p:spPr/>
        <p:txBody>
          <a:bodyPr/>
          <a:lstStyle/>
          <a:p>
            <a:r>
              <a:rPr lang="de-DE" sz="3200" dirty="0"/>
              <a:t>Was tun, wenn‘s brennt?</a:t>
            </a:r>
          </a:p>
        </p:txBody>
      </p:sp>
      <p:sp>
        <p:nvSpPr>
          <p:cNvPr id="5" name="Textplatzhalter 4">
            <a:extLst>
              <a:ext uri="{FF2B5EF4-FFF2-40B4-BE49-F238E27FC236}">
                <a16:creationId xmlns:a16="http://schemas.microsoft.com/office/drawing/2014/main" id="{B88D8A6F-E19A-1B4A-8494-AEA44460D1B9}"/>
              </a:ext>
            </a:extLst>
          </p:cNvPr>
          <p:cNvSpPr>
            <a:spLocks noGrp="1"/>
          </p:cNvSpPr>
          <p:nvPr>
            <p:ph type="body" sz="quarter" idx="16"/>
          </p:nvPr>
        </p:nvSpPr>
        <p:spPr>
          <a:xfrm>
            <a:off x="4661249" y="2104206"/>
            <a:ext cx="7037553" cy="286228"/>
          </a:xfrm>
        </p:spPr>
        <p:txBody>
          <a:bodyPr/>
          <a:lstStyle/>
          <a:p>
            <a:r>
              <a:rPr lang="de-DE" sz="1300" b="0" dirty="0">
                <a:latin typeface="Arial Narrow" panose="020B0606020202030204" pitchFamily="34" charset="0"/>
              </a:rPr>
              <a:t>Justiziariat befragen</a:t>
            </a:r>
            <a:endParaRPr lang="de-DE" sz="1300" dirty="0">
              <a:latin typeface="Arial Narrow" panose="020B0606020202030204" pitchFamily="34" charset="0"/>
            </a:endParaRPr>
          </a:p>
        </p:txBody>
      </p:sp>
      <p:sp>
        <p:nvSpPr>
          <p:cNvPr id="6" name="Textplatzhalter 5">
            <a:extLst>
              <a:ext uri="{FF2B5EF4-FFF2-40B4-BE49-F238E27FC236}">
                <a16:creationId xmlns:a16="http://schemas.microsoft.com/office/drawing/2014/main" id="{40DD19F2-0DA0-CF4B-B91F-54E4B84835FA}"/>
              </a:ext>
            </a:extLst>
          </p:cNvPr>
          <p:cNvSpPr>
            <a:spLocks noGrp="1"/>
          </p:cNvSpPr>
          <p:nvPr>
            <p:ph type="body" sz="quarter" idx="17"/>
          </p:nvPr>
        </p:nvSpPr>
        <p:spPr>
          <a:xfrm>
            <a:off x="4661249" y="2639833"/>
            <a:ext cx="4021138" cy="286228"/>
          </a:xfrm>
          <a:ln>
            <a:noFill/>
          </a:ln>
        </p:spPr>
        <p:txBody>
          <a:bodyPr/>
          <a:lstStyle/>
          <a:p>
            <a:r>
              <a:rPr lang="de-DE" sz="1300" b="0" dirty="0">
                <a:latin typeface="Arial Narrow" panose="020B0606020202030204" pitchFamily="34" charset="0"/>
              </a:rPr>
              <a:t>Plattform kontaktieren</a:t>
            </a:r>
          </a:p>
          <a:p>
            <a:endParaRPr lang="de-DE" sz="1300" dirty="0">
              <a:solidFill>
                <a:srgbClr val="00A096"/>
              </a:solidFill>
              <a:latin typeface="Arial Narrow" panose="020B0606020202030204" pitchFamily="34" charset="0"/>
            </a:endParaRPr>
          </a:p>
          <a:p>
            <a:endParaRPr lang="de-DE" sz="1300" dirty="0">
              <a:solidFill>
                <a:srgbClr val="00A096"/>
              </a:solidFill>
              <a:latin typeface="Arial Narrow" panose="020B0606020202030204" pitchFamily="34" charset="0"/>
            </a:endParaRPr>
          </a:p>
        </p:txBody>
      </p:sp>
      <p:sp>
        <p:nvSpPr>
          <p:cNvPr id="7" name="Textplatzhalter 6">
            <a:extLst>
              <a:ext uri="{FF2B5EF4-FFF2-40B4-BE49-F238E27FC236}">
                <a16:creationId xmlns:a16="http://schemas.microsoft.com/office/drawing/2014/main" id="{18DF9006-93D3-5E48-AA40-EAA9DA4D64A7}"/>
              </a:ext>
            </a:extLst>
          </p:cNvPr>
          <p:cNvSpPr>
            <a:spLocks noGrp="1"/>
          </p:cNvSpPr>
          <p:nvPr>
            <p:ph type="body" sz="quarter" idx="18"/>
          </p:nvPr>
        </p:nvSpPr>
        <p:spPr>
          <a:xfrm>
            <a:off x="4661249" y="3197231"/>
            <a:ext cx="8566234" cy="286228"/>
          </a:xfrm>
        </p:spPr>
        <p:txBody>
          <a:bodyPr/>
          <a:lstStyle/>
          <a:p>
            <a:r>
              <a:rPr lang="de-DE" sz="1300" b="0" dirty="0">
                <a:latin typeface="Arial Narrow" panose="020B0606020202030204" pitchFamily="34" charset="0"/>
              </a:rPr>
              <a:t>Medienanstalten konsultieren</a:t>
            </a:r>
          </a:p>
        </p:txBody>
      </p:sp>
      <p:sp>
        <p:nvSpPr>
          <p:cNvPr id="8" name="Textplatzhalter 7">
            <a:extLst>
              <a:ext uri="{FF2B5EF4-FFF2-40B4-BE49-F238E27FC236}">
                <a16:creationId xmlns:a16="http://schemas.microsoft.com/office/drawing/2014/main" id="{CF842F00-2BB9-2647-88FA-F5C1FE7905A5}"/>
              </a:ext>
            </a:extLst>
          </p:cNvPr>
          <p:cNvSpPr>
            <a:spLocks noGrp="1"/>
          </p:cNvSpPr>
          <p:nvPr>
            <p:ph type="body" sz="quarter" idx="19"/>
          </p:nvPr>
        </p:nvSpPr>
        <p:spPr>
          <a:xfrm>
            <a:off x="4661249" y="3747372"/>
            <a:ext cx="7849643" cy="286228"/>
          </a:xfrm>
        </p:spPr>
        <p:txBody>
          <a:bodyPr/>
          <a:lstStyle/>
          <a:p>
            <a:r>
              <a:rPr lang="de-DE" sz="1300" b="0" dirty="0">
                <a:latin typeface="Arial Narrow" panose="020B0606020202030204" pitchFamily="34" charset="0"/>
              </a:rPr>
              <a:t>Internetwache kontaktieren</a:t>
            </a:r>
          </a:p>
        </p:txBody>
      </p:sp>
      <p:sp>
        <p:nvSpPr>
          <p:cNvPr id="9" name="Rechteck 8">
            <a:extLst>
              <a:ext uri="{FF2B5EF4-FFF2-40B4-BE49-F238E27FC236}">
                <a16:creationId xmlns:a16="http://schemas.microsoft.com/office/drawing/2014/main" id="{E18CF5E9-252D-E547-8764-69A48BEC18C8}"/>
              </a:ext>
            </a:extLst>
          </p:cNvPr>
          <p:cNvSpPr/>
          <p:nvPr/>
        </p:nvSpPr>
        <p:spPr>
          <a:xfrm>
            <a:off x="4661249" y="1447796"/>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0" name="Rechteck 9">
            <a:extLst>
              <a:ext uri="{FF2B5EF4-FFF2-40B4-BE49-F238E27FC236}">
                <a16:creationId xmlns:a16="http://schemas.microsoft.com/office/drawing/2014/main" id="{82883356-307A-F149-86E9-801C5884CA84}"/>
              </a:ext>
            </a:extLst>
          </p:cNvPr>
          <p:cNvSpPr/>
          <p:nvPr/>
        </p:nvSpPr>
        <p:spPr>
          <a:xfrm>
            <a:off x="4661249" y="2000153"/>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1" name="Rechteck 10">
            <a:extLst>
              <a:ext uri="{FF2B5EF4-FFF2-40B4-BE49-F238E27FC236}">
                <a16:creationId xmlns:a16="http://schemas.microsoft.com/office/drawing/2014/main" id="{79A6E282-BA76-2149-B57C-1CBC5D182FE3}"/>
              </a:ext>
            </a:extLst>
          </p:cNvPr>
          <p:cNvSpPr/>
          <p:nvPr/>
        </p:nvSpPr>
        <p:spPr>
          <a:xfrm>
            <a:off x="4661249" y="2552510"/>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2" name="Rechteck 11">
            <a:extLst>
              <a:ext uri="{FF2B5EF4-FFF2-40B4-BE49-F238E27FC236}">
                <a16:creationId xmlns:a16="http://schemas.microsoft.com/office/drawing/2014/main" id="{A41DF3F2-8305-CD47-9763-0EA7C9EF4433}"/>
              </a:ext>
            </a:extLst>
          </p:cNvPr>
          <p:cNvSpPr/>
          <p:nvPr/>
        </p:nvSpPr>
        <p:spPr>
          <a:xfrm>
            <a:off x="4661249" y="3104867"/>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3" name="Rechteck 12">
            <a:extLst>
              <a:ext uri="{FF2B5EF4-FFF2-40B4-BE49-F238E27FC236}">
                <a16:creationId xmlns:a16="http://schemas.microsoft.com/office/drawing/2014/main" id="{3833BBBE-9F41-6649-9DB2-EE3667472917}"/>
              </a:ext>
            </a:extLst>
          </p:cNvPr>
          <p:cNvSpPr/>
          <p:nvPr/>
        </p:nvSpPr>
        <p:spPr>
          <a:xfrm>
            <a:off x="4661249" y="3657224"/>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4" name="Textplatzhalter 5">
            <a:extLst>
              <a:ext uri="{FF2B5EF4-FFF2-40B4-BE49-F238E27FC236}">
                <a16:creationId xmlns:a16="http://schemas.microsoft.com/office/drawing/2014/main" id="{40DD19F2-0DA0-CF4B-B91F-54E4B84835FA}"/>
              </a:ext>
            </a:extLst>
          </p:cNvPr>
          <p:cNvSpPr txBox="1">
            <a:spLocks/>
          </p:cNvSpPr>
          <p:nvPr/>
        </p:nvSpPr>
        <p:spPr>
          <a:xfrm>
            <a:off x="4661249" y="4297515"/>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300" b="0" dirty="0">
                <a:latin typeface="Arial Narrow" panose="020B0606020202030204" pitchFamily="34" charset="0"/>
              </a:rPr>
              <a:t>Strafverfolgung einschalten</a:t>
            </a:r>
          </a:p>
        </p:txBody>
      </p:sp>
      <p:sp>
        <p:nvSpPr>
          <p:cNvPr id="15" name="Rechteck 14">
            <a:extLst>
              <a:ext uri="{FF2B5EF4-FFF2-40B4-BE49-F238E27FC236}">
                <a16:creationId xmlns:a16="http://schemas.microsoft.com/office/drawing/2014/main" id="{79A6E282-BA76-2149-B57C-1CBC5D182FE3}"/>
              </a:ext>
            </a:extLst>
          </p:cNvPr>
          <p:cNvSpPr/>
          <p:nvPr/>
        </p:nvSpPr>
        <p:spPr>
          <a:xfrm>
            <a:off x="4661249" y="4209581"/>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pic>
        <p:nvPicPr>
          <p:cNvPr id="16" name="Picture 10" descr="hetzer verurte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17" y="1402110"/>
            <a:ext cx="3645776" cy="337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1"/>
          </p:nvPr>
        </p:nvSpPr>
        <p:spPr/>
        <p:txBody>
          <a:bodyPr/>
          <a:lstStyle/>
          <a:p>
            <a:fld id="{BECE4C82-BACB-D640-B935-7EFEB31D7176}" type="slidenum">
              <a:rPr lang="de-DE" smtClean="0"/>
              <a:pPr/>
              <a:t>16</a:t>
            </a:fld>
            <a:endParaRPr lang="de-DE" dirty="0"/>
          </a:p>
        </p:txBody>
      </p:sp>
    </p:spTree>
    <p:extLst>
      <p:ext uri="{BB962C8B-B14F-4D97-AF65-F5344CB8AC3E}">
        <p14:creationId xmlns:p14="http://schemas.microsoft.com/office/powerpoint/2010/main" val="248761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17</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5275524"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VIRTUELLES HAUSRECHT</a:t>
            </a:r>
            <a:endParaRPr lang="de-DE" sz="3600" dirty="0">
              <a:latin typeface="Arial Narrow" panose="020B0606020202030204" pitchFamily="34" charset="0"/>
            </a:endParaRPr>
          </a:p>
          <a:p>
            <a:r>
              <a:rPr lang="de-DE" sz="1600" dirty="0">
                <a:latin typeface="Arial Narrow" panose="020B0606020202030204" pitchFamily="34" charset="0"/>
                <a:ea typeface="DIN 2014" panose="020B0504020202020204" pitchFamily="34" charset="0"/>
              </a:rPr>
              <a:t>Die Regelwerke fürs Miteinander</a:t>
            </a:r>
          </a:p>
        </p:txBody>
      </p:sp>
    </p:spTree>
    <p:extLst>
      <p:ext uri="{BB962C8B-B14F-4D97-AF65-F5344CB8AC3E}">
        <p14:creationId xmlns:p14="http://schemas.microsoft.com/office/powerpoint/2010/main" val="363222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012862-66E4-A84F-8C3C-B6D0B007C084}"/>
              </a:ext>
            </a:extLst>
          </p:cNvPr>
          <p:cNvSpPr>
            <a:spLocks noGrp="1"/>
          </p:cNvSpPr>
          <p:nvPr>
            <p:ph type="body" sz="quarter" idx="14"/>
          </p:nvPr>
        </p:nvSpPr>
        <p:spPr/>
        <p:txBody>
          <a:bodyPr/>
          <a:lstStyle/>
          <a:p>
            <a:r>
              <a:rPr lang="de-DE" sz="3000" dirty="0"/>
              <a:t>Regelwerke für gesunde </a:t>
            </a:r>
            <a:r>
              <a:rPr lang="de-DE" sz="3000" dirty="0" err="1"/>
              <a:t>communities</a:t>
            </a:r>
            <a:endParaRPr lang="de-DE" sz="3000" dirty="0"/>
          </a:p>
        </p:txBody>
      </p:sp>
      <p:sp>
        <p:nvSpPr>
          <p:cNvPr id="5" name="Inhaltsplatzhalter 4">
            <a:extLst>
              <a:ext uri="{FF2B5EF4-FFF2-40B4-BE49-F238E27FC236}">
                <a16:creationId xmlns:a16="http://schemas.microsoft.com/office/drawing/2014/main" id="{B5FA3CAB-52E1-ED41-AFC2-46D38788127D}"/>
              </a:ext>
            </a:extLst>
          </p:cNvPr>
          <p:cNvSpPr>
            <a:spLocks noGrp="1"/>
          </p:cNvSpPr>
          <p:nvPr>
            <p:ph idx="23"/>
          </p:nvPr>
        </p:nvSpPr>
        <p:spPr>
          <a:xfrm>
            <a:off x="595194" y="1423475"/>
            <a:ext cx="1956429" cy="748665"/>
          </a:xfrm>
        </p:spPr>
        <p:txBody>
          <a:bodyPr/>
          <a:lstStyle/>
          <a:p>
            <a:pPr indent="0"/>
            <a:r>
              <a:rPr lang="de-DE" dirty="0">
                <a:latin typeface="Arial Narrow" panose="020B0606020202030204" pitchFamily="34" charset="0"/>
              </a:rPr>
              <a:t>Nutzungs-bedingungen </a:t>
            </a:r>
          </a:p>
        </p:txBody>
      </p:sp>
      <p:sp>
        <p:nvSpPr>
          <p:cNvPr id="6" name="Inhaltsplatzhalter 5">
            <a:extLst>
              <a:ext uri="{FF2B5EF4-FFF2-40B4-BE49-F238E27FC236}">
                <a16:creationId xmlns:a16="http://schemas.microsoft.com/office/drawing/2014/main" id="{938EADA9-F259-644E-8A87-FD8A6ECDA12F}"/>
              </a:ext>
            </a:extLst>
          </p:cNvPr>
          <p:cNvSpPr>
            <a:spLocks noGrp="1"/>
          </p:cNvSpPr>
          <p:nvPr>
            <p:ph idx="24"/>
          </p:nvPr>
        </p:nvSpPr>
        <p:spPr>
          <a:xfrm>
            <a:off x="3445806" y="2301885"/>
            <a:ext cx="1956429" cy="2241436"/>
          </a:xfrm>
        </p:spPr>
        <p:txBody>
          <a:bodyPr/>
          <a:lstStyle/>
          <a:p>
            <a:pPr>
              <a:lnSpc>
                <a:spcPct val="100000"/>
              </a:lnSpc>
              <a:spcBef>
                <a:spcPts val="0"/>
              </a:spcBef>
              <a:spcAft>
                <a:spcPts val="600"/>
              </a:spcAft>
            </a:pPr>
            <a:r>
              <a:rPr lang="de-DE" altLang="de-DE" sz="1200" dirty="0">
                <a:latin typeface="Arial Narrow" panose="020B0606020202030204" pitchFamily="34" charset="0"/>
              </a:rPr>
              <a:t>Wie wollen wir miteinander kommunizieren (und wie nicht)?</a:t>
            </a:r>
          </a:p>
          <a:p>
            <a:pPr>
              <a:lnSpc>
                <a:spcPct val="100000"/>
              </a:lnSpc>
              <a:spcBef>
                <a:spcPts val="0"/>
              </a:spcBef>
              <a:spcAft>
                <a:spcPts val="600"/>
              </a:spcAft>
            </a:pPr>
            <a:r>
              <a:rPr lang="de-DE" altLang="de-DE" sz="1200" dirty="0">
                <a:latin typeface="Arial Narrow" panose="020B0606020202030204" pitchFamily="34" charset="0"/>
              </a:rPr>
              <a:t>Welche Inhalte sind erwünscht (und welche nicht)?</a:t>
            </a:r>
          </a:p>
          <a:p>
            <a:pPr>
              <a:lnSpc>
                <a:spcPct val="100000"/>
              </a:lnSpc>
              <a:spcBef>
                <a:spcPts val="0"/>
              </a:spcBef>
              <a:spcAft>
                <a:spcPts val="600"/>
              </a:spcAft>
            </a:pPr>
            <a:r>
              <a:rPr lang="de-DE" altLang="de-DE" sz="1200" dirty="0">
                <a:latin typeface="Arial Narrow" panose="020B0606020202030204" pitchFamily="34" charset="0"/>
              </a:rPr>
              <a:t>Welches Verhalten wird begrüßt (und welches nicht)?</a:t>
            </a:r>
          </a:p>
          <a:p>
            <a:pPr>
              <a:lnSpc>
                <a:spcPct val="100000"/>
              </a:lnSpc>
              <a:spcBef>
                <a:spcPts val="0"/>
              </a:spcBef>
              <a:spcAft>
                <a:spcPts val="600"/>
              </a:spcAft>
            </a:pPr>
            <a:endParaRPr lang="de-DE" altLang="de-DE" sz="1200" dirty="0">
              <a:latin typeface="Arial Narrow" panose="020B0606020202030204" pitchFamily="34" charset="0"/>
            </a:endParaRPr>
          </a:p>
          <a:p>
            <a:endParaRPr lang="de-DE" dirty="0">
              <a:latin typeface="Arial Narrow" panose="020B0606020202030204" pitchFamily="34" charset="0"/>
            </a:endParaRPr>
          </a:p>
        </p:txBody>
      </p:sp>
      <p:sp>
        <p:nvSpPr>
          <p:cNvPr id="7" name="Inhaltsplatzhalter 6">
            <a:extLst>
              <a:ext uri="{FF2B5EF4-FFF2-40B4-BE49-F238E27FC236}">
                <a16:creationId xmlns:a16="http://schemas.microsoft.com/office/drawing/2014/main" id="{017E4381-22F8-3D4A-878B-FB6EACE6D5D5}"/>
              </a:ext>
            </a:extLst>
          </p:cNvPr>
          <p:cNvSpPr>
            <a:spLocks noGrp="1"/>
          </p:cNvSpPr>
          <p:nvPr>
            <p:ph idx="25"/>
          </p:nvPr>
        </p:nvSpPr>
        <p:spPr>
          <a:xfrm>
            <a:off x="6429451" y="2329959"/>
            <a:ext cx="1956429" cy="2241438"/>
          </a:xfrm>
        </p:spPr>
        <p:txBody>
          <a:bodyPr/>
          <a:lstStyle/>
          <a:p>
            <a:pPr>
              <a:lnSpc>
                <a:spcPct val="100000"/>
              </a:lnSpc>
              <a:spcBef>
                <a:spcPts val="0"/>
              </a:spcBef>
              <a:spcAft>
                <a:spcPts val="600"/>
              </a:spcAft>
            </a:pPr>
            <a:r>
              <a:rPr lang="de-DE" altLang="de-DE" sz="1200" dirty="0">
                <a:latin typeface="Arial Narrow" panose="020B0606020202030204" pitchFamily="34" charset="0"/>
              </a:rPr>
              <a:t>Unternehmensziele und Strategie</a:t>
            </a:r>
          </a:p>
          <a:p>
            <a:pPr>
              <a:lnSpc>
                <a:spcPct val="100000"/>
              </a:lnSpc>
              <a:spcBef>
                <a:spcPts val="0"/>
              </a:spcBef>
              <a:spcAft>
                <a:spcPts val="600"/>
              </a:spcAft>
            </a:pPr>
            <a:r>
              <a:rPr lang="de-DE" altLang="de-DE" sz="1200" dirty="0">
                <a:latin typeface="Arial Narrow" panose="020B0606020202030204" pitchFamily="34" charset="0"/>
              </a:rPr>
              <a:t>Was sollten Mitarbeiter unbedingt wissen?</a:t>
            </a:r>
          </a:p>
          <a:p>
            <a:pPr>
              <a:lnSpc>
                <a:spcPct val="100000"/>
              </a:lnSpc>
              <a:spcBef>
                <a:spcPts val="0"/>
              </a:spcBef>
              <a:spcAft>
                <a:spcPts val="600"/>
              </a:spcAft>
            </a:pPr>
            <a:r>
              <a:rPr lang="de-DE" altLang="de-DE" sz="1200" dirty="0">
                <a:latin typeface="Arial Narrow" panose="020B0606020202030204" pitchFamily="34" charset="0"/>
              </a:rPr>
              <a:t>Welche Regeln gelten für Mitarbeiter und warum?</a:t>
            </a:r>
          </a:p>
          <a:p>
            <a:pPr>
              <a:lnSpc>
                <a:spcPct val="100000"/>
              </a:lnSpc>
              <a:spcBef>
                <a:spcPts val="0"/>
              </a:spcBef>
              <a:spcAft>
                <a:spcPts val="600"/>
              </a:spcAft>
            </a:pPr>
            <a:r>
              <a:rPr lang="de-DE" altLang="de-DE" sz="1200" dirty="0">
                <a:latin typeface="Arial Narrow" panose="020B0606020202030204" pitchFamily="34" charset="0"/>
              </a:rPr>
              <a:t>Private vs. berufliche Nutzung</a:t>
            </a:r>
          </a:p>
          <a:p>
            <a:pPr marL="11112" indent="0">
              <a:buNone/>
            </a:pPr>
            <a:endParaRPr lang="de-DE" dirty="0">
              <a:latin typeface="Arial Narrow" panose="020B0606020202030204" pitchFamily="34" charset="0"/>
            </a:endParaRPr>
          </a:p>
        </p:txBody>
      </p:sp>
      <p:sp>
        <p:nvSpPr>
          <p:cNvPr id="9" name="Inhaltsplatzhalter 8">
            <a:extLst>
              <a:ext uri="{FF2B5EF4-FFF2-40B4-BE49-F238E27FC236}">
                <a16:creationId xmlns:a16="http://schemas.microsoft.com/office/drawing/2014/main" id="{52E7A0DA-569B-B54A-AC46-643D0A7D28FB}"/>
              </a:ext>
            </a:extLst>
          </p:cNvPr>
          <p:cNvSpPr>
            <a:spLocks noGrp="1"/>
          </p:cNvSpPr>
          <p:nvPr>
            <p:ph idx="27"/>
          </p:nvPr>
        </p:nvSpPr>
        <p:spPr>
          <a:xfrm>
            <a:off x="3582011" y="1414251"/>
            <a:ext cx="1956429" cy="748665"/>
          </a:xfrm>
        </p:spPr>
        <p:txBody>
          <a:bodyPr/>
          <a:lstStyle/>
          <a:p>
            <a:pPr indent="0"/>
            <a:r>
              <a:rPr lang="de-DE" dirty="0">
                <a:latin typeface="Arial Narrow" panose="020B0606020202030204" pitchFamily="34" charset="0"/>
              </a:rPr>
              <a:t>Verhaltenskodex (Netiquette)</a:t>
            </a:r>
          </a:p>
        </p:txBody>
      </p:sp>
      <p:sp>
        <p:nvSpPr>
          <p:cNvPr id="10" name="Inhaltsplatzhalter 9">
            <a:extLst>
              <a:ext uri="{FF2B5EF4-FFF2-40B4-BE49-F238E27FC236}">
                <a16:creationId xmlns:a16="http://schemas.microsoft.com/office/drawing/2014/main" id="{1C69473C-EA13-4049-AAD0-54D76B29C681}"/>
              </a:ext>
            </a:extLst>
          </p:cNvPr>
          <p:cNvSpPr>
            <a:spLocks noGrp="1"/>
          </p:cNvSpPr>
          <p:nvPr>
            <p:ph idx="28"/>
          </p:nvPr>
        </p:nvSpPr>
        <p:spPr>
          <a:xfrm>
            <a:off x="6577975" y="1429975"/>
            <a:ext cx="1956429" cy="748665"/>
          </a:xfrm>
        </p:spPr>
        <p:txBody>
          <a:bodyPr/>
          <a:lstStyle/>
          <a:p>
            <a:pPr indent="0"/>
            <a:r>
              <a:rPr lang="de-DE" dirty="0" err="1">
                <a:latin typeface="Arial Narrow" panose="020B0606020202030204" pitchFamily="34" charset="0"/>
              </a:rPr>
              <a:t>Social</a:t>
            </a:r>
            <a:r>
              <a:rPr lang="de-DE" dirty="0">
                <a:latin typeface="Arial Narrow" panose="020B0606020202030204" pitchFamily="34" charset="0"/>
              </a:rPr>
              <a:t> Media Guidelines</a:t>
            </a:r>
          </a:p>
        </p:txBody>
      </p:sp>
      <p:sp>
        <p:nvSpPr>
          <p:cNvPr id="12" name="Rechteck 11">
            <a:extLst>
              <a:ext uri="{FF2B5EF4-FFF2-40B4-BE49-F238E27FC236}">
                <a16:creationId xmlns:a16="http://schemas.microsoft.com/office/drawing/2014/main" id="{78866F6A-3351-5F45-8A04-92E4617DA8EB}"/>
              </a:ext>
            </a:extLst>
          </p:cNvPr>
          <p:cNvSpPr/>
          <p:nvPr/>
        </p:nvSpPr>
        <p:spPr>
          <a:xfrm>
            <a:off x="574361"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a16="http://schemas.microsoft.com/office/drawing/2014/main" id="{46BFC99B-24D6-9E42-B128-45556F8219F4}"/>
              </a:ext>
            </a:extLst>
          </p:cNvPr>
          <p:cNvSpPr/>
          <p:nvPr/>
        </p:nvSpPr>
        <p:spPr>
          <a:xfrm>
            <a:off x="3566504" y="1268931"/>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a16="http://schemas.microsoft.com/office/drawing/2014/main" id="{F01C5092-09ED-324F-B86C-7080D9DFF2EF}"/>
              </a:ext>
            </a:extLst>
          </p:cNvPr>
          <p:cNvSpPr/>
          <p:nvPr/>
        </p:nvSpPr>
        <p:spPr>
          <a:xfrm>
            <a:off x="6558647" y="1282491"/>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4" name="Inhaltsplatzhalter 3"/>
          <p:cNvSpPr>
            <a:spLocks noGrp="1"/>
          </p:cNvSpPr>
          <p:nvPr>
            <p:ph idx="26"/>
          </p:nvPr>
        </p:nvSpPr>
        <p:spPr>
          <a:xfrm>
            <a:off x="474723" y="2311110"/>
            <a:ext cx="1956429" cy="2249584"/>
          </a:xfrm>
        </p:spPr>
        <p:txBody>
          <a:bodyPr/>
          <a:lstStyle/>
          <a:p>
            <a:r>
              <a:rPr lang="de-DE" altLang="de-DE" sz="1200" dirty="0">
                <a:latin typeface="Arial Narrow" panose="020B0606020202030204" pitchFamily="34" charset="0"/>
              </a:rPr>
              <a:t>Zielgruppe</a:t>
            </a:r>
          </a:p>
          <a:p>
            <a:r>
              <a:rPr lang="de-DE" altLang="de-DE" sz="1200" dirty="0">
                <a:latin typeface="Arial Narrow" panose="020B0606020202030204" pitchFamily="34" charset="0"/>
              </a:rPr>
              <a:t>Zugang &amp; Registrierung</a:t>
            </a:r>
          </a:p>
          <a:p>
            <a:r>
              <a:rPr lang="de-DE" altLang="de-DE" sz="1200" dirty="0">
                <a:latin typeface="Arial Narrow" panose="020B0606020202030204" pitchFamily="34" charset="0"/>
              </a:rPr>
              <a:t>Zulässigkeit von Inhalten</a:t>
            </a:r>
          </a:p>
          <a:p>
            <a:r>
              <a:rPr lang="de-DE" altLang="de-DE" sz="1200" dirty="0">
                <a:latin typeface="Arial Narrow" panose="020B0606020202030204" pitchFamily="34" charset="0"/>
              </a:rPr>
              <a:t>Konsequenzen bei Verstößen</a:t>
            </a:r>
          </a:p>
          <a:p>
            <a:r>
              <a:rPr lang="de-DE" altLang="de-DE" sz="1200" dirty="0">
                <a:latin typeface="Arial Narrow" panose="020B0606020202030204" pitchFamily="34" charset="0"/>
              </a:rPr>
              <a:t>Gewährleistung &amp; Haftung</a:t>
            </a:r>
          </a:p>
          <a:p>
            <a:pPr marL="11112" indent="0">
              <a:buNone/>
            </a:pPr>
            <a:endParaRPr lang="de-DE" dirty="0">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18</a:t>
            </a:fld>
            <a:endParaRPr lang="de-DE" dirty="0"/>
          </a:p>
        </p:txBody>
      </p:sp>
    </p:spTree>
    <p:extLst>
      <p:ext uri="{BB962C8B-B14F-4D97-AF65-F5344CB8AC3E}">
        <p14:creationId xmlns:p14="http://schemas.microsoft.com/office/powerpoint/2010/main" val="204035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012862-66E4-A84F-8C3C-B6D0B007C084}"/>
              </a:ext>
            </a:extLst>
          </p:cNvPr>
          <p:cNvSpPr>
            <a:spLocks noGrp="1"/>
          </p:cNvSpPr>
          <p:nvPr>
            <p:ph type="body" sz="quarter" idx="14"/>
          </p:nvPr>
        </p:nvSpPr>
        <p:spPr/>
        <p:txBody>
          <a:bodyPr/>
          <a:lstStyle/>
          <a:p>
            <a:r>
              <a:rPr lang="de-DE" sz="3000" dirty="0">
                <a:latin typeface="Arial Narrow" panose="020B0606020202030204" pitchFamily="34" charset="0"/>
              </a:rPr>
              <a:t>Exkurs: </a:t>
            </a:r>
            <a:r>
              <a:rPr lang="de-DE" sz="3000" dirty="0" err="1">
                <a:latin typeface="Arial Narrow" panose="020B0606020202030204" pitchFamily="34" charset="0"/>
              </a:rPr>
              <a:t>kommentarfilter</a:t>
            </a:r>
            <a:endParaRPr lang="de-DE" sz="3000" dirty="0">
              <a:latin typeface="Arial Narrow" panose="020B0606020202030204" pitchFamily="34" charset="0"/>
            </a:endParaRPr>
          </a:p>
        </p:txBody>
      </p:sp>
      <p:sp>
        <p:nvSpPr>
          <p:cNvPr id="5" name="Inhaltsplatzhalter 4">
            <a:extLst>
              <a:ext uri="{FF2B5EF4-FFF2-40B4-BE49-F238E27FC236}">
                <a16:creationId xmlns:a16="http://schemas.microsoft.com/office/drawing/2014/main" id="{B5FA3CAB-52E1-ED41-AFC2-46D38788127D}"/>
              </a:ext>
            </a:extLst>
          </p:cNvPr>
          <p:cNvSpPr>
            <a:spLocks noGrp="1"/>
          </p:cNvSpPr>
          <p:nvPr>
            <p:ph idx="23"/>
          </p:nvPr>
        </p:nvSpPr>
        <p:spPr>
          <a:xfrm>
            <a:off x="458249" y="1350595"/>
            <a:ext cx="1956429" cy="748665"/>
          </a:xfrm>
        </p:spPr>
        <p:txBody>
          <a:bodyPr/>
          <a:lstStyle/>
          <a:p>
            <a:pPr indent="0"/>
            <a:r>
              <a:rPr lang="de-DE" dirty="0">
                <a:latin typeface="Arial Narrow" panose="020B0606020202030204" pitchFamily="34" charset="0"/>
              </a:rPr>
              <a:t>Kommentare nur in ausgewählten Bereichen</a:t>
            </a:r>
          </a:p>
        </p:txBody>
      </p:sp>
      <p:sp>
        <p:nvSpPr>
          <p:cNvPr id="6" name="Inhaltsplatzhalter 5">
            <a:extLst>
              <a:ext uri="{FF2B5EF4-FFF2-40B4-BE49-F238E27FC236}">
                <a16:creationId xmlns:a16="http://schemas.microsoft.com/office/drawing/2014/main" id="{938EADA9-F259-644E-8A87-FD8A6ECDA12F}"/>
              </a:ext>
            </a:extLst>
          </p:cNvPr>
          <p:cNvSpPr>
            <a:spLocks noGrp="1"/>
          </p:cNvSpPr>
          <p:nvPr>
            <p:ph idx="24"/>
          </p:nvPr>
        </p:nvSpPr>
        <p:spPr>
          <a:xfrm>
            <a:off x="2592711" y="2311109"/>
            <a:ext cx="1956429" cy="2241436"/>
          </a:xfrm>
        </p:spPr>
        <p:txBody>
          <a:bodyPr/>
          <a:lstStyle/>
          <a:p>
            <a:pPr>
              <a:lnSpc>
                <a:spcPct val="100000"/>
              </a:lnSpc>
              <a:spcBef>
                <a:spcPts val="0"/>
              </a:spcBef>
              <a:spcAft>
                <a:spcPts val="600"/>
              </a:spcAft>
            </a:pPr>
            <a:r>
              <a:rPr lang="de-DE" altLang="de-DE" dirty="0">
                <a:latin typeface="Arial Narrow" panose="020B0606020202030204" pitchFamily="34" charset="0"/>
              </a:rPr>
              <a:t>Vorteil: höhere Eintrittshürde für Störenfriede jeglicher Art</a:t>
            </a:r>
          </a:p>
          <a:p>
            <a:pPr>
              <a:lnSpc>
                <a:spcPct val="100000"/>
              </a:lnSpc>
              <a:spcBef>
                <a:spcPts val="0"/>
              </a:spcBef>
              <a:spcAft>
                <a:spcPts val="600"/>
              </a:spcAft>
            </a:pPr>
            <a:r>
              <a:rPr lang="de-DE" altLang="de-DE" dirty="0">
                <a:latin typeface="Arial Narrow" panose="020B0606020202030204" pitchFamily="34" charset="0"/>
              </a:rPr>
              <a:t>Nachteil: finanziell Schwache werden ausgeschlossen, Diskurse verlieren an Repräsentativität</a:t>
            </a:r>
          </a:p>
          <a:p>
            <a:pPr>
              <a:lnSpc>
                <a:spcPct val="100000"/>
              </a:lnSpc>
              <a:spcBef>
                <a:spcPts val="0"/>
              </a:spcBef>
              <a:spcAft>
                <a:spcPts val="600"/>
              </a:spcAft>
            </a:pPr>
            <a:r>
              <a:rPr lang="de-DE" altLang="de-DE" dirty="0">
                <a:latin typeface="Arial Narrow" panose="020B0606020202030204" pitchFamily="34" charset="0"/>
              </a:rPr>
              <a:t>Gefahr: Teilhabe wird Luxusgut </a:t>
            </a:r>
          </a:p>
          <a:p>
            <a:pPr>
              <a:lnSpc>
                <a:spcPct val="100000"/>
              </a:lnSpc>
              <a:spcBef>
                <a:spcPts val="0"/>
              </a:spcBef>
              <a:spcAft>
                <a:spcPts val="600"/>
              </a:spcAft>
            </a:pPr>
            <a:endParaRPr lang="de-DE" altLang="de-DE" sz="1200" dirty="0">
              <a:latin typeface="Arial Narrow" panose="020B0606020202030204" pitchFamily="34" charset="0"/>
            </a:endParaRPr>
          </a:p>
          <a:p>
            <a:endParaRPr lang="de-DE" dirty="0">
              <a:latin typeface="Arial Narrow" panose="020B0606020202030204" pitchFamily="34" charset="0"/>
            </a:endParaRPr>
          </a:p>
        </p:txBody>
      </p:sp>
      <p:sp>
        <p:nvSpPr>
          <p:cNvPr id="9" name="Inhaltsplatzhalter 8">
            <a:extLst>
              <a:ext uri="{FF2B5EF4-FFF2-40B4-BE49-F238E27FC236}">
                <a16:creationId xmlns:a16="http://schemas.microsoft.com/office/drawing/2014/main" id="{52E7A0DA-569B-B54A-AC46-643D0A7D28FB}"/>
              </a:ext>
            </a:extLst>
          </p:cNvPr>
          <p:cNvSpPr>
            <a:spLocks noGrp="1"/>
          </p:cNvSpPr>
          <p:nvPr>
            <p:ph idx="27"/>
          </p:nvPr>
        </p:nvSpPr>
        <p:spPr>
          <a:xfrm>
            <a:off x="2572799" y="1350595"/>
            <a:ext cx="1956429" cy="748665"/>
          </a:xfrm>
        </p:spPr>
        <p:txBody>
          <a:bodyPr/>
          <a:lstStyle/>
          <a:p>
            <a:pPr indent="0"/>
            <a:r>
              <a:rPr lang="de-DE" dirty="0">
                <a:latin typeface="Arial Narrow" panose="020B0606020202030204" pitchFamily="34" charset="0"/>
              </a:rPr>
              <a:t>Kommentare nur gegen Bezahlung</a:t>
            </a:r>
          </a:p>
          <a:p>
            <a:endParaRPr lang="de-DE" dirty="0">
              <a:latin typeface="Arial Narrow" panose="020B0606020202030204" pitchFamily="34" charset="0"/>
            </a:endParaRPr>
          </a:p>
        </p:txBody>
      </p:sp>
      <p:sp>
        <p:nvSpPr>
          <p:cNvPr id="10" name="Inhaltsplatzhalter 9">
            <a:extLst>
              <a:ext uri="{FF2B5EF4-FFF2-40B4-BE49-F238E27FC236}">
                <a16:creationId xmlns:a16="http://schemas.microsoft.com/office/drawing/2014/main" id="{1C69473C-EA13-4049-AAD0-54D76B29C681}"/>
              </a:ext>
            </a:extLst>
          </p:cNvPr>
          <p:cNvSpPr>
            <a:spLocks noGrp="1"/>
          </p:cNvSpPr>
          <p:nvPr>
            <p:ph idx="28"/>
          </p:nvPr>
        </p:nvSpPr>
        <p:spPr>
          <a:xfrm>
            <a:off x="4687349" y="1350595"/>
            <a:ext cx="1956429" cy="748665"/>
          </a:xfrm>
        </p:spPr>
        <p:txBody>
          <a:bodyPr/>
          <a:lstStyle/>
          <a:p>
            <a:pPr indent="0"/>
            <a:r>
              <a:rPr lang="de-DE" dirty="0">
                <a:latin typeface="Arial Narrow" panose="020B0606020202030204" pitchFamily="34" charset="0"/>
              </a:rPr>
              <a:t>Kommentare nur nach Test</a:t>
            </a:r>
          </a:p>
          <a:p>
            <a:endParaRPr lang="de-DE" dirty="0">
              <a:latin typeface="Arial Narrow" panose="020B0606020202030204" pitchFamily="34" charset="0"/>
            </a:endParaRPr>
          </a:p>
        </p:txBody>
      </p:sp>
      <p:sp>
        <p:nvSpPr>
          <p:cNvPr id="12" name="Rechteck 11">
            <a:extLst>
              <a:ext uri="{FF2B5EF4-FFF2-40B4-BE49-F238E27FC236}">
                <a16:creationId xmlns:a16="http://schemas.microsoft.com/office/drawing/2014/main" id="{78866F6A-3351-5F45-8A04-92E4617DA8EB}"/>
              </a:ext>
            </a:extLst>
          </p:cNvPr>
          <p:cNvSpPr/>
          <p:nvPr/>
        </p:nvSpPr>
        <p:spPr>
          <a:xfrm>
            <a:off x="45824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a16="http://schemas.microsoft.com/office/drawing/2014/main" id="{46BFC99B-24D6-9E42-B128-45556F8219F4}"/>
              </a:ext>
            </a:extLst>
          </p:cNvPr>
          <p:cNvSpPr/>
          <p:nvPr/>
        </p:nvSpPr>
        <p:spPr>
          <a:xfrm>
            <a:off x="2572799" y="1278155"/>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a16="http://schemas.microsoft.com/office/drawing/2014/main" id="{F01C5092-09ED-324F-B86C-7080D9DFF2EF}"/>
              </a:ext>
            </a:extLst>
          </p:cNvPr>
          <p:cNvSpPr/>
          <p:nvPr/>
        </p:nvSpPr>
        <p:spPr>
          <a:xfrm>
            <a:off x="4664489"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4" name="Inhaltsplatzhalter 3"/>
          <p:cNvSpPr>
            <a:spLocks noGrp="1"/>
          </p:cNvSpPr>
          <p:nvPr>
            <p:ph idx="26"/>
          </p:nvPr>
        </p:nvSpPr>
        <p:spPr/>
        <p:txBody>
          <a:bodyPr/>
          <a:lstStyle/>
          <a:p>
            <a:r>
              <a:rPr lang="de-DE" dirty="0">
                <a:latin typeface="Arial Narrow" panose="020B0606020202030204" pitchFamily="34" charset="0"/>
              </a:rPr>
              <a:t>Vorteil: Verringerung der „Schlachtfelder“ entlastet die Redaktion</a:t>
            </a:r>
          </a:p>
          <a:p>
            <a:r>
              <a:rPr lang="de-DE" dirty="0">
                <a:latin typeface="Arial Narrow" panose="020B0606020202030204" pitchFamily="34" charset="0"/>
              </a:rPr>
              <a:t>Nachteil: Diskussionen verlagern sich in </a:t>
            </a:r>
            <a:r>
              <a:rPr lang="de-DE" dirty="0" err="1">
                <a:latin typeface="Arial Narrow" panose="020B0606020202030204" pitchFamily="34" charset="0"/>
              </a:rPr>
              <a:t>Offtopic</a:t>
            </a:r>
            <a:r>
              <a:rPr lang="de-DE" dirty="0">
                <a:latin typeface="Arial Narrow" panose="020B0606020202030204" pitchFamily="34" charset="0"/>
              </a:rPr>
              <a:t>-Bereiche – oder in Bereiche außerhalb der redaktionellen Kontrolle</a:t>
            </a:r>
          </a:p>
        </p:txBody>
      </p:sp>
      <p:sp>
        <p:nvSpPr>
          <p:cNvPr id="15" name="Inhaltsplatzhalter 4">
            <a:extLst>
              <a:ext uri="{FF2B5EF4-FFF2-40B4-BE49-F238E27FC236}">
                <a16:creationId xmlns:a16="http://schemas.microsoft.com/office/drawing/2014/main" id="{B5FA3CAB-52E1-ED41-AFC2-46D38788127D}"/>
              </a:ext>
            </a:extLst>
          </p:cNvPr>
          <p:cNvSpPr>
            <a:spLocks noGrp="1"/>
          </p:cNvSpPr>
          <p:nvPr>
            <p:ph idx="23"/>
          </p:nvPr>
        </p:nvSpPr>
        <p:spPr>
          <a:xfrm>
            <a:off x="6772653" y="1350595"/>
            <a:ext cx="1956429" cy="748665"/>
          </a:xfrm>
        </p:spPr>
        <p:txBody>
          <a:bodyPr/>
          <a:lstStyle/>
          <a:p>
            <a:pPr indent="0"/>
            <a:r>
              <a:rPr lang="de-DE" dirty="0">
                <a:latin typeface="Arial Narrow" panose="020B0606020202030204" pitchFamily="34" charset="0"/>
              </a:rPr>
              <a:t>Künstliche Intelligenz rettet </a:t>
            </a:r>
            <a:br>
              <a:rPr lang="de-DE" dirty="0">
                <a:latin typeface="Arial Narrow" panose="020B0606020202030204" pitchFamily="34" charset="0"/>
              </a:rPr>
            </a:br>
            <a:r>
              <a:rPr lang="de-DE" dirty="0">
                <a:latin typeface="Arial Narrow" panose="020B0606020202030204" pitchFamily="34" charset="0"/>
              </a:rPr>
              <a:t>die Forenkultur</a:t>
            </a:r>
          </a:p>
        </p:txBody>
      </p:sp>
      <p:sp>
        <p:nvSpPr>
          <p:cNvPr id="16" name="Rechteck 15">
            <a:extLst>
              <a:ext uri="{FF2B5EF4-FFF2-40B4-BE49-F238E27FC236}">
                <a16:creationId xmlns:a16="http://schemas.microsoft.com/office/drawing/2014/main" id="{78866F6A-3351-5F45-8A04-92E4617DA8EB}"/>
              </a:ext>
            </a:extLst>
          </p:cNvPr>
          <p:cNvSpPr/>
          <p:nvPr/>
        </p:nvSpPr>
        <p:spPr>
          <a:xfrm>
            <a:off x="675617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8" name="Inhaltsplatzhalter 7"/>
          <p:cNvSpPr>
            <a:spLocks noGrp="1"/>
          </p:cNvSpPr>
          <p:nvPr>
            <p:ph idx="25"/>
          </p:nvPr>
        </p:nvSpPr>
        <p:spPr>
          <a:xfrm>
            <a:off x="4674444" y="2385901"/>
            <a:ext cx="1956429" cy="2241438"/>
          </a:xfrm>
        </p:spPr>
        <p:txBody>
          <a:bodyPr/>
          <a:lstStyle/>
          <a:p>
            <a:r>
              <a:rPr lang="de-DE" dirty="0">
                <a:latin typeface="Arial Narrow" panose="020B0606020202030204" pitchFamily="34" charset="0"/>
              </a:rPr>
              <a:t>Vorteil: höhere Chance, dass Kommentatoren erstmal lesen, was sie diskutieren</a:t>
            </a:r>
          </a:p>
          <a:p>
            <a:r>
              <a:rPr lang="de-DE" dirty="0">
                <a:latin typeface="Arial Narrow" panose="020B0606020202030204" pitchFamily="34" charset="0"/>
              </a:rPr>
              <a:t>Nachteil: erhöhter redaktioneller Aufwand</a:t>
            </a:r>
          </a:p>
          <a:p>
            <a:r>
              <a:rPr lang="de-DE" dirty="0">
                <a:latin typeface="Arial Narrow" panose="020B0606020202030204" pitchFamily="34" charset="0"/>
              </a:rPr>
              <a:t>Gefahr: Teilhabe wird eine Sache der Bildung (und Geduld)</a:t>
            </a:r>
          </a:p>
        </p:txBody>
      </p:sp>
      <p:sp>
        <p:nvSpPr>
          <p:cNvPr id="18" name="Inhaltsplatzhalter 3"/>
          <p:cNvSpPr>
            <a:spLocks noGrp="1"/>
          </p:cNvSpPr>
          <p:nvPr>
            <p:ph idx="26"/>
          </p:nvPr>
        </p:nvSpPr>
        <p:spPr>
          <a:xfrm>
            <a:off x="6756178" y="2381828"/>
            <a:ext cx="1956429" cy="2249584"/>
          </a:xfrm>
        </p:spPr>
        <p:txBody>
          <a:bodyPr/>
          <a:lstStyle/>
          <a:p>
            <a:r>
              <a:rPr lang="de-DE" dirty="0">
                <a:latin typeface="Arial Narrow" panose="020B0606020202030204" pitchFamily="34" charset="0"/>
              </a:rPr>
              <a:t>Vorteil: sprachbasierte Filter sparen massig Zeit und Ressourcen</a:t>
            </a:r>
          </a:p>
          <a:p>
            <a:r>
              <a:rPr lang="de-DE" dirty="0">
                <a:latin typeface="Arial Narrow" panose="020B0606020202030204" pitchFamily="34" charset="0"/>
              </a:rPr>
              <a:t>Nachteil: bisher noch schwache Akzeptanz und hohe Startkosten</a:t>
            </a:r>
          </a:p>
          <a:p>
            <a:r>
              <a:rPr lang="de-DE" dirty="0">
                <a:latin typeface="Arial Narrow" panose="020B0606020202030204" pitchFamily="34" charset="0"/>
              </a:rPr>
              <a:t>Herausforderung an Transparenz und   Regulierung</a:t>
            </a:r>
          </a:p>
        </p:txBody>
      </p:sp>
      <p:sp>
        <p:nvSpPr>
          <p:cNvPr id="2" name="Foliennummernplatzhalter 1"/>
          <p:cNvSpPr>
            <a:spLocks noGrp="1"/>
          </p:cNvSpPr>
          <p:nvPr>
            <p:ph type="sldNum" sz="quarter" idx="11"/>
          </p:nvPr>
        </p:nvSpPr>
        <p:spPr/>
        <p:txBody>
          <a:bodyPr/>
          <a:lstStyle/>
          <a:p>
            <a:fld id="{CC60C9C2-36EC-7E44-A697-BF4F72B52E71}" type="slidenum">
              <a:rPr lang="de-DE" smtClean="0"/>
              <a:pPr/>
              <a:t>19</a:t>
            </a:fld>
            <a:endParaRPr lang="de-DE" dirty="0"/>
          </a:p>
        </p:txBody>
      </p:sp>
    </p:spTree>
    <p:extLst>
      <p:ext uri="{BB962C8B-B14F-4D97-AF65-F5344CB8AC3E}">
        <p14:creationId xmlns:p14="http://schemas.microsoft.com/office/powerpoint/2010/main" val="346481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4E6285-A845-CD41-8BF1-F050E19C14F8}"/>
              </a:ext>
            </a:extLst>
          </p:cNvPr>
          <p:cNvSpPr>
            <a:spLocks noGrp="1"/>
          </p:cNvSpPr>
          <p:nvPr>
            <p:ph type="body" sz="quarter" idx="17"/>
          </p:nvPr>
        </p:nvSpPr>
        <p:spPr>
          <a:xfrm>
            <a:off x="833761" y="1973180"/>
            <a:ext cx="7656524" cy="2133599"/>
          </a:xfrm>
        </p:spPr>
        <p:txBody>
          <a:bodyPr>
            <a:noAutofit/>
          </a:bodyPr>
          <a:lstStyle/>
          <a:p>
            <a:pPr>
              <a:lnSpc>
                <a:spcPct val="100000"/>
              </a:lnSpc>
              <a:spcAft>
                <a:spcPts val="0"/>
              </a:spcAft>
            </a:pPr>
            <a:r>
              <a:rPr lang="de-DE" sz="2000" b="1" dirty="0">
                <a:solidFill>
                  <a:srgbClr val="00A48F"/>
                </a:solidFill>
                <a:latin typeface="Arial Narrow" panose="020B0606020202030204" pitchFamily="34" charset="0"/>
              </a:rPr>
              <a:t>1</a:t>
            </a:r>
            <a:r>
              <a:rPr lang="de-DE" sz="1600" dirty="0">
                <a:latin typeface="Arial Narrow" panose="020B0606020202030204" pitchFamily="34" charset="0"/>
              </a:rPr>
              <a:t> Diskurs-Dynamiken </a:t>
            </a:r>
          </a:p>
          <a:p>
            <a:pPr>
              <a:lnSpc>
                <a:spcPct val="100000"/>
              </a:lnSpc>
              <a:spcAft>
                <a:spcPts val="0"/>
              </a:spcAft>
            </a:pPr>
            <a:r>
              <a:rPr lang="de-DE" sz="1600" dirty="0">
                <a:latin typeface="Arial Narrow" panose="020B0606020202030204" pitchFamily="34" charset="0"/>
              </a:rPr>
              <a:t>und Community-Management</a:t>
            </a:r>
          </a:p>
          <a:p>
            <a:pPr>
              <a:lnSpc>
                <a:spcPct val="100000"/>
              </a:lnSpc>
              <a:spcAft>
                <a:spcPts val="0"/>
              </a:spcAft>
            </a:pPr>
            <a:endParaRPr lang="de-DE" sz="1600" dirty="0">
              <a:latin typeface="Arial Narrow" panose="020B0606020202030204" pitchFamily="34" charset="0"/>
            </a:endParaRPr>
          </a:p>
          <a:p>
            <a:pPr>
              <a:lnSpc>
                <a:spcPct val="100000"/>
              </a:lnSpc>
              <a:spcAft>
                <a:spcPts val="0"/>
              </a:spcAft>
            </a:pPr>
            <a:r>
              <a:rPr lang="de-DE" sz="2000" b="1" dirty="0">
                <a:solidFill>
                  <a:srgbClr val="00A48F"/>
                </a:solidFill>
                <a:latin typeface="Arial Narrow" panose="020B0606020202030204" pitchFamily="34" charset="0"/>
              </a:rPr>
              <a:t>2</a:t>
            </a:r>
            <a:r>
              <a:rPr lang="de-DE" sz="1600" b="1" dirty="0">
                <a:latin typeface="Arial Narrow" panose="020B0606020202030204" pitchFamily="34" charset="0"/>
              </a:rPr>
              <a:t> </a:t>
            </a:r>
            <a:r>
              <a:rPr lang="de-DE" sz="1600" dirty="0" err="1">
                <a:latin typeface="Arial Narrow" panose="020B0606020202030204" pitchFamily="34" charset="0"/>
              </a:rPr>
              <a:t>Hate</a:t>
            </a:r>
            <a:r>
              <a:rPr lang="de-DE" sz="1600" dirty="0">
                <a:latin typeface="Arial Narrow" panose="020B0606020202030204" pitchFamily="34" charset="0"/>
              </a:rPr>
              <a:t> Speech: </a:t>
            </a:r>
          </a:p>
          <a:p>
            <a:pPr>
              <a:lnSpc>
                <a:spcPct val="100000"/>
              </a:lnSpc>
              <a:spcAft>
                <a:spcPts val="0"/>
              </a:spcAft>
            </a:pPr>
            <a:r>
              <a:rPr lang="de-DE" sz="1600" dirty="0">
                <a:latin typeface="Arial Narrow" panose="020B0606020202030204" pitchFamily="34" charset="0"/>
              </a:rPr>
              <a:t>Formen und Gefahren der </a:t>
            </a:r>
            <a:r>
              <a:rPr lang="de-DE" sz="1600" dirty="0" err="1">
                <a:latin typeface="Arial Narrow" panose="020B0606020202030204" pitchFamily="34" charset="0"/>
              </a:rPr>
              <a:t>Hassrede</a:t>
            </a:r>
            <a:r>
              <a:rPr lang="de-DE" sz="1600" b="1" dirty="0">
                <a:latin typeface="Arial Narrow" panose="020B0606020202030204" pitchFamily="34" charset="0"/>
              </a:rPr>
              <a:t> </a:t>
            </a:r>
          </a:p>
          <a:p>
            <a:pPr>
              <a:lnSpc>
                <a:spcPct val="100000"/>
              </a:lnSpc>
              <a:spcAft>
                <a:spcPts val="0"/>
              </a:spcAft>
            </a:pPr>
            <a:endParaRPr lang="de-DE" sz="1600" dirty="0">
              <a:latin typeface="Arial Narrow" panose="020B0606020202030204" pitchFamily="34" charset="0"/>
            </a:endParaRPr>
          </a:p>
          <a:p>
            <a:pPr>
              <a:lnSpc>
                <a:spcPct val="100000"/>
              </a:lnSpc>
              <a:spcAft>
                <a:spcPts val="0"/>
              </a:spcAft>
            </a:pPr>
            <a:r>
              <a:rPr lang="de-DE" sz="2000" b="1" dirty="0">
                <a:solidFill>
                  <a:srgbClr val="00A48F"/>
                </a:solidFill>
                <a:latin typeface="Arial Narrow" panose="020B0606020202030204" pitchFamily="34" charset="0"/>
              </a:rPr>
              <a:t>3</a:t>
            </a:r>
            <a:r>
              <a:rPr lang="de-DE" sz="1600" b="1" dirty="0">
                <a:latin typeface="Arial Narrow" panose="020B0606020202030204" pitchFamily="34" charset="0"/>
              </a:rPr>
              <a:t> </a:t>
            </a:r>
            <a:r>
              <a:rPr lang="de-DE" sz="1600" dirty="0">
                <a:latin typeface="Arial Narrow" panose="020B0606020202030204" pitchFamily="34" charset="0"/>
              </a:rPr>
              <a:t>Der rechtliche Rahmen: </a:t>
            </a:r>
          </a:p>
          <a:p>
            <a:pPr>
              <a:lnSpc>
                <a:spcPct val="100000"/>
              </a:lnSpc>
              <a:spcAft>
                <a:spcPts val="0"/>
              </a:spcAft>
            </a:pPr>
            <a:r>
              <a:rPr lang="de-DE" sz="1600" dirty="0">
                <a:latin typeface="Arial Narrow" panose="020B0606020202030204" pitchFamily="34" charset="0"/>
              </a:rPr>
              <a:t>Gesetze und Strafverfolgung</a:t>
            </a:r>
            <a:r>
              <a:rPr lang="de-DE" sz="1600" b="1" dirty="0">
                <a:latin typeface="Arial Narrow" panose="020B0606020202030204" pitchFamily="34" charset="0"/>
              </a:rPr>
              <a:t> </a:t>
            </a:r>
          </a:p>
          <a:p>
            <a:pPr>
              <a:lnSpc>
                <a:spcPct val="100000"/>
              </a:lnSpc>
              <a:spcAft>
                <a:spcPts val="0"/>
              </a:spcAft>
            </a:pPr>
            <a:r>
              <a:rPr lang="de-DE" sz="2000" b="1" dirty="0">
                <a:solidFill>
                  <a:srgbClr val="00A48F"/>
                </a:solidFill>
                <a:latin typeface="Arial Narrow" panose="020B0606020202030204" pitchFamily="34" charset="0"/>
              </a:rPr>
              <a:t>4</a:t>
            </a:r>
            <a:r>
              <a:rPr lang="de-DE" sz="1600" dirty="0">
                <a:latin typeface="Arial Narrow" panose="020B0606020202030204" pitchFamily="34" charset="0"/>
              </a:rPr>
              <a:t> Virtuelles Hausrecht: </a:t>
            </a:r>
          </a:p>
          <a:p>
            <a:pPr>
              <a:lnSpc>
                <a:spcPct val="100000"/>
              </a:lnSpc>
              <a:spcAft>
                <a:spcPts val="0"/>
              </a:spcAft>
            </a:pPr>
            <a:r>
              <a:rPr lang="de-DE" sz="1600" dirty="0">
                <a:latin typeface="Arial Narrow" panose="020B0606020202030204" pitchFamily="34" charset="0"/>
              </a:rPr>
              <a:t>Die Regelwerke fürs Miteinander</a:t>
            </a:r>
          </a:p>
          <a:p>
            <a:pPr>
              <a:lnSpc>
                <a:spcPct val="100000"/>
              </a:lnSpc>
              <a:spcAft>
                <a:spcPts val="0"/>
              </a:spcAft>
            </a:pPr>
            <a:endParaRPr lang="de-DE" sz="1600" dirty="0">
              <a:latin typeface="Arial Narrow" panose="020B0606020202030204" pitchFamily="34" charset="0"/>
            </a:endParaRPr>
          </a:p>
          <a:p>
            <a:pPr>
              <a:lnSpc>
                <a:spcPct val="100000"/>
              </a:lnSpc>
              <a:spcAft>
                <a:spcPts val="0"/>
              </a:spcAft>
            </a:pPr>
            <a:r>
              <a:rPr lang="de-DE" sz="2000" b="1" dirty="0">
                <a:solidFill>
                  <a:srgbClr val="00A48F"/>
                </a:solidFill>
                <a:latin typeface="Arial Narrow" panose="020B0606020202030204" pitchFamily="34" charset="0"/>
              </a:rPr>
              <a:t>5</a:t>
            </a:r>
            <a:r>
              <a:rPr lang="de-DE" sz="1600" b="1" dirty="0">
                <a:latin typeface="Arial Narrow" panose="020B0606020202030204" pitchFamily="34" charset="0"/>
              </a:rPr>
              <a:t> </a:t>
            </a:r>
            <a:r>
              <a:rPr lang="de-DE" sz="1600" dirty="0">
                <a:latin typeface="Arial Narrow" panose="020B0606020202030204" pitchFamily="34" charset="0"/>
              </a:rPr>
              <a:t>Hass moderieren: </a:t>
            </a:r>
          </a:p>
          <a:p>
            <a:pPr>
              <a:lnSpc>
                <a:spcPct val="100000"/>
              </a:lnSpc>
              <a:spcAft>
                <a:spcPts val="0"/>
              </a:spcAft>
            </a:pPr>
            <a:r>
              <a:rPr lang="de-DE" sz="1600" dirty="0">
                <a:latin typeface="Arial Narrow" panose="020B0606020202030204" pitchFamily="34" charset="0"/>
              </a:rPr>
              <a:t>Strategien und Handlungsoptionen</a:t>
            </a:r>
            <a:r>
              <a:rPr lang="de-DE" sz="1600" b="1" dirty="0">
                <a:latin typeface="Arial Narrow" panose="020B0606020202030204" pitchFamily="34" charset="0"/>
              </a:rPr>
              <a:t> </a:t>
            </a:r>
          </a:p>
          <a:p>
            <a:pPr>
              <a:lnSpc>
                <a:spcPct val="100000"/>
              </a:lnSpc>
              <a:spcAft>
                <a:spcPts val="0"/>
              </a:spcAft>
            </a:pPr>
            <a:endParaRPr lang="de-DE" sz="1600" dirty="0">
              <a:latin typeface="Arial Narrow" panose="020B0606020202030204" pitchFamily="34" charset="0"/>
            </a:endParaRPr>
          </a:p>
          <a:p>
            <a:pPr>
              <a:lnSpc>
                <a:spcPct val="100000"/>
              </a:lnSpc>
              <a:spcAft>
                <a:spcPts val="0"/>
              </a:spcAft>
            </a:pPr>
            <a:r>
              <a:rPr lang="de-DE" sz="2000" b="1" dirty="0">
                <a:solidFill>
                  <a:srgbClr val="00A48F"/>
                </a:solidFill>
                <a:latin typeface="Arial Narrow" panose="020B0606020202030204" pitchFamily="34" charset="0"/>
              </a:rPr>
              <a:t>6</a:t>
            </a:r>
            <a:r>
              <a:rPr lang="de-DE" sz="1600" b="1" dirty="0">
                <a:latin typeface="Arial Narrow" panose="020B0606020202030204" pitchFamily="34" charset="0"/>
              </a:rPr>
              <a:t> </a:t>
            </a:r>
            <a:r>
              <a:rPr lang="de-DE" sz="1600" dirty="0">
                <a:latin typeface="Arial Narrow" panose="020B0606020202030204" pitchFamily="34" charset="0"/>
              </a:rPr>
              <a:t>Entscheidungswege: </a:t>
            </a:r>
          </a:p>
          <a:p>
            <a:pPr>
              <a:lnSpc>
                <a:spcPct val="100000"/>
              </a:lnSpc>
              <a:spcAft>
                <a:spcPts val="0"/>
              </a:spcAft>
            </a:pPr>
            <a:r>
              <a:rPr lang="de-DE" sz="1600" dirty="0">
                <a:latin typeface="Arial Narrow" panose="020B0606020202030204" pitchFamily="34" charset="0"/>
              </a:rPr>
              <a:t>Abläufe und Zuständigkeiten im Notfall</a:t>
            </a:r>
          </a:p>
        </p:txBody>
      </p:sp>
      <p:sp>
        <p:nvSpPr>
          <p:cNvPr id="4" name="Textfeld 3"/>
          <p:cNvSpPr txBox="1"/>
          <p:nvPr/>
        </p:nvSpPr>
        <p:spPr>
          <a:xfrm>
            <a:off x="829386" y="1419961"/>
            <a:ext cx="5843337" cy="584775"/>
          </a:xfrm>
          <a:prstGeom prst="rect">
            <a:avLst/>
          </a:prstGeom>
          <a:noFill/>
        </p:spPr>
        <p:txBody>
          <a:bodyPr wrap="square" numCol="2" spcCol="360000" rtlCol="0">
            <a:spAutoFit/>
          </a:bodyPr>
          <a:lstStyle/>
          <a:p>
            <a:pPr algn="l"/>
            <a:r>
              <a:rPr lang="de-DE" sz="3200" b="1" dirty="0">
                <a:latin typeface="Arial Narrow" panose="020B0606020202030204" pitchFamily="34" charset="0"/>
              </a:rPr>
              <a:t>GLIEDERUNG</a:t>
            </a:r>
          </a:p>
        </p:txBody>
      </p:sp>
    </p:spTree>
    <p:extLst>
      <p:ext uri="{BB962C8B-B14F-4D97-AF65-F5344CB8AC3E}">
        <p14:creationId xmlns:p14="http://schemas.microsoft.com/office/powerpoint/2010/main" val="3026690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20</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3" y="2211676"/>
            <a:ext cx="5379799"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HASS MODERIEREN</a:t>
            </a:r>
            <a:endParaRPr lang="de-DE" sz="3600" b="1" dirty="0">
              <a:solidFill>
                <a:schemeClr val="bg1"/>
              </a:solidFill>
              <a:latin typeface="Arial Narrow" panose="020B0606020202030204" pitchFamily="34" charset="0"/>
              <a:cs typeface="Arial Narrow" panose="020B0604020202020204" pitchFamily="34" charset="0"/>
            </a:endParaRPr>
          </a:p>
          <a:p>
            <a:r>
              <a:rPr lang="de-DE" sz="1600" dirty="0">
                <a:latin typeface="Arial Narrow" panose="020B0606020202030204" pitchFamily="34" charset="0"/>
                <a:ea typeface="DIN 2014" panose="020B0504020202020204" pitchFamily="34" charset="0"/>
              </a:rPr>
              <a:t>Strategien und Handlungsoptionen</a:t>
            </a:r>
          </a:p>
        </p:txBody>
      </p:sp>
    </p:spTree>
    <p:extLst>
      <p:ext uri="{BB962C8B-B14F-4D97-AF65-F5344CB8AC3E}">
        <p14:creationId xmlns:p14="http://schemas.microsoft.com/office/powerpoint/2010/main" val="29179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252B8E3-E7C2-E544-ABE6-C89FD1439B08}"/>
              </a:ext>
            </a:extLst>
          </p:cNvPr>
          <p:cNvSpPr>
            <a:spLocks noGrp="1"/>
          </p:cNvSpPr>
          <p:nvPr>
            <p:ph type="body" sz="quarter" idx="14"/>
          </p:nvPr>
        </p:nvSpPr>
        <p:spPr>
          <a:xfrm>
            <a:off x="478163" y="512101"/>
            <a:ext cx="7189788" cy="539459"/>
          </a:xfrm>
        </p:spPr>
        <p:txBody>
          <a:bodyPr>
            <a:noAutofit/>
          </a:bodyPr>
          <a:lstStyle/>
          <a:p>
            <a:r>
              <a:rPr lang="de-DE" sz="3200" dirty="0"/>
              <a:t>Zeitlose internet-weisheiten?</a:t>
            </a:r>
          </a:p>
        </p:txBody>
      </p:sp>
      <p:sp>
        <p:nvSpPr>
          <p:cNvPr id="7" name="Textplatzhalter 8">
            <a:extLst>
              <a:ext uri="{FF2B5EF4-FFF2-40B4-BE49-F238E27FC236}">
                <a16:creationId xmlns:a16="http://schemas.microsoft.com/office/drawing/2014/main" id="{4DDBD547-4575-3C44-BF0F-4D7CBB11AE0B}"/>
              </a:ext>
            </a:extLst>
          </p:cNvPr>
          <p:cNvSpPr>
            <a:spLocks noGrp="1"/>
          </p:cNvSpPr>
          <p:nvPr>
            <p:ph type="body" sz="quarter" idx="4294967295"/>
          </p:nvPr>
        </p:nvSpPr>
        <p:spPr>
          <a:xfrm>
            <a:off x="1099188" y="2618128"/>
            <a:ext cx="426510" cy="491974"/>
          </a:xfrm>
          <a:prstGeom prst="rect">
            <a:avLst/>
          </a:prstGeom>
        </p:spPr>
        <p:txBody>
          <a:bodyPr/>
          <a:lstStyle/>
          <a:p>
            <a:pPr marL="0" indent="0">
              <a:buNone/>
            </a:pPr>
            <a:r>
              <a:rPr lang="de-DE" sz="3200" b="1" dirty="0">
                <a:solidFill>
                  <a:srgbClr val="E63264"/>
                </a:solidFill>
                <a:latin typeface="Arial Narrow" panose="020B0606020202030204" pitchFamily="34" charset="0"/>
              </a:rPr>
              <a:t>2</a:t>
            </a:r>
          </a:p>
        </p:txBody>
      </p:sp>
      <p:sp>
        <p:nvSpPr>
          <p:cNvPr id="8" name="Textplatzhalter 9">
            <a:extLst>
              <a:ext uri="{FF2B5EF4-FFF2-40B4-BE49-F238E27FC236}">
                <a16:creationId xmlns:a16="http://schemas.microsoft.com/office/drawing/2014/main" id="{9B826257-AED4-B841-B5F8-3A96667875F2}"/>
              </a:ext>
            </a:extLst>
          </p:cNvPr>
          <p:cNvSpPr>
            <a:spLocks noGrp="1"/>
          </p:cNvSpPr>
          <p:nvPr>
            <p:ph type="body" sz="quarter" idx="4294967295"/>
          </p:nvPr>
        </p:nvSpPr>
        <p:spPr>
          <a:xfrm>
            <a:off x="1077420" y="3244450"/>
            <a:ext cx="426510" cy="491974"/>
          </a:xfrm>
          <a:prstGeom prst="rect">
            <a:avLst/>
          </a:prstGeom>
        </p:spPr>
        <p:txBody>
          <a:bodyPr/>
          <a:lstStyle/>
          <a:p>
            <a:pPr marL="0" indent="0">
              <a:buNone/>
            </a:pPr>
            <a:r>
              <a:rPr lang="de-DE" sz="3200" b="1" dirty="0">
                <a:solidFill>
                  <a:srgbClr val="E63264"/>
                </a:solidFill>
                <a:latin typeface="Arial Narrow" panose="020B0606020202030204" pitchFamily="34" charset="0"/>
              </a:rPr>
              <a:t>3</a:t>
            </a:r>
          </a:p>
        </p:txBody>
      </p:sp>
      <p:sp>
        <p:nvSpPr>
          <p:cNvPr id="5" name="Textplatzhalter 4">
            <a:extLst>
              <a:ext uri="{FF2B5EF4-FFF2-40B4-BE49-F238E27FC236}">
                <a16:creationId xmlns:a16="http://schemas.microsoft.com/office/drawing/2014/main" id="{87B1112C-F1B7-4746-9233-CFC7583DB828}"/>
              </a:ext>
            </a:extLst>
          </p:cNvPr>
          <p:cNvSpPr>
            <a:spLocks noGrp="1"/>
          </p:cNvSpPr>
          <p:nvPr>
            <p:ph type="body" sz="quarter" idx="4294967295"/>
          </p:nvPr>
        </p:nvSpPr>
        <p:spPr>
          <a:xfrm>
            <a:off x="1091930" y="1991806"/>
            <a:ext cx="426510" cy="491974"/>
          </a:xfrm>
          <a:prstGeom prst="rect">
            <a:avLst/>
          </a:prstGeom>
        </p:spPr>
        <p:txBody>
          <a:bodyPr/>
          <a:lstStyle/>
          <a:p>
            <a:pPr marL="0" indent="0">
              <a:buNone/>
            </a:pPr>
            <a:r>
              <a:rPr lang="de-DE" sz="3200" b="1" dirty="0">
                <a:solidFill>
                  <a:srgbClr val="E63264"/>
                </a:solidFill>
                <a:latin typeface="Arial Narrow" panose="020B0606020202030204" pitchFamily="34" charset="0"/>
              </a:rPr>
              <a:t>1</a:t>
            </a:r>
          </a:p>
        </p:txBody>
      </p:sp>
      <p:sp>
        <p:nvSpPr>
          <p:cNvPr id="12" name="Textfeld 11"/>
          <p:cNvSpPr txBox="1"/>
          <p:nvPr/>
        </p:nvSpPr>
        <p:spPr>
          <a:xfrm>
            <a:off x="1423153" y="2057119"/>
            <a:ext cx="2204450" cy="369332"/>
          </a:xfrm>
          <a:prstGeom prst="rect">
            <a:avLst/>
          </a:prstGeom>
          <a:noFill/>
        </p:spPr>
        <p:txBody>
          <a:bodyPr wrap="none" numCol="1" spcCol="360000" rtlCol="0">
            <a:spAutoFit/>
          </a:bodyPr>
          <a:lstStyle/>
          <a:p>
            <a:pPr algn="l"/>
            <a:r>
              <a:rPr lang="de-DE" sz="1800" b="1" dirty="0">
                <a:latin typeface="Arial Narrow" panose="020B0606020202030204" pitchFamily="34" charset="0"/>
              </a:rPr>
              <a:t>„</a:t>
            </a:r>
            <a:r>
              <a:rPr lang="de-DE" sz="1800" b="1" dirty="0" err="1">
                <a:latin typeface="Arial Narrow" panose="020B0606020202030204" pitchFamily="34" charset="0"/>
              </a:rPr>
              <a:t>Don‘t</a:t>
            </a:r>
            <a:r>
              <a:rPr lang="de-DE" sz="1800" b="1" dirty="0">
                <a:latin typeface="Arial Narrow" panose="020B0606020202030204" pitchFamily="34" charset="0"/>
              </a:rPr>
              <a:t> </a:t>
            </a:r>
            <a:r>
              <a:rPr lang="de-DE" sz="1800" b="1" dirty="0" err="1">
                <a:latin typeface="Arial Narrow" panose="020B0606020202030204" pitchFamily="34" charset="0"/>
              </a:rPr>
              <a:t>feed</a:t>
            </a:r>
            <a:r>
              <a:rPr lang="de-DE" sz="1800" b="1" dirty="0">
                <a:latin typeface="Arial Narrow" panose="020B0606020202030204" pitchFamily="34" charset="0"/>
              </a:rPr>
              <a:t> </a:t>
            </a:r>
            <a:r>
              <a:rPr lang="de-DE" sz="1800" b="1" dirty="0" err="1">
                <a:latin typeface="Arial Narrow" panose="020B0606020202030204" pitchFamily="34" charset="0"/>
              </a:rPr>
              <a:t>the</a:t>
            </a:r>
            <a:r>
              <a:rPr lang="de-DE" sz="1800" b="1" dirty="0">
                <a:latin typeface="Arial Narrow" panose="020B0606020202030204" pitchFamily="34" charset="0"/>
              </a:rPr>
              <a:t> troll.“  </a:t>
            </a:r>
          </a:p>
        </p:txBody>
      </p:sp>
      <p:sp>
        <p:nvSpPr>
          <p:cNvPr id="13" name="Textfeld 12"/>
          <p:cNvSpPr txBox="1"/>
          <p:nvPr/>
        </p:nvSpPr>
        <p:spPr>
          <a:xfrm>
            <a:off x="1423153" y="2684390"/>
            <a:ext cx="2029723" cy="369332"/>
          </a:xfrm>
          <a:prstGeom prst="rect">
            <a:avLst/>
          </a:prstGeom>
          <a:noFill/>
        </p:spPr>
        <p:txBody>
          <a:bodyPr wrap="none" numCol="1" spcCol="360000" rtlCol="0">
            <a:spAutoFit/>
          </a:bodyPr>
          <a:lstStyle/>
          <a:p>
            <a:pPr algn="l"/>
            <a:r>
              <a:rPr lang="de-DE" sz="1800" b="1" dirty="0">
                <a:latin typeface="Arial Narrow" panose="020B0606020202030204" pitchFamily="34" charset="0"/>
              </a:rPr>
              <a:t>„</a:t>
            </a:r>
            <a:r>
              <a:rPr lang="de-DE" sz="1800" b="1" dirty="0" err="1">
                <a:latin typeface="Arial Narrow" panose="020B0606020202030204" pitchFamily="34" charset="0"/>
              </a:rPr>
              <a:t>Ignorance</a:t>
            </a:r>
            <a:r>
              <a:rPr lang="de-DE" sz="1800" b="1" dirty="0">
                <a:latin typeface="Arial Narrow" panose="020B0606020202030204" pitchFamily="34" charset="0"/>
              </a:rPr>
              <a:t> </a:t>
            </a:r>
            <a:r>
              <a:rPr lang="de-DE" sz="1800" b="1" dirty="0" err="1">
                <a:latin typeface="Arial Narrow" panose="020B0606020202030204" pitchFamily="34" charset="0"/>
              </a:rPr>
              <a:t>is</a:t>
            </a:r>
            <a:r>
              <a:rPr lang="de-DE" sz="1800" b="1" dirty="0">
                <a:latin typeface="Arial Narrow" panose="020B0606020202030204" pitchFamily="34" charset="0"/>
              </a:rPr>
              <a:t> </a:t>
            </a:r>
            <a:r>
              <a:rPr lang="de-DE" sz="1800" b="1" dirty="0" err="1">
                <a:latin typeface="Arial Narrow" panose="020B0606020202030204" pitchFamily="34" charset="0"/>
              </a:rPr>
              <a:t>bliss</a:t>
            </a:r>
            <a:r>
              <a:rPr lang="de-DE" sz="1800" b="1" dirty="0">
                <a:latin typeface="Arial Narrow" panose="020B0606020202030204" pitchFamily="34" charset="0"/>
              </a:rPr>
              <a:t>.“</a:t>
            </a:r>
          </a:p>
        </p:txBody>
      </p:sp>
      <p:sp>
        <p:nvSpPr>
          <p:cNvPr id="14" name="Textfeld 13"/>
          <p:cNvSpPr txBox="1"/>
          <p:nvPr/>
        </p:nvSpPr>
        <p:spPr>
          <a:xfrm>
            <a:off x="1423153" y="3311661"/>
            <a:ext cx="2079415" cy="369332"/>
          </a:xfrm>
          <a:prstGeom prst="rect">
            <a:avLst/>
          </a:prstGeom>
          <a:noFill/>
        </p:spPr>
        <p:txBody>
          <a:bodyPr wrap="none" numCol="1" spcCol="360000" rtlCol="0">
            <a:spAutoFit/>
          </a:bodyPr>
          <a:lstStyle/>
          <a:p>
            <a:pPr algn="l"/>
            <a:r>
              <a:rPr lang="de-DE" sz="1800" b="1" dirty="0">
                <a:latin typeface="Arial Narrow" panose="020B0606020202030204" pitchFamily="34" charset="0"/>
              </a:rPr>
              <a:t>„</a:t>
            </a:r>
            <a:r>
              <a:rPr lang="de-DE" sz="1800" b="1" dirty="0" err="1">
                <a:latin typeface="Arial Narrow" panose="020B0606020202030204" pitchFamily="34" charset="0"/>
              </a:rPr>
              <a:t>Haters</a:t>
            </a:r>
            <a:r>
              <a:rPr lang="de-DE" sz="1800" b="1" dirty="0">
                <a:latin typeface="Arial Narrow" panose="020B0606020202030204" pitchFamily="34" charset="0"/>
              </a:rPr>
              <a:t> </a:t>
            </a:r>
            <a:r>
              <a:rPr lang="de-DE" sz="1800" b="1" dirty="0" err="1">
                <a:latin typeface="Arial Narrow" panose="020B0606020202030204" pitchFamily="34" charset="0"/>
              </a:rPr>
              <a:t>gonna</a:t>
            </a:r>
            <a:r>
              <a:rPr lang="de-DE" sz="1800" b="1" dirty="0">
                <a:latin typeface="Arial Narrow" panose="020B0606020202030204" pitchFamily="34" charset="0"/>
              </a:rPr>
              <a:t> </a:t>
            </a:r>
            <a:r>
              <a:rPr lang="de-DE" sz="1800" b="1" dirty="0" err="1">
                <a:latin typeface="Arial Narrow" panose="020B0606020202030204" pitchFamily="34" charset="0"/>
              </a:rPr>
              <a:t>hate</a:t>
            </a:r>
            <a:r>
              <a:rPr lang="de-DE" sz="1800" b="1" dirty="0">
                <a:latin typeface="Arial Narrow" panose="020B0606020202030204" pitchFamily="34" charset="0"/>
              </a:rPr>
              <a:t>.“</a:t>
            </a: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3178">
            <a:off x="4235047" y="1719715"/>
            <a:ext cx="1415017" cy="1413474"/>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21</a:t>
            </a:fld>
            <a:endParaRPr lang="de-DE" dirty="0"/>
          </a:p>
        </p:txBody>
      </p:sp>
    </p:spTree>
    <p:extLst>
      <p:ext uri="{BB962C8B-B14F-4D97-AF65-F5344CB8AC3E}">
        <p14:creationId xmlns:p14="http://schemas.microsoft.com/office/powerpoint/2010/main" val="378728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8252B8E3-E7C2-E544-ABE6-C89FD1439B08}"/>
              </a:ext>
            </a:extLst>
          </p:cNvPr>
          <p:cNvSpPr>
            <a:spLocks noGrp="1"/>
          </p:cNvSpPr>
          <p:nvPr>
            <p:ph type="body" sz="quarter" idx="14"/>
          </p:nvPr>
        </p:nvSpPr>
        <p:spPr>
          <a:xfrm>
            <a:off x="5144076" y="1647509"/>
            <a:ext cx="3999924" cy="1265368"/>
          </a:xfrm>
        </p:spPr>
        <p:txBody>
          <a:bodyPr>
            <a:noAutofit/>
          </a:bodyPr>
          <a:lstStyle/>
          <a:p>
            <a:pPr>
              <a:lnSpc>
                <a:spcPts val="3000"/>
              </a:lnSpc>
            </a:pPr>
            <a:r>
              <a:rPr lang="de-DE" sz="1800" b="0" cap="none" dirty="0"/>
              <a:t>Regulierende und bestärkende </a:t>
            </a:r>
          </a:p>
          <a:p>
            <a:pPr>
              <a:lnSpc>
                <a:spcPts val="3000"/>
              </a:lnSpc>
            </a:pPr>
            <a:r>
              <a:rPr lang="de-DE" sz="1800" b="0" cap="none" dirty="0"/>
              <a:t>Strategien der Moderation</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3924" t="1870" r="3657" b="1451"/>
          <a:stretch/>
        </p:blipFill>
        <p:spPr>
          <a:xfrm>
            <a:off x="543750" y="163552"/>
            <a:ext cx="4528947" cy="4646341"/>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22</a:t>
            </a:fld>
            <a:endParaRPr lang="de-DE" dirty="0"/>
          </a:p>
        </p:txBody>
      </p:sp>
    </p:spTree>
    <p:extLst>
      <p:ext uri="{BB962C8B-B14F-4D97-AF65-F5344CB8AC3E}">
        <p14:creationId xmlns:p14="http://schemas.microsoft.com/office/powerpoint/2010/main" val="22301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6113005" y="3894173"/>
            <a:ext cx="2268370" cy="491974"/>
          </a:xfrm>
        </p:spPr>
        <p:txBody>
          <a:bodyPr/>
          <a:lstStyle/>
          <a:p>
            <a:r>
              <a:rPr lang="de-DE" sz="1500" dirty="0"/>
              <a:t>Ignorieren</a:t>
            </a:r>
          </a:p>
        </p:txBody>
      </p:sp>
      <p:sp>
        <p:nvSpPr>
          <p:cNvPr id="17"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6431113" y="2040097"/>
            <a:ext cx="2843867" cy="491974"/>
          </a:xfrm>
        </p:spPr>
        <p:txBody>
          <a:bodyPr/>
          <a:lstStyle/>
          <a:p>
            <a:r>
              <a:rPr lang="de-DE" sz="1500" dirty="0"/>
              <a:t>Dekonstruktion</a:t>
            </a:r>
          </a:p>
        </p:txBody>
      </p:sp>
      <p:sp>
        <p:nvSpPr>
          <p:cNvPr id="19"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3533238" y="3390774"/>
            <a:ext cx="2509117" cy="491974"/>
          </a:xfrm>
        </p:spPr>
        <p:txBody>
          <a:bodyPr/>
          <a:lstStyle/>
          <a:p>
            <a:r>
              <a:rPr lang="de-DE" sz="1500" dirty="0"/>
              <a:t>Ausblenden, Blockieren </a:t>
            </a:r>
            <a:br>
              <a:rPr lang="de-DE" sz="1500" dirty="0"/>
            </a:br>
            <a:r>
              <a:rPr lang="de-DE" sz="1500" dirty="0"/>
              <a:t>oder Löschen</a:t>
            </a:r>
          </a:p>
        </p:txBody>
      </p:sp>
      <p:sp>
        <p:nvSpPr>
          <p:cNvPr id="25"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5037517" y="1515652"/>
            <a:ext cx="2843867" cy="491974"/>
          </a:xfrm>
        </p:spPr>
        <p:txBody>
          <a:bodyPr/>
          <a:lstStyle/>
          <a:p>
            <a:r>
              <a:rPr lang="de-DE" sz="1500" dirty="0"/>
              <a:t>Gegenrede</a:t>
            </a:r>
          </a:p>
        </p:txBody>
      </p:sp>
      <p:sp>
        <p:nvSpPr>
          <p:cNvPr id="39"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3867651" y="2199578"/>
            <a:ext cx="2843867" cy="491974"/>
          </a:xfrm>
        </p:spPr>
        <p:txBody>
          <a:bodyPr/>
          <a:lstStyle/>
          <a:p>
            <a:r>
              <a:rPr lang="de-DE" sz="1500" dirty="0"/>
              <a:t>Bestrafung</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557" y="3805358"/>
            <a:ext cx="619083" cy="660264"/>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696" y="3330262"/>
            <a:ext cx="593104" cy="604523"/>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420" y="1937245"/>
            <a:ext cx="604814" cy="604814"/>
          </a:xfrm>
          <a:prstGeom prst="rect">
            <a:avLst/>
          </a:prstGeom>
        </p:spPr>
      </p:pic>
      <p:pic>
        <p:nvPicPr>
          <p:cNvPr id="15" name="Grafik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413" y="1378759"/>
            <a:ext cx="743684" cy="536279"/>
          </a:xfrm>
          <a:prstGeom prst="rect">
            <a:avLst/>
          </a:prstGeom>
        </p:spPr>
      </p:pic>
      <p:pic>
        <p:nvPicPr>
          <p:cNvPr id="16" name="Grafik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1554" y="1993178"/>
            <a:ext cx="741440" cy="548879"/>
          </a:xfrm>
          <a:prstGeom prst="rect">
            <a:avLst/>
          </a:prstGeom>
        </p:spPr>
      </p:pic>
      <p:sp>
        <p:nvSpPr>
          <p:cNvPr id="20" name="Textplatzhalter 19"/>
          <p:cNvSpPr>
            <a:spLocks noGrp="1"/>
          </p:cNvSpPr>
          <p:nvPr>
            <p:ph type="body" sz="quarter" idx="14"/>
          </p:nvPr>
        </p:nvSpPr>
        <p:spPr/>
        <p:txBody>
          <a:bodyPr/>
          <a:lstStyle/>
          <a:p>
            <a:r>
              <a:rPr lang="de-DE" dirty="0"/>
              <a:t>DIS-EMPOWERMENT</a:t>
            </a:r>
          </a:p>
        </p:txBody>
      </p:sp>
      <p:pic>
        <p:nvPicPr>
          <p:cNvPr id="18" name="Grafik 17"/>
          <p:cNvPicPr>
            <a:picLocks noChangeAspect="1"/>
          </p:cNvPicPr>
          <p:nvPr/>
        </p:nvPicPr>
        <p:blipFill rotWithShape="1">
          <a:blip r:embed="rId8">
            <a:extLst>
              <a:ext uri="{28A0092B-C50C-407E-A947-70E740481C1C}">
                <a14:useLocalDpi xmlns:a14="http://schemas.microsoft.com/office/drawing/2010/main" val="0"/>
              </a:ext>
            </a:extLst>
          </a:blip>
          <a:srcRect l="3924" t="1870" r="47465" b="1451"/>
          <a:stretch/>
        </p:blipFill>
        <p:spPr>
          <a:xfrm>
            <a:off x="540098" y="1155032"/>
            <a:ext cx="1946085" cy="3795806"/>
          </a:xfrm>
          <a:prstGeom prst="rect">
            <a:avLst/>
          </a:prstGeom>
        </p:spPr>
      </p:pic>
      <p:sp>
        <p:nvSpPr>
          <p:cNvPr id="2" name="Foliennummernplatzhalter 1"/>
          <p:cNvSpPr>
            <a:spLocks noGrp="1"/>
          </p:cNvSpPr>
          <p:nvPr>
            <p:ph type="sldNum" sz="quarter" idx="11"/>
          </p:nvPr>
        </p:nvSpPr>
        <p:spPr/>
        <p:txBody>
          <a:bodyPr/>
          <a:lstStyle/>
          <a:p>
            <a:fld id="{CC60C9C2-36EC-7E44-A697-BF4F72B52E71}" type="slidenum">
              <a:rPr lang="de-DE" smtClean="0"/>
              <a:pPr/>
              <a:t>23</a:t>
            </a:fld>
            <a:endParaRPr lang="de-DE" dirty="0"/>
          </a:p>
        </p:txBody>
      </p:sp>
    </p:spTree>
    <p:extLst>
      <p:ext uri="{BB962C8B-B14F-4D97-AF65-F5344CB8AC3E}">
        <p14:creationId xmlns:p14="http://schemas.microsoft.com/office/powerpoint/2010/main" val="1722579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2C59AC9-3F4D-744F-80EC-7AAE07764D84}"/>
              </a:ext>
            </a:extLst>
          </p:cNvPr>
          <p:cNvSpPr>
            <a:spLocks noGrp="1"/>
          </p:cNvSpPr>
          <p:nvPr>
            <p:ph type="body" sz="quarter" idx="14"/>
          </p:nvPr>
        </p:nvSpPr>
        <p:spPr/>
        <p:txBody>
          <a:bodyPr/>
          <a:lstStyle/>
          <a:p>
            <a:r>
              <a:rPr lang="de-DE" sz="3200" dirty="0"/>
              <a:t>EMPOWERMENT</a:t>
            </a:r>
          </a:p>
        </p:txBody>
      </p:sp>
      <p:sp>
        <p:nvSpPr>
          <p:cNvPr id="9" name="Textplatzhalter 8">
            <a:extLst>
              <a:ext uri="{FF2B5EF4-FFF2-40B4-BE49-F238E27FC236}">
                <a16:creationId xmlns:a16="http://schemas.microsoft.com/office/drawing/2014/main" id="{4DDBD547-4575-3C44-BF0F-4D7CBB11AE0B}"/>
              </a:ext>
            </a:extLst>
          </p:cNvPr>
          <p:cNvSpPr>
            <a:spLocks noGrp="1"/>
          </p:cNvSpPr>
          <p:nvPr>
            <p:ph type="body" sz="quarter" idx="24"/>
          </p:nvPr>
        </p:nvSpPr>
        <p:spPr>
          <a:xfrm>
            <a:off x="1218103" y="1572090"/>
            <a:ext cx="2059786" cy="491974"/>
          </a:xfrm>
        </p:spPr>
        <p:txBody>
          <a:bodyPr/>
          <a:lstStyle/>
          <a:p>
            <a:r>
              <a:rPr lang="de-DE" sz="1500" dirty="0" err="1">
                <a:solidFill>
                  <a:srgbClr val="00A096"/>
                </a:solidFill>
              </a:rPr>
              <a:t>Moderativ</a:t>
            </a:r>
            <a:r>
              <a:rPr lang="de-DE" sz="1500" dirty="0">
                <a:solidFill>
                  <a:srgbClr val="00A096"/>
                </a:solidFill>
              </a:rPr>
              <a:t> vermitteln </a:t>
            </a:r>
          </a:p>
        </p:txBody>
      </p:sp>
      <p:sp>
        <p:nvSpPr>
          <p:cNvPr id="13"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1560070" y="2454967"/>
            <a:ext cx="1896438" cy="491974"/>
          </a:xfrm>
        </p:spPr>
        <p:txBody>
          <a:bodyPr/>
          <a:lstStyle/>
          <a:p>
            <a:r>
              <a:rPr lang="de-DE" sz="1500" dirty="0">
                <a:solidFill>
                  <a:srgbClr val="00A096"/>
                </a:solidFill>
              </a:rPr>
              <a:t>Verständnis zeigen</a:t>
            </a:r>
          </a:p>
        </p:txBody>
      </p:sp>
      <p:sp>
        <p:nvSpPr>
          <p:cNvPr id="21" name="Textplatzhalter 8">
            <a:extLst>
              <a:ext uri="{FF2B5EF4-FFF2-40B4-BE49-F238E27FC236}">
                <a16:creationId xmlns:a16="http://schemas.microsoft.com/office/drawing/2014/main" id="{4DDBD547-4575-3C44-BF0F-4D7CBB11AE0B}"/>
              </a:ext>
            </a:extLst>
          </p:cNvPr>
          <p:cNvSpPr>
            <a:spLocks noGrp="1"/>
          </p:cNvSpPr>
          <p:nvPr>
            <p:ph type="body" sz="quarter" idx="24"/>
          </p:nvPr>
        </p:nvSpPr>
        <p:spPr>
          <a:xfrm>
            <a:off x="2821489" y="3943382"/>
            <a:ext cx="1831194" cy="491974"/>
          </a:xfrm>
        </p:spPr>
        <p:txBody>
          <a:bodyPr/>
          <a:lstStyle/>
          <a:p>
            <a:r>
              <a:rPr lang="de-DE" sz="1500" dirty="0">
                <a:solidFill>
                  <a:srgbClr val="00A096"/>
                </a:solidFill>
              </a:rPr>
              <a:t>Ironie und Humor</a:t>
            </a:r>
          </a:p>
        </p:txBody>
      </p:sp>
      <p:sp>
        <p:nvSpPr>
          <p:cNvPr id="31" name="Textplatzhalter 4">
            <a:extLst>
              <a:ext uri="{FF2B5EF4-FFF2-40B4-BE49-F238E27FC236}">
                <a16:creationId xmlns:a16="http://schemas.microsoft.com/office/drawing/2014/main" id="{87B1112C-F1B7-4746-9233-CFC7583DB828}"/>
              </a:ext>
            </a:extLst>
          </p:cNvPr>
          <p:cNvSpPr>
            <a:spLocks noGrp="1"/>
          </p:cNvSpPr>
          <p:nvPr>
            <p:ph type="body" sz="quarter" idx="17"/>
          </p:nvPr>
        </p:nvSpPr>
        <p:spPr>
          <a:xfrm>
            <a:off x="3854430" y="1674305"/>
            <a:ext cx="2235921" cy="491974"/>
          </a:xfrm>
        </p:spPr>
        <p:txBody>
          <a:bodyPr/>
          <a:lstStyle/>
          <a:p>
            <a:r>
              <a:rPr lang="de-DE" sz="1500" dirty="0"/>
              <a:t>Gemein machen</a:t>
            </a:r>
          </a:p>
        </p:txBody>
      </p:sp>
      <p:sp>
        <p:nvSpPr>
          <p:cNvPr id="34" name="Textplatzhalter 8">
            <a:extLst>
              <a:ext uri="{FF2B5EF4-FFF2-40B4-BE49-F238E27FC236}">
                <a16:creationId xmlns:a16="http://schemas.microsoft.com/office/drawing/2014/main" id="{4DDBD547-4575-3C44-BF0F-4D7CBB11AE0B}"/>
              </a:ext>
            </a:extLst>
          </p:cNvPr>
          <p:cNvSpPr>
            <a:spLocks noGrp="1"/>
          </p:cNvSpPr>
          <p:nvPr>
            <p:ph type="body" sz="quarter" idx="24"/>
          </p:nvPr>
        </p:nvSpPr>
        <p:spPr>
          <a:xfrm>
            <a:off x="4580860" y="2455337"/>
            <a:ext cx="2548356" cy="491974"/>
          </a:xfrm>
        </p:spPr>
        <p:txBody>
          <a:bodyPr/>
          <a:lstStyle/>
          <a:p>
            <a:r>
              <a:rPr lang="de-DE" sz="1500" dirty="0">
                <a:solidFill>
                  <a:srgbClr val="00A096"/>
                </a:solidFill>
              </a:rPr>
              <a:t>Umarmen </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0" y="3805529"/>
            <a:ext cx="517362" cy="516789"/>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27" y="2259587"/>
            <a:ext cx="754198" cy="568780"/>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074" y="2275745"/>
            <a:ext cx="557480" cy="672200"/>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19" y="1465231"/>
            <a:ext cx="635784" cy="554814"/>
          </a:xfrm>
          <a:prstGeom prst="rect">
            <a:avLst/>
          </a:prstGeom>
        </p:spPr>
      </p:pic>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453719" y="1499221"/>
            <a:ext cx="421415" cy="608088"/>
          </a:xfrm>
          <a:prstGeom prst="rect">
            <a:avLst/>
          </a:prstGeom>
        </p:spPr>
      </p:pic>
      <p:pic>
        <p:nvPicPr>
          <p:cNvPr id="14" name="Grafik 13"/>
          <p:cNvPicPr>
            <a:picLocks noChangeAspect="1"/>
          </p:cNvPicPr>
          <p:nvPr/>
        </p:nvPicPr>
        <p:blipFill rotWithShape="1">
          <a:blip r:embed="rId8">
            <a:extLst>
              <a:ext uri="{28A0092B-C50C-407E-A947-70E740481C1C}">
                <a14:useLocalDpi xmlns:a14="http://schemas.microsoft.com/office/drawing/2010/main" val="0"/>
              </a:ext>
            </a:extLst>
          </a:blip>
          <a:srcRect l="47154" t="1870" r="3455" b="1451"/>
          <a:stretch/>
        </p:blipFill>
        <p:spPr>
          <a:xfrm>
            <a:off x="6005134" y="1171073"/>
            <a:ext cx="1988096" cy="3816548"/>
          </a:xfrm>
          <a:prstGeom prst="rect">
            <a:avLst/>
          </a:prstGeom>
        </p:spPr>
      </p:pic>
      <p:sp>
        <p:nvSpPr>
          <p:cNvPr id="2" name="Foliennummernplatzhalter 1"/>
          <p:cNvSpPr>
            <a:spLocks noGrp="1"/>
          </p:cNvSpPr>
          <p:nvPr>
            <p:ph type="sldNum" sz="quarter" idx="11"/>
          </p:nvPr>
        </p:nvSpPr>
        <p:spPr/>
        <p:txBody>
          <a:bodyPr/>
          <a:lstStyle/>
          <a:p>
            <a:fld id="{CC60C9C2-36EC-7E44-A697-BF4F72B52E71}" type="slidenum">
              <a:rPr lang="de-DE" smtClean="0"/>
              <a:pPr/>
              <a:t>24</a:t>
            </a:fld>
            <a:endParaRPr lang="de-DE" dirty="0"/>
          </a:p>
        </p:txBody>
      </p:sp>
    </p:spTree>
    <p:extLst>
      <p:ext uri="{BB962C8B-B14F-4D97-AF65-F5344CB8AC3E}">
        <p14:creationId xmlns:p14="http://schemas.microsoft.com/office/powerpoint/2010/main" val="3394608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25</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3" y="2211676"/>
            <a:ext cx="5379799"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ENTSCHEIDUNGSWEGE</a:t>
            </a:r>
            <a:endParaRPr lang="de-DE" sz="3600" b="1" dirty="0">
              <a:solidFill>
                <a:schemeClr val="bg1"/>
              </a:solidFill>
              <a:latin typeface="Arial Narrow" panose="020B0606020202030204" pitchFamily="34" charset="0"/>
              <a:cs typeface="Arial Narrow" panose="020B0604020202020204" pitchFamily="34" charset="0"/>
            </a:endParaRPr>
          </a:p>
          <a:p>
            <a:r>
              <a:rPr lang="de-DE" sz="1600" dirty="0">
                <a:latin typeface="Arial Narrow" panose="020B0606020202030204" pitchFamily="34" charset="0"/>
                <a:ea typeface="DIN 2014" panose="020B0504020202020204" pitchFamily="34" charset="0"/>
              </a:rPr>
              <a:t>Abläufe und Zuständigkeiten im Notfall</a:t>
            </a:r>
          </a:p>
        </p:txBody>
      </p:sp>
    </p:spTree>
    <p:extLst>
      <p:ext uri="{BB962C8B-B14F-4D97-AF65-F5344CB8AC3E}">
        <p14:creationId xmlns:p14="http://schemas.microsoft.com/office/powerpoint/2010/main" val="12642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A387917-B220-9D40-9AB7-980C3CF85897}"/>
              </a:ext>
            </a:extLst>
          </p:cNvPr>
          <p:cNvSpPr>
            <a:spLocks noGrp="1"/>
          </p:cNvSpPr>
          <p:nvPr>
            <p:ph type="title"/>
          </p:nvPr>
        </p:nvSpPr>
        <p:spPr/>
        <p:txBody>
          <a:bodyPr>
            <a:noAutofit/>
          </a:bodyPr>
          <a:lstStyle/>
          <a:p>
            <a:r>
              <a:rPr lang="de-DE" dirty="0"/>
              <a:t>VIELEN DANK</a:t>
            </a:r>
          </a:p>
        </p:txBody>
      </p:sp>
    </p:spTree>
    <p:extLst>
      <p:ext uri="{BB962C8B-B14F-4D97-AF65-F5344CB8AC3E}">
        <p14:creationId xmlns:p14="http://schemas.microsoft.com/office/powerpoint/2010/main" val="3791411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82E9CD1-4B23-B147-87DD-4641BBCC295F}"/>
              </a:ext>
            </a:extLst>
          </p:cNvPr>
          <p:cNvSpPr>
            <a:spLocks noGrp="1"/>
          </p:cNvSpPr>
          <p:nvPr>
            <p:ph type="body" sz="quarter" idx="17"/>
          </p:nvPr>
        </p:nvSpPr>
        <p:spPr>
          <a:xfrm>
            <a:off x="1006213" y="2394937"/>
            <a:ext cx="7349117" cy="805463"/>
          </a:xfrm>
        </p:spPr>
        <p:txBody>
          <a:bodyPr>
            <a:noAutofit/>
          </a:bodyPr>
          <a:lstStyle/>
          <a:p>
            <a:pPr>
              <a:lnSpc>
                <a:spcPct val="100000"/>
              </a:lnSpc>
            </a:pPr>
            <a:r>
              <a:rPr lang="de-DE" sz="1400" dirty="0">
                <a:latin typeface="Arial Narrow" panose="020B0606020202030204" pitchFamily="34" charset="0"/>
              </a:rPr>
              <a:t>Landesanstalt für Medien NRW </a:t>
            </a:r>
            <a:br>
              <a:rPr lang="de-DE" sz="1400" dirty="0">
                <a:latin typeface="Arial Narrow" panose="020B0606020202030204" pitchFamily="34" charset="0"/>
              </a:rPr>
            </a:br>
            <a:r>
              <a:rPr lang="de-DE" sz="1400" dirty="0" err="1">
                <a:latin typeface="Arial Narrow" panose="020B0606020202030204" pitchFamily="34" charset="0"/>
              </a:rPr>
              <a:t>Zollhof</a:t>
            </a:r>
            <a:r>
              <a:rPr lang="de-DE" sz="1400" dirty="0">
                <a:latin typeface="Arial Narrow" panose="020B0606020202030204" pitchFamily="34" charset="0"/>
              </a:rPr>
              <a:t> 2 </a:t>
            </a:r>
            <a:br>
              <a:rPr lang="de-DE" sz="1400" dirty="0">
                <a:latin typeface="Arial Narrow" panose="020B0606020202030204" pitchFamily="34" charset="0"/>
              </a:rPr>
            </a:br>
            <a:r>
              <a:rPr lang="de-DE" sz="1400" dirty="0">
                <a:latin typeface="Arial Narrow" panose="020B0606020202030204" pitchFamily="34" charset="0"/>
              </a:rPr>
              <a:t>D - 40221 Düsseldorf</a:t>
            </a:r>
            <a:br>
              <a:rPr lang="de-DE" dirty="0">
                <a:latin typeface="Arial Narrow" panose="020B0606020202030204" pitchFamily="34" charset="0"/>
              </a:rPr>
            </a:br>
            <a:endParaRPr lang="de-DE" dirty="0">
              <a:latin typeface="Arial Narrow" panose="020B0606020202030204" pitchFamily="34" charset="0"/>
            </a:endParaRPr>
          </a:p>
          <a:p>
            <a:pPr>
              <a:lnSpc>
                <a:spcPct val="100000"/>
              </a:lnSpc>
            </a:pPr>
            <a:endParaRPr lang="de-DE" sz="1400" dirty="0">
              <a:solidFill>
                <a:srgbClr val="00A48F"/>
              </a:solidFill>
              <a:latin typeface="Arial Narrow" panose="020B0606020202030204" pitchFamily="34" charset="0"/>
            </a:endParaRPr>
          </a:p>
          <a:p>
            <a:pPr>
              <a:lnSpc>
                <a:spcPct val="100000"/>
              </a:lnSpc>
            </a:pPr>
            <a:r>
              <a:rPr lang="de-DE" sz="1400" dirty="0">
                <a:solidFill>
                  <a:srgbClr val="00A48F"/>
                </a:solidFill>
                <a:latin typeface="Arial Narrow" panose="020B0606020202030204" pitchFamily="34" charset="0"/>
              </a:rPr>
              <a:t>T</a:t>
            </a:r>
            <a:r>
              <a:rPr lang="de-DE" sz="1400" dirty="0">
                <a:latin typeface="Arial Narrow" panose="020B0606020202030204" pitchFamily="34" charset="0"/>
              </a:rPr>
              <a:t>   +49 211 77007-0 </a:t>
            </a:r>
            <a:br>
              <a:rPr lang="de-DE" sz="1400" dirty="0">
                <a:latin typeface="Arial Narrow" panose="020B0606020202030204" pitchFamily="34" charset="0"/>
              </a:rPr>
            </a:br>
            <a:r>
              <a:rPr lang="de-DE" sz="1400" dirty="0">
                <a:solidFill>
                  <a:srgbClr val="00A48F"/>
                </a:solidFill>
                <a:latin typeface="Arial Narrow" panose="020B0606020202030204" pitchFamily="34" charset="0"/>
              </a:rPr>
              <a:t>M</a:t>
            </a:r>
            <a:r>
              <a:rPr lang="de-DE" sz="1400" dirty="0">
                <a:latin typeface="Arial Narrow" panose="020B0606020202030204" pitchFamily="34" charset="0"/>
              </a:rPr>
              <a:t>  info@medienanstalt-nrw.de</a:t>
            </a:r>
            <a:br>
              <a:rPr lang="de-DE" sz="1400" dirty="0">
                <a:latin typeface="Arial Narrow" panose="020B0606020202030204" pitchFamily="34" charset="0"/>
              </a:rPr>
            </a:br>
            <a:r>
              <a:rPr lang="de-DE" sz="1400" dirty="0">
                <a:solidFill>
                  <a:srgbClr val="00A096"/>
                </a:solidFill>
                <a:latin typeface="Arial Narrow" panose="020B0606020202030204" pitchFamily="34" charset="0"/>
              </a:rPr>
              <a:t>W</a:t>
            </a:r>
            <a:r>
              <a:rPr lang="de-DE" sz="1400" dirty="0">
                <a:latin typeface="Arial Narrow" panose="020B0606020202030204" pitchFamily="34" charset="0"/>
              </a:rPr>
              <a:t>  medienanstalt-nrw.de</a:t>
            </a:r>
          </a:p>
          <a:p>
            <a:pPr>
              <a:lnSpc>
                <a:spcPts val="2360"/>
              </a:lnSpc>
            </a:pPr>
            <a:endParaRPr lang="de-DE" sz="1400" dirty="0">
              <a:latin typeface="Arial Narrow" panose="020B0606020202030204" pitchFamily="34" charset="0"/>
            </a:endParaRPr>
          </a:p>
        </p:txBody>
      </p:sp>
      <p:sp>
        <p:nvSpPr>
          <p:cNvPr id="3" name="Titel 2">
            <a:extLst>
              <a:ext uri="{FF2B5EF4-FFF2-40B4-BE49-F238E27FC236}">
                <a16:creationId xmlns:a16="http://schemas.microsoft.com/office/drawing/2014/main" id="{0A387917-B220-9D40-9AB7-980C3CF85897}"/>
              </a:ext>
            </a:extLst>
          </p:cNvPr>
          <p:cNvSpPr>
            <a:spLocks noGrp="1"/>
          </p:cNvSpPr>
          <p:nvPr>
            <p:ph type="title"/>
          </p:nvPr>
        </p:nvSpPr>
        <p:spPr/>
        <p:txBody>
          <a:bodyPr>
            <a:noAutofit/>
          </a:bodyPr>
          <a:lstStyle/>
          <a:p>
            <a:r>
              <a:rPr lang="de-DE" dirty="0">
                <a:latin typeface="Arial Narrow" panose="020B0606020202030204" pitchFamily="34" charset="0"/>
              </a:rPr>
              <a:t>IMPRESSUM</a:t>
            </a:r>
          </a:p>
        </p:txBody>
      </p:sp>
      <p:sp>
        <p:nvSpPr>
          <p:cNvPr id="4" name="Textplatzhalter 3">
            <a:extLst>
              <a:ext uri="{FF2B5EF4-FFF2-40B4-BE49-F238E27FC236}">
                <a16:creationId xmlns:a16="http://schemas.microsoft.com/office/drawing/2014/main" id="{05CCF11A-67A3-D541-BF25-2D9F9D762AD7}"/>
              </a:ext>
            </a:extLst>
          </p:cNvPr>
          <p:cNvSpPr txBox="1">
            <a:spLocks/>
          </p:cNvSpPr>
          <p:nvPr/>
        </p:nvSpPr>
        <p:spPr>
          <a:xfrm>
            <a:off x="1006213" y="3328736"/>
            <a:ext cx="5833202" cy="84622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de-DE" sz="1000" dirty="0">
                <a:latin typeface="Arial Narrow" panose="020B0606020202030204" pitchFamily="34" charset="0"/>
                <a:cs typeface="Arial" panose="020B0604020202020204" pitchFamily="34" charset="0"/>
              </a:rPr>
              <a:t>Diese Publikation wird freigegeben unter Creative </a:t>
            </a:r>
            <a:r>
              <a:rPr lang="de-DE" sz="1000" dirty="0" err="1">
                <a:latin typeface="Arial Narrow" panose="020B0606020202030204" pitchFamily="34" charset="0"/>
                <a:cs typeface="Arial" panose="020B0604020202020204" pitchFamily="34" charset="0"/>
              </a:rPr>
              <a:t>Commons</a:t>
            </a:r>
            <a:r>
              <a:rPr lang="de-DE" sz="1000" dirty="0">
                <a:latin typeface="Arial Narrow" panose="020B0606020202030204" pitchFamily="34" charset="0"/>
                <a:cs typeface="Arial" panose="020B0604020202020204" pitchFamily="34" charset="0"/>
              </a:rPr>
              <a:t>-Lizenz: </a:t>
            </a:r>
          </a:p>
          <a:p>
            <a:pPr marL="0" indent="0">
              <a:lnSpc>
                <a:spcPct val="100000"/>
              </a:lnSpc>
              <a:spcBef>
                <a:spcPts val="0"/>
              </a:spcBef>
              <a:buNone/>
            </a:pPr>
            <a:r>
              <a:rPr lang="de-DE" sz="1000" dirty="0">
                <a:latin typeface="Arial Narrow" panose="020B0606020202030204" pitchFamily="34" charset="0"/>
                <a:hlinkClick r:id="rId3"/>
              </a:rPr>
              <a:t>CC BY-NC-SA 3.0</a:t>
            </a:r>
            <a:endParaRPr lang="de-DE" sz="1000" dirty="0">
              <a:latin typeface="Arial Narrow" panose="020B0606020202030204" pitchFamily="34" charset="0"/>
            </a:endParaRPr>
          </a:p>
          <a:p>
            <a:pPr marL="0" indent="0">
              <a:lnSpc>
                <a:spcPct val="100000"/>
              </a:lnSpc>
              <a:spcBef>
                <a:spcPts val="0"/>
              </a:spcBef>
              <a:buNone/>
            </a:pPr>
            <a:r>
              <a:rPr lang="de-DE" sz="1000" u="sng" dirty="0">
                <a:solidFill>
                  <a:srgbClr val="00A096"/>
                </a:solidFill>
                <a:latin typeface="Arial Narrow" panose="020B0606020202030204" pitchFamily="34" charset="0"/>
                <a:hlinkClick r:id="rId3"/>
              </a:rPr>
              <a:t>https://creativecommons.org/licenses/by-nc-sa/3.0/de/legalcode</a:t>
            </a:r>
            <a:endParaRPr lang="de-DE" sz="1000" dirty="0">
              <a:solidFill>
                <a:srgbClr val="00A096"/>
              </a:solidFill>
              <a:latin typeface="Arial Narrow" panose="020B0606020202030204" pitchFamily="34" charset="0"/>
            </a:endParaRPr>
          </a:p>
          <a:p>
            <a:pPr marL="0" indent="0">
              <a:lnSpc>
                <a:spcPct val="100000"/>
              </a:lnSpc>
              <a:spcBef>
                <a:spcPts val="0"/>
              </a:spcBef>
              <a:buNone/>
            </a:pPr>
            <a:endParaRPr lang="de-DE" sz="1000" dirty="0">
              <a:latin typeface="Arial Narrow" panose="020B0606020202030204" pitchFamily="34" charset="0"/>
            </a:endParaRPr>
          </a:p>
          <a:p>
            <a:pPr marL="0" indent="0">
              <a:lnSpc>
                <a:spcPct val="100000"/>
              </a:lnSpc>
              <a:spcBef>
                <a:spcPts val="0"/>
              </a:spcBef>
              <a:buNone/>
            </a:pPr>
            <a:r>
              <a:rPr lang="de-DE" sz="1000">
                <a:latin typeface="Arial Narrow" panose="020B0606020202030204" pitchFamily="34" charset="0"/>
              </a:rPr>
              <a:t>18.06.2019</a:t>
            </a:r>
            <a:endParaRPr lang="de-DE" sz="1000" dirty="0">
              <a:latin typeface="Arial Narrow" panose="020B0606020202030204" pitchFamily="34" charset="0"/>
            </a:endParaRPr>
          </a:p>
        </p:txBody>
      </p:sp>
    </p:spTree>
    <p:extLst>
      <p:ext uri="{BB962C8B-B14F-4D97-AF65-F5344CB8AC3E}">
        <p14:creationId xmlns:p14="http://schemas.microsoft.com/office/powerpoint/2010/main" val="386999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3</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4862076"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DISKURS-DYNAMIKEN  </a:t>
            </a:r>
            <a:r>
              <a:rPr lang="de-DE" sz="3600" dirty="0">
                <a:latin typeface="Arial Narrow" panose="020B0606020202030204" pitchFamily="34" charset="0"/>
              </a:rPr>
              <a:t>   </a:t>
            </a:r>
          </a:p>
          <a:p>
            <a:r>
              <a:rPr lang="de-DE" sz="1600" dirty="0">
                <a:latin typeface="Arial Narrow" panose="020B0606020202030204" pitchFamily="34" charset="0"/>
                <a:ea typeface="DIN 2014" panose="020B0504020202020204" pitchFamily="34" charset="0"/>
              </a:rPr>
              <a:t>Onlinespezifische Phänomene der Debattenkultur</a:t>
            </a:r>
          </a:p>
        </p:txBody>
      </p:sp>
    </p:spTree>
    <p:extLst>
      <p:ext uri="{BB962C8B-B14F-4D97-AF65-F5344CB8AC3E}">
        <p14:creationId xmlns:p14="http://schemas.microsoft.com/office/powerpoint/2010/main" val="253708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012862-66E4-A84F-8C3C-B6D0B007C084}"/>
              </a:ext>
            </a:extLst>
          </p:cNvPr>
          <p:cNvSpPr>
            <a:spLocks noGrp="1"/>
          </p:cNvSpPr>
          <p:nvPr>
            <p:ph type="body" sz="quarter" idx="14"/>
          </p:nvPr>
        </p:nvSpPr>
        <p:spPr/>
        <p:txBody>
          <a:bodyPr/>
          <a:lstStyle/>
          <a:p>
            <a:r>
              <a:rPr lang="de-DE" sz="3000" dirty="0">
                <a:latin typeface="Arial Narrow" panose="020B0606020202030204" pitchFamily="34" charset="0"/>
              </a:rPr>
              <a:t>Dynamiken des online-diskurses</a:t>
            </a:r>
          </a:p>
        </p:txBody>
      </p:sp>
      <p:sp>
        <p:nvSpPr>
          <p:cNvPr id="5" name="Inhaltsplatzhalter 4">
            <a:extLst>
              <a:ext uri="{FF2B5EF4-FFF2-40B4-BE49-F238E27FC236}">
                <a16:creationId xmlns:a16="http://schemas.microsoft.com/office/drawing/2014/main" id="{B5FA3CAB-52E1-ED41-AFC2-46D38788127D}"/>
              </a:ext>
            </a:extLst>
          </p:cNvPr>
          <p:cNvSpPr>
            <a:spLocks noGrp="1"/>
          </p:cNvSpPr>
          <p:nvPr>
            <p:ph idx="23"/>
          </p:nvPr>
        </p:nvSpPr>
        <p:spPr>
          <a:xfrm>
            <a:off x="477843" y="1362447"/>
            <a:ext cx="1956429" cy="748665"/>
          </a:xfrm>
        </p:spPr>
        <p:txBody>
          <a:bodyPr/>
          <a:lstStyle/>
          <a:p>
            <a:pPr indent="0"/>
            <a:r>
              <a:rPr lang="de-DE" dirty="0">
                <a:latin typeface="Arial Narrow" panose="020B0606020202030204" pitchFamily="34" charset="0"/>
              </a:rPr>
              <a:t>Emotionalität beeinflusst Interaktionsgrad </a:t>
            </a:r>
          </a:p>
          <a:p>
            <a:endParaRPr lang="de-DE" dirty="0">
              <a:latin typeface="Arial Narrow" panose="020B0606020202030204" pitchFamily="34" charset="0"/>
            </a:endParaRPr>
          </a:p>
        </p:txBody>
      </p:sp>
      <p:sp>
        <p:nvSpPr>
          <p:cNvPr id="6" name="Inhaltsplatzhalter 5">
            <a:extLst>
              <a:ext uri="{FF2B5EF4-FFF2-40B4-BE49-F238E27FC236}">
                <a16:creationId xmlns:a16="http://schemas.microsoft.com/office/drawing/2014/main" id="{938EADA9-F259-644E-8A87-FD8A6ECDA12F}"/>
              </a:ext>
            </a:extLst>
          </p:cNvPr>
          <p:cNvSpPr>
            <a:spLocks noGrp="1"/>
          </p:cNvSpPr>
          <p:nvPr>
            <p:ph idx="24"/>
          </p:nvPr>
        </p:nvSpPr>
        <p:spPr>
          <a:xfrm>
            <a:off x="2455054" y="2268532"/>
            <a:ext cx="1956429" cy="2241436"/>
          </a:xfrm>
        </p:spPr>
        <p:txBody>
          <a:bodyPr/>
          <a:lstStyle/>
          <a:p>
            <a:pPr>
              <a:lnSpc>
                <a:spcPct val="100000"/>
              </a:lnSpc>
              <a:spcBef>
                <a:spcPts val="0"/>
              </a:spcBef>
              <a:spcAft>
                <a:spcPts val="600"/>
              </a:spcAft>
            </a:pPr>
            <a:r>
              <a:rPr lang="de-DE" altLang="de-DE" dirty="0">
                <a:latin typeface="Arial Narrow" panose="020B0606020202030204" pitchFamily="34" charset="0"/>
              </a:rPr>
              <a:t>Keine Face-</a:t>
            </a:r>
            <a:r>
              <a:rPr lang="de-DE" altLang="de-DE" dirty="0" err="1">
                <a:latin typeface="Arial Narrow" panose="020B0606020202030204" pitchFamily="34" charset="0"/>
              </a:rPr>
              <a:t>to</a:t>
            </a:r>
            <a:r>
              <a:rPr lang="de-DE" altLang="de-DE" dirty="0">
                <a:latin typeface="Arial Narrow" panose="020B0606020202030204" pitchFamily="34" charset="0"/>
              </a:rPr>
              <a:t>-Face-Kommunikation</a:t>
            </a:r>
          </a:p>
          <a:p>
            <a:pPr>
              <a:lnSpc>
                <a:spcPct val="100000"/>
              </a:lnSpc>
              <a:spcBef>
                <a:spcPts val="0"/>
              </a:spcBef>
              <a:spcAft>
                <a:spcPts val="600"/>
              </a:spcAft>
            </a:pPr>
            <a:r>
              <a:rPr lang="de-DE" altLang="de-DE" dirty="0">
                <a:latin typeface="Arial Narrow" panose="020B0606020202030204" pitchFamily="34" charset="0"/>
              </a:rPr>
              <a:t>Mangel an Mimik, Gestik und Tonfall</a:t>
            </a:r>
          </a:p>
          <a:p>
            <a:pPr>
              <a:lnSpc>
                <a:spcPct val="100000"/>
              </a:lnSpc>
              <a:spcBef>
                <a:spcPts val="0"/>
              </a:spcBef>
              <a:spcAft>
                <a:spcPts val="600"/>
              </a:spcAft>
            </a:pPr>
            <a:r>
              <a:rPr lang="de-DE" altLang="de-DE" dirty="0">
                <a:latin typeface="Arial Narrow" panose="020B0606020202030204" pitchFamily="34" charset="0"/>
              </a:rPr>
              <a:t>Wegfall von Hierarchien  </a:t>
            </a:r>
          </a:p>
          <a:p>
            <a:pPr>
              <a:lnSpc>
                <a:spcPct val="100000"/>
              </a:lnSpc>
              <a:spcBef>
                <a:spcPts val="0"/>
              </a:spcBef>
              <a:spcAft>
                <a:spcPts val="600"/>
              </a:spcAft>
            </a:pPr>
            <a:r>
              <a:rPr lang="de-DE" altLang="de-DE" dirty="0">
                <a:latin typeface="Arial Narrow" panose="020B0606020202030204" pitchFamily="34" charset="0"/>
              </a:rPr>
              <a:t>Gefühlte Anonymität</a:t>
            </a:r>
            <a:endParaRPr lang="de-DE" dirty="0">
              <a:latin typeface="Arial Narrow" panose="020B0606020202030204" pitchFamily="34" charset="0"/>
            </a:endParaRPr>
          </a:p>
        </p:txBody>
      </p:sp>
      <p:sp>
        <p:nvSpPr>
          <p:cNvPr id="7" name="Inhaltsplatzhalter 6">
            <a:extLst>
              <a:ext uri="{FF2B5EF4-FFF2-40B4-BE49-F238E27FC236}">
                <a16:creationId xmlns:a16="http://schemas.microsoft.com/office/drawing/2014/main" id="{017E4381-22F8-3D4A-878B-FB6EACE6D5D5}"/>
              </a:ext>
            </a:extLst>
          </p:cNvPr>
          <p:cNvSpPr>
            <a:spLocks noGrp="1"/>
          </p:cNvSpPr>
          <p:nvPr>
            <p:ph idx="25"/>
          </p:nvPr>
        </p:nvSpPr>
        <p:spPr>
          <a:xfrm>
            <a:off x="4543861" y="2268532"/>
            <a:ext cx="1987771" cy="1575091"/>
          </a:xfrm>
        </p:spPr>
        <p:txBody>
          <a:bodyPr/>
          <a:lstStyle/>
          <a:p>
            <a:pPr>
              <a:lnSpc>
                <a:spcPct val="100000"/>
              </a:lnSpc>
            </a:pPr>
            <a:r>
              <a:rPr lang="de-DE" altLang="de-DE" dirty="0">
                <a:latin typeface="Arial Narrow" panose="020B0606020202030204" pitchFamily="34" charset="0"/>
              </a:rPr>
              <a:t>90 % </a:t>
            </a:r>
            <a:r>
              <a:rPr lang="de-DE" altLang="de-DE" dirty="0" err="1">
                <a:latin typeface="Arial Narrow" panose="020B0606020202030204" pitchFamily="34" charset="0"/>
              </a:rPr>
              <a:t>Lurker</a:t>
            </a:r>
            <a:r>
              <a:rPr lang="de-DE" altLang="de-DE" dirty="0">
                <a:latin typeface="Arial Narrow" panose="020B0606020202030204" pitchFamily="34" charset="0"/>
              </a:rPr>
              <a:t> (Zaungäste)</a:t>
            </a:r>
          </a:p>
          <a:p>
            <a:pPr>
              <a:lnSpc>
                <a:spcPct val="100000"/>
              </a:lnSpc>
            </a:pPr>
            <a:r>
              <a:rPr lang="de-DE" altLang="de-DE" dirty="0">
                <a:latin typeface="Arial Narrow" panose="020B0606020202030204" pitchFamily="34" charset="0"/>
              </a:rPr>
              <a:t>9 % </a:t>
            </a:r>
            <a:r>
              <a:rPr lang="de-DE" altLang="de-DE" dirty="0" err="1">
                <a:latin typeface="Arial Narrow" panose="020B0606020202030204" pitchFamily="34" charset="0"/>
              </a:rPr>
              <a:t>Contributors</a:t>
            </a:r>
            <a:r>
              <a:rPr lang="de-DE" altLang="de-DE" dirty="0">
                <a:latin typeface="Arial Narrow" panose="020B0606020202030204" pitchFamily="34" charset="0"/>
              </a:rPr>
              <a:t> (Beitragende)</a:t>
            </a:r>
          </a:p>
          <a:p>
            <a:pPr>
              <a:lnSpc>
                <a:spcPct val="100000"/>
              </a:lnSpc>
            </a:pPr>
            <a:r>
              <a:rPr lang="de-DE" altLang="de-DE" dirty="0">
                <a:latin typeface="Arial Narrow" panose="020B0606020202030204" pitchFamily="34" charset="0"/>
              </a:rPr>
              <a:t>1 % </a:t>
            </a:r>
            <a:r>
              <a:rPr lang="de-DE" altLang="de-DE" dirty="0" err="1">
                <a:latin typeface="Arial Narrow" panose="020B0606020202030204" pitchFamily="34" charset="0"/>
              </a:rPr>
              <a:t>Creators</a:t>
            </a:r>
            <a:r>
              <a:rPr lang="de-DE" altLang="de-DE" dirty="0">
                <a:latin typeface="Arial Narrow" panose="020B0606020202030204" pitchFamily="34" charset="0"/>
              </a:rPr>
              <a:t> (regelmäßige Kommentatoren)</a:t>
            </a:r>
          </a:p>
          <a:p>
            <a:pPr>
              <a:lnSpc>
                <a:spcPct val="100000"/>
              </a:lnSpc>
            </a:pPr>
            <a:endParaRPr lang="de-DE" dirty="0">
              <a:latin typeface="Arial Narrow" panose="020B0606020202030204" pitchFamily="34" charset="0"/>
            </a:endParaRPr>
          </a:p>
        </p:txBody>
      </p:sp>
      <p:sp>
        <p:nvSpPr>
          <p:cNvPr id="9" name="Inhaltsplatzhalter 8">
            <a:extLst>
              <a:ext uri="{FF2B5EF4-FFF2-40B4-BE49-F238E27FC236}">
                <a16:creationId xmlns:a16="http://schemas.microsoft.com/office/drawing/2014/main" id="{52E7A0DA-569B-B54A-AC46-643D0A7D28FB}"/>
              </a:ext>
            </a:extLst>
          </p:cNvPr>
          <p:cNvSpPr>
            <a:spLocks noGrp="1"/>
          </p:cNvSpPr>
          <p:nvPr>
            <p:ph idx="27"/>
          </p:nvPr>
        </p:nvSpPr>
        <p:spPr>
          <a:xfrm>
            <a:off x="2581281" y="1355013"/>
            <a:ext cx="1956429" cy="748665"/>
          </a:xfrm>
        </p:spPr>
        <p:txBody>
          <a:bodyPr/>
          <a:lstStyle/>
          <a:p>
            <a:pPr indent="0"/>
            <a:r>
              <a:rPr lang="de-DE" dirty="0">
                <a:latin typeface="Arial Narrow" panose="020B0606020202030204" pitchFamily="34" charset="0"/>
              </a:rPr>
              <a:t>Online- Enthemmungs-</a:t>
            </a:r>
            <a:br>
              <a:rPr lang="de-DE" dirty="0">
                <a:latin typeface="Arial Narrow" panose="020B0606020202030204" pitchFamily="34" charset="0"/>
              </a:rPr>
            </a:br>
            <a:r>
              <a:rPr lang="de-DE" dirty="0">
                <a:latin typeface="Arial Narrow" panose="020B0606020202030204" pitchFamily="34" charset="0"/>
              </a:rPr>
              <a:t>Effekt</a:t>
            </a:r>
          </a:p>
        </p:txBody>
      </p:sp>
      <p:sp>
        <p:nvSpPr>
          <p:cNvPr id="10" name="Inhaltsplatzhalter 9">
            <a:extLst>
              <a:ext uri="{FF2B5EF4-FFF2-40B4-BE49-F238E27FC236}">
                <a16:creationId xmlns:a16="http://schemas.microsoft.com/office/drawing/2014/main" id="{1C69473C-EA13-4049-AAD0-54D76B29C681}"/>
              </a:ext>
            </a:extLst>
          </p:cNvPr>
          <p:cNvSpPr>
            <a:spLocks noGrp="1"/>
          </p:cNvSpPr>
          <p:nvPr>
            <p:ph idx="28"/>
          </p:nvPr>
        </p:nvSpPr>
        <p:spPr>
          <a:xfrm>
            <a:off x="4684401" y="1355013"/>
            <a:ext cx="1956429" cy="748665"/>
          </a:xfrm>
        </p:spPr>
        <p:txBody>
          <a:bodyPr/>
          <a:lstStyle/>
          <a:p>
            <a:pPr indent="0"/>
            <a:r>
              <a:rPr lang="de-DE" dirty="0">
                <a:latin typeface="Arial Narrow" panose="020B0606020202030204" pitchFamily="34" charset="0"/>
              </a:rPr>
              <a:t>90-9-1 Regel </a:t>
            </a:r>
            <a:br>
              <a:rPr lang="de-DE" dirty="0">
                <a:latin typeface="Arial Narrow" panose="020B0606020202030204" pitchFamily="34" charset="0"/>
              </a:rPr>
            </a:br>
            <a:endParaRPr lang="de-DE" dirty="0">
              <a:latin typeface="Arial Narrow" panose="020B0606020202030204" pitchFamily="34" charset="0"/>
            </a:endParaRPr>
          </a:p>
        </p:txBody>
      </p:sp>
      <p:sp>
        <p:nvSpPr>
          <p:cNvPr id="12" name="Rechteck 11">
            <a:extLst>
              <a:ext uri="{FF2B5EF4-FFF2-40B4-BE49-F238E27FC236}">
                <a16:creationId xmlns:a16="http://schemas.microsoft.com/office/drawing/2014/main" id="{78866F6A-3351-5F45-8A04-92E4617DA8EB}"/>
              </a:ext>
            </a:extLst>
          </p:cNvPr>
          <p:cNvSpPr/>
          <p:nvPr/>
        </p:nvSpPr>
        <p:spPr>
          <a:xfrm>
            <a:off x="45824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a16="http://schemas.microsoft.com/office/drawing/2014/main" id="{46BFC99B-24D6-9E42-B128-45556F8219F4}"/>
              </a:ext>
            </a:extLst>
          </p:cNvPr>
          <p:cNvSpPr/>
          <p:nvPr/>
        </p:nvSpPr>
        <p:spPr>
          <a:xfrm>
            <a:off x="2572799" y="1278155"/>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a16="http://schemas.microsoft.com/office/drawing/2014/main" id="{F01C5092-09ED-324F-B86C-7080D9DFF2EF}"/>
              </a:ext>
            </a:extLst>
          </p:cNvPr>
          <p:cNvSpPr/>
          <p:nvPr/>
        </p:nvSpPr>
        <p:spPr>
          <a:xfrm>
            <a:off x="4664489"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1" name="Inhaltsplatzhalter 10"/>
          <p:cNvSpPr>
            <a:spLocks noGrp="1"/>
          </p:cNvSpPr>
          <p:nvPr>
            <p:ph idx="26"/>
          </p:nvPr>
        </p:nvSpPr>
        <p:spPr>
          <a:xfrm>
            <a:off x="336760" y="2268532"/>
            <a:ext cx="1987771" cy="1487904"/>
          </a:xfrm>
        </p:spPr>
        <p:txBody>
          <a:bodyPr/>
          <a:lstStyle/>
          <a:p>
            <a:pPr>
              <a:lnSpc>
                <a:spcPct val="100000"/>
              </a:lnSpc>
            </a:pPr>
            <a:r>
              <a:rPr lang="de-DE" dirty="0">
                <a:latin typeface="Arial Narrow" panose="020B0606020202030204" pitchFamily="34" charset="0"/>
              </a:rPr>
              <a:t>Wut</a:t>
            </a:r>
          </a:p>
          <a:p>
            <a:pPr>
              <a:lnSpc>
                <a:spcPct val="100000"/>
              </a:lnSpc>
            </a:pPr>
            <a:r>
              <a:rPr lang="de-DE" dirty="0">
                <a:latin typeface="Arial Narrow" panose="020B0606020202030204" pitchFamily="34" charset="0"/>
              </a:rPr>
              <a:t>Angst</a:t>
            </a:r>
          </a:p>
          <a:p>
            <a:pPr>
              <a:lnSpc>
                <a:spcPct val="100000"/>
              </a:lnSpc>
            </a:pPr>
            <a:r>
              <a:rPr lang="de-DE" dirty="0">
                <a:latin typeface="Arial Narrow" panose="020B0606020202030204" pitchFamily="34" charset="0"/>
              </a:rPr>
              <a:t>Freude</a:t>
            </a:r>
          </a:p>
          <a:p>
            <a:pPr>
              <a:lnSpc>
                <a:spcPct val="100000"/>
              </a:lnSpc>
            </a:pPr>
            <a:r>
              <a:rPr lang="de-DE" dirty="0">
                <a:latin typeface="Arial Narrow" panose="020B0606020202030204" pitchFamily="34" charset="0"/>
              </a:rPr>
              <a:t>Trauer</a:t>
            </a:r>
          </a:p>
          <a:p>
            <a:pPr>
              <a:lnSpc>
                <a:spcPct val="100000"/>
              </a:lnSpc>
            </a:pPr>
            <a:r>
              <a:rPr lang="de-DE" dirty="0">
                <a:latin typeface="Arial Narrow" panose="020B0606020202030204" pitchFamily="34" charset="0"/>
              </a:rPr>
              <a:t>Spaß</a:t>
            </a:r>
          </a:p>
        </p:txBody>
      </p:sp>
      <p:sp>
        <p:nvSpPr>
          <p:cNvPr id="18" name="Inhaltsplatzhalter 4">
            <a:extLst>
              <a:ext uri="{FF2B5EF4-FFF2-40B4-BE49-F238E27FC236}">
                <a16:creationId xmlns:a16="http://schemas.microsoft.com/office/drawing/2014/main" id="{A80517BE-7F1F-0E47-83BB-3ABFF00ECF7E}"/>
              </a:ext>
            </a:extLst>
          </p:cNvPr>
          <p:cNvSpPr>
            <a:spLocks noGrp="1"/>
          </p:cNvSpPr>
          <p:nvPr>
            <p:ph idx="22"/>
          </p:nvPr>
        </p:nvSpPr>
        <p:spPr>
          <a:xfrm>
            <a:off x="6659138" y="2268532"/>
            <a:ext cx="2050906" cy="2021304"/>
          </a:xfrm>
        </p:spPr>
        <p:txBody>
          <a:bodyPr/>
          <a:lstStyle/>
          <a:p>
            <a:pPr>
              <a:lnSpc>
                <a:spcPct val="100000"/>
              </a:lnSpc>
            </a:pPr>
            <a:r>
              <a:rPr lang="de-DE" dirty="0">
                <a:latin typeface="Arial Narrow" panose="020B0606020202030204" pitchFamily="34" charset="0"/>
              </a:rPr>
              <a:t>Algorithmen wählen Inhalte auf Basis von Vorlieben der Vergangenheit. Das isoliert Nutzer von fremden oder neuen Gedanken (Filterblase)</a:t>
            </a:r>
          </a:p>
          <a:p>
            <a:pPr>
              <a:lnSpc>
                <a:spcPct val="100000"/>
              </a:lnSpc>
            </a:pPr>
            <a:r>
              <a:rPr lang="de-DE" dirty="0">
                <a:latin typeface="Arial Narrow" panose="020B0606020202030204" pitchFamily="34" charset="0"/>
              </a:rPr>
              <a:t>Je stärker das Feedback durch Gleichgesinnte, desto stärker der Folge-Impuls (Echokammer)</a:t>
            </a:r>
          </a:p>
        </p:txBody>
      </p:sp>
      <p:sp>
        <p:nvSpPr>
          <p:cNvPr id="19" name="Inhaltsplatzhalter 11">
            <a:extLst>
              <a:ext uri="{FF2B5EF4-FFF2-40B4-BE49-F238E27FC236}">
                <a16:creationId xmlns:a16="http://schemas.microsoft.com/office/drawing/2014/main" id="{65203FA5-8C06-044B-A7ED-989F1BCD6955}"/>
              </a:ext>
            </a:extLst>
          </p:cNvPr>
          <p:cNvSpPr>
            <a:spLocks noGrp="1"/>
          </p:cNvSpPr>
          <p:nvPr>
            <p:ph idx="29"/>
          </p:nvPr>
        </p:nvSpPr>
        <p:spPr>
          <a:xfrm>
            <a:off x="6794955" y="1355013"/>
            <a:ext cx="1956429" cy="748665"/>
          </a:xfrm>
        </p:spPr>
        <p:txBody>
          <a:bodyPr/>
          <a:lstStyle/>
          <a:p>
            <a:pPr indent="0">
              <a:spcBef>
                <a:spcPts val="0"/>
              </a:spcBef>
            </a:pPr>
            <a:r>
              <a:rPr lang="de-DE" dirty="0">
                <a:latin typeface="Arial Narrow" panose="020B0606020202030204" pitchFamily="34" charset="0"/>
              </a:rPr>
              <a:t>Filter Bubble </a:t>
            </a:r>
          </a:p>
          <a:p>
            <a:pPr indent="0">
              <a:spcBef>
                <a:spcPts val="0"/>
              </a:spcBef>
            </a:pPr>
            <a:r>
              <a:rPr lang="de-DE" dirty="0">
                <a:latin typeface="Arial Narrow" panose="020B0606020202030204" pitchFamily="34" charset="0"/>
              </a:rPr>
              <a:t>und Echokammer</a:t>
            </a:r>
          </a:p>
          <a:p>
            <a:endParaRPr lang="de-DE" dirty="0">
              <a:latin typeface="Arial Narrow" panose="020B0606020202030204" pitchFamily="34" charset="0"/>
            </a:endParaRPr>
          </a:p>
        </p:txBody>
      </p:sp>
      <p:sp>
        <p:nvSpPr>
          <p:cNvPr id="20" name="Rechteck 19">
            <a:extLst>
              <a:ext uri="{FF2B5EF4-FFF2-40B4-BE49-F238E27FC236}">
                <a16:creationId xmlns:a16="http://schemas.microsoft.com/office/drawing/2014/main" id="{538B553C-484C-B742-93AB-8FC61673BEBD}"/>
              </a:ext>
            </a:extLst>
          </p:cNvPr>
          <p:cNvSpPr/>
          <p:nvPr/>
        </p:nvSpPr>
        <p:spPr>
          <a:xfrm>
            <a:off x="6779039" y="1278155"/>
            <a:ext cx="1987771" cy="893546"/>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4</a:t>
            </a:fld>
            <a:endParaRPr lang="de-DE" dirty="0"/>
          </a:p>
        </p:txBody>
      </p:sp>
    </p:spTree>
    <p:extLst>
      <p:ext uri="{BB962C8B-B14F-4D97-AF65-F5344CB8AC3E}">
        <p14:creationId xmlns:p14="http://schemas.microsoft.com/office/powerpoint/2010/main" val="201580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5</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3" y="2211676"/>
            <a:ext cx="6170237"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COMMUNITY-MANAGEMENT  </a:t>
            </a:r>
            <a:r>
              <a:rPr lang="de-DE" sz="3600" dirty="0">
                <a:latin typeface="Arial Narrow" panose="020B0606020202030204" pitchFamily="34" charset="0"/>
              </a:rPr>
              <a:t>   </a:t>
            </a:r>
            <a:endParaRPr lang="de-DE" sz="4000" dirty="0">
              <a:latin typeface="Arial Narrow" panose="020B0606020202030204" pitchFamily="34" charset="0"/>
            </a:endParaRPr>
          </a:p>
          <a:p>
            <a:r>
              <a:rPr lang="de-DE" sz="1600" dirty="0">
                <a:latin typeface="Arial Narrow" panose="020B0606020202030204" pitchFamily="34" charset="0"/>
                <a:ea typeface="DIN 2014" panose="020B0504020202020204" pitchFamily="34" charset="0"/>
              </a:rPr>
              <a:t>Der direkte Draht zu Lesern, Hörern und Zuschauern</a:t>
            </a:r>
          </a:p>
        </p:txBody>
      </p:sp>
    </p:spTree>
    <p:extLst>
      <p:ext uri="{BB962C8B-B14F-4D97-AF65-F5344CB8AC3E}">
        <p14:creationId xmlns:p14="http://schemas.microsoft.com/office/powerpoint/2010/main" val="355077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4E4FCC-7BE8-0A4D-9B3D-AD68A433D6BB}"/>
              </a:ext>
            </a:extLst>
          </p:cNvPr>
          <p:cNvSpPr>
            <a:spLocks noGrp="1"/>
          </p:cNvSpPr>
          <p:nvPr>
            <p:ph type="body" sz="quarter" idx="14"/>
          </p:nvPr>
        </p:nvSpPr>
        <p:spPr>
          <a:xfrm>
            <a:off x="489367" y="1568604"/>
            <a:ext cx="7851016" cy="1186323"/>
          </a:xfrm>
        </p:spPr>
        <p:txBody>
          <a:bodyPr/>
          <a:lstStyle/>
          <a:p>
            <a:pPr>
              <a:lnSpc>
                <a:spcPts val="2100"/>
              </a:lnSpc>
            </a:pPr>
            <a:r>
              <a:rPr lang="de-DE" sz="1300" b="0" cap="none" dirty="0">
                <a:latin typeface="Arial Narrow" panose="020B0606020202030204" pitchFamily="34" charset="0"/>
                <a:ea typeface="DIN 2014" panose="020B0504020202020204" pitchFamily="34" charset="0"/>
              </a:rPr>
              <a:t>„Community Management ist die Bezeichnung für </a:t>
            </a:r>
            <a:r>
              <a:rPr lang="de-DE" sz="1300" cap="none" dirty="0">
                <a:latin typeface="Arial Narrow" panose="020B0606020202030204" pitchFamily="34" charset="0"/>
                <a:ea typeface="DIN 2014" panose="020B0504020202020204" pitchFamily="34" charset="0"/>
              </a:rPr>
              <a:t>alle Methoden und Tätigkeiten</a:t>
            </a:r>
            <a:r>
              <a:rPr lang="de-DE" sz="1300" b="0" cap="none" dirty="0">
                <a:latin typeface="Arial Narrow" panose="020B0606020202030204" pitchFamily="34" charset="0"/>
                <a:ea typeface="DIN 2014" panose="020B0504020202020204" pitchFamily="34" charset="0"/>
              </a:rPr>
              <a:t> rund um Konzeption, Aufbau, Leitung, Betrieb, Betreuung und Optimierung von </a:t>
            </a:r>
            <a:r>
              <a:rPr lang="de-DE" sz="1300" cap="none" dirty="0">
                <a:latin typeface="Arial Narrow" panose="020B0606020202030204" pitchFamily="34" charset="0"/>
                <a:ea typeface="DIN 2014" panose="020B0504020202020204" pitchFamily="34" charset="0"/>
              </a:rPr>
              <a:t>virtuellen Gemeinschaften </a:t>
            </a:r>
            <a:r>
              <a:rPr lang="de-DE" sz="1300" b="0" cap="none" dirty="0">
                <a:latin typeface="Arial Narrow" panose="020B0606020202030204" pitchFamily="34" charset="0"/>
                <a:ea typeface="DIN 2014" panose="020B0504020202020204" pitchFamily="34" charset="0"/>
              </a:rPr>
              <a:t>sowie deren Entsprechung außerhalb des virtuellen Raumes. Unterschieden wird dabei zwischen </a:t>
            </a:r>
            <a:r>
              <a:rPr lang="de-DE" sz="1300" cap="none" dirty="0">
                <a:latin typeface="Arial Narrow" panose="020B0606020202030204" pitchFamily="34" charset="0"/>
                <a:ea typeface="DIN 2014" panose="020B0504020202020204" pitchFamily="34" charset="0"/>
              </a:rPr>
              <a:t>operativen</a:t>
            </a:r>
            <a:r>
              <a:rPr lang="de-DE" sz="1300" b="0" cap="none" dirty="0">
                <a:latin typeface="Arial Narrow" panose="020B0606020202030204" pitchFamily="34" charset="0"/>
                <a:ea typeface="DIN 2014" panose="020B0504020202020204" pitchFamily="34" charset="0"/>
              </a:rPr>
              <a:t>, den direkten Kontakt mit den Mitgliedern betreffenden, und </a:t>
            </a:r>
            <a:r>
              <a:rPr lang="de-DE" sz="1300" cap="none" dirty="0">
                <a:latin typeface="Arial Narrow" panose="020B0606020202030204" pitchFamily="34" charset="0"/>
                <a:ea typeface="DIN 2014" panose="020B0504020202020204" pitchFamily="34" charset="0"/>
              </a:rPr>
              <a:t>strategischen</a:t>
            </a:r>
            <a:r>
              <a:rPr lang="de-DE" sz="1300" b="0" cap="none" dirty="0">
                <a:latin typeface="Arial Narrow" panose="020B0606020202030204" pitchFamily="34" charset="0"/>
                <a:ea typeface="DIN 2014" panose="020B0504020202020204" pitchFamily="34" charset="0"/>
              </a:rPr>
              <a:t>, den übergeordneten Rahmen betreffenden, Aufgaben und Fragestellungen.“</a:t>
            </a:r>
          </a:p>
        </p:txBody>
      </p:sp>
      <p:sp>
        <p:nvSpPr>
          <p:cNvPr id="4" name="Textplatzhalter 3">
            <a:extLst>
              <a:ext uri="{FF2B5EF4-FFF2-40B4-BE49-F238E27FC236}">
                <a16:creationId xmlns:a16="http://schemas.microsoft.com/office/drawing/2014/main" id="{05CCF11A-67A3-D541-BF25-2D9F9D762AD7}"/>
              </a:ext>
            </a:extLst>
          </p:cNvPr>
          <p:cNvSpPr>
            <a:spLocks noGrp="1"/>
          </p:cNvSpPr>
          <p:nvPr>
            <p:ph type="body" sz="quarter" idx="15"/>
          </p:nvPr>
        </p:nvSpPr>
        <p:spPr>
          <a:xfrm>
            <a:off x="489367" y="2790275"/>
            <a:ext cx="7306938" cy="346075"/>
          </a:xfrm>
        </p:spPr>
        <p:txBody>
          <a:bodyPr/>
          <a:lstStyle/>
          <a:p>
            <a:r>
              <a:rPr lang="de-DE" sz="1300" dirty="0">
                <a:solidFill>
                  <a:srgbClr val="00737D"/>
                </a:solidFill>
                <a:latin typeface="Arial Narrow" panose="020B0606020202030204" pitchFamily="34" charset="0"/>
                <a:ea typeface="DIN 2014" panose="020B0504020202020204" pitchFamily="34" charset="0"/>
              </a:rPr>
              <a:t>Bundesverband Community Management (BVCM)</a:t>
            </a:r>
          </a:p>
          <a:p>
            <a:endParaRPr lang="de-DE" sz="1600" b="1" dirty="0">
              <a:latin typeface="Arial Narrow" panose="020B0606020202030204" pitchFamily="34" charset="0"/>
            </a:endParaRPr>
          </a:p>
        </p:txBody>
      </p:sp>
      <p:sp>
        <p:nvSpPr>
          <p:cNvPr id="5" name="Textplatzhalter 2">
            <a:extLst>
              <a:ext uri="{FF2B5EF4-FFF2-40B4-BE49-F238E27FC236}">
                <a16:creationId xmlns:a16="http://schemas.microsoft.com/office/drawing/2014/main" id="{88012862-66E4-A84F-8C3C-B6D0B007C084}"/>
              </a:ext>
            </a:extLst>
          </p:cNvPr>
          <p:cNvSpPr txBox="1">
            <a:spLocks/>
          </p:cNvSpPr>
          <p:nvPr/>
        </p:nvSpPr>
        <p:spPr>
          <a:xfrm>
            <a:off x="478163" y="512101"/>
            <a:ext cx="7189788" cy="539459"/>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kern="1200" cap="all" baseline="0">
                <a:solidFill>
                  <a:schemeClr val="tx1"/>
                </a:solidFill>
                <a:latin typeface="Arial Narrow" panose="020B0604020202020204" pitchFamily="34" charset="0"/>
                <a:ea typeface="+mn-ea"/>
                <a:cs typeface="Arial Narrow"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3000" dirty="0"/>
              <a:t>Definition Community-management</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875" y="3064964"/>
            <a:ext cx="1096754" cy="1102721"/>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6</a:t>
            </a:fld>
            <a:endParaRPr lang="de-DE" dirty="0"/>
          </a:p>
        </p:txBody>
      </p:sp>
    </p:spTree>
    <p:extLst>
      <p:ext uri="{BB962C8B-B14F-4D97-AF65-F5344CB8AC3E}">
        <p14:creationId xmlns:p14="http://schemas.microsoft.com/office/powerpoint/2010/main" val="382059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012862-66E4-A84F-8C3C-B6D0B007C084}"/>
              </a:ext>
            </a:extLst>
          </p:cNvPr>
          <p:cNvSpPr>
            <a:spLocks noGrp="1"/>
          </p:cNvSpPr>
          <p:nvPr>
            <p:ph type="body" sz="quarter" idx="14"/>
          </p:nvPr>
        </p:nvSpPr>
        <p:spPr/>
        <p:txBody>
          <a:bodyPr/>
          <a:lstStyle/>
          <a:p>
            <a:r>
              <a:rPr lang="de-DE" sz="3000" dirty="0">
                <a:latin typeface="Arial Narrow" panose="020B0606020202030204" pitchFamily="34" charset="0"/>
              </a:rPr>
              <a:t>Die Community und ihr </a:t>
            </a:r>
            <a:r>
              <a:rPr lang="de-DE" sz="3000" dirty="0" err="1">
                <a:latin typeface="Arial Narrow" panose="020B0606020202030204" pitchFamily="34" charset="0"/>
              </a:rPr>
              <a:t>management</a:t>
            </a:r>
            <a:endParaRPr lang="de-DE" sz="3000" dirty="0">
              <a:latin typeface="Arial Narrow" panose="020B0606020202030204" pitchFamily="34" charset="0"/>
            </a:endParaRPr>
          </a:p>
        </p:txBody>
      </p:sp>
      <p:sp>
        <p:nvSpPr>
          <p:cNvPr id="5" name="Inhaltsplatzhalter 4">
            <a:extLst>
              <a:ext uri="{FF2B5EF4-FFF2-40B4-BE49-F238E27FC236}">
                <a16:creationId xmlns:a16="http://schemas.microsoft.com/office/drawing/2014/main" id="{B5FA3CAB-52E1-ED41-AFC2-46D38788127D}"/>
              </a:ext>
            </a:extLst>
          </p:cNvPr>
          <p:cNvSpPr>
            <a:spLocks noGrp="1"/>
          </p:cNvSpPr>
          <p:nvPr>
            <p:ph idx="23"/>
          </p:nvPr>
        </p:nvSpPr>
        <p:spPr>
          <a:xfrm>
            <a:off x="602824" y="1438786"/>
            <a:ext cx="1956429" cy="546130"/>
          </a:xfrm>
        </p:spPr>
        <p:txBody>
          <a:bodyPr/>
          <a:lstStyle/>
          <a:p>
            <a:pPr indent="0"/>
            <a:r>
              <a:rPr lang="de-DE" dirty="0">
                <a:latin typeface="Arial Narrow" panose="020B0606020202030204" pitchFamily="34" charset="0"/>
              </a:rPr>
              <a:t>Dimensionen einer Online-Community</a:t>
            </a:r>
          </a:p>
          <a:p>
            <a:endParaRPr lang="de-DE" dirty="0">
              <a:latin typeface="Arial Narrow" panose="020B0606020202030204" pitchFamily="34" charset="0"/>
            </a:endParaRPr>
          </a:p>
        </p:txBody>
      </p:sp>
      <p:sp>
        <p:nvSpPr>
          <p:cNvPr id="6" name="Inhaltsplatzhalter 5">
            <a:extLst>
              <a:ext uri="{FF2B5EF4-FFF2-40B4-BE49-F238E27FC236}">
                <a16:creationId xmlns:a16="http://schemas.microsoft.com/office/drawing/2014/main" id="{938EADA9-F259-644E-8A87-FD8A6ECDA12F}"/>
              </a:ext>
            </a:extLst>
          </p:cNvPr>
          <p:cNvSpPr>
            <a:spLocks noGrp="1"/>
          </p:cNvSpPr>
          <p:nvPr>
            <p:ph idx="24"/>
          </p:nvPr>
        </p:nvSpPr>
        <p:spPr>
          <a:xfrm>
            <a:off x="3451243" y="2306864"/>
            <a:ext cx="1967859" cy="2241436"/>
          </a:xfrm>
        </p:spPr>
        <p:txBody>
          <a:bodyPr/>
          <a:lstStyle/>
          <a:p>
            <a:pPr>
              <a:lnSpc>
                <a:spcPct val="100000"/>
              </a:lnSpc>
              <a:spcBef>
                <a:spcPts val="0"/>
              </a:spcBef>
              <a:spcAft>
                <a:spcPts val="600"/>
              </a:spcAft>
            </a:pPr>
            <a:r>
              <a:rPr lang="de-DE" altLang="de-DE" sz="1200" dirty="0">
                <a:latin typeface="Arial Narrow" panose="020B0606020202030204" pitchFamily="34" charset="0"/>
              </a:rPr>
              <a:t>Community-Building </a:t>
            </a:r>
          </a:p>
          <a:p>
            <a:pPr>
              <a:lnSpc>
                <a:spcPct val="100000"/>
              </a:lnSpc>
              <a:spcBef>
                <a:spcPts val="0"/>
              </a:spcBef>
              <a:spcAft>
                <a:spcPts val="600"/>
              </a:spcAft>
            </a:pPr>
            <a:r>
              <a:rPr lang="de-DE" altLang="de-DE" sz="1200" dirty="0">
                <a:latin typeface="Arial Narrow" panose="020B0606020202030204" pitchFamily="34" charset="0"/>
              </a:rPr>
              <a:t>Community-Engagement</a:t>
            </a:r>
          </a:p>
          <a:p>
            <a:pPr>
              <a:lnSpc>
                <a:spcPct val="100000"/>
              </a:lnSpc>
              <a:spcBef>
                <a:spcPts val="0"/>
              </a:spcBef>
              <a:spcAft>
                <a:spcPts val="600"/>
              </a:spcAft>
            </a:pPr>
            <a:r>
              <a:rPr lang="de-DE" altLang="de-DE" sz="1200" dirty="0">
                <a:latin typeface="Arial Narrow" panose="020B0606020202030204" pitchFamily="34" charset="0"/>
              </a:rPr>
              <a:t>Content-Management</a:t>
            </a:r>
          </a:p>
          <a:p>
            <a:pPr>
              <a:lnSpc>
                <a:spcPct val="100000"/>
              </a:lnSpc>
              <a:spcBef>
                <a:spcPts val="0"/>
              </a:spcBef>
              <a:spcAft>
                <a:spcPts val="600"/>
              </a:spcAft>
            </a:pPr>
            <a:r>
              <a:rPr lang="de-DE" altLang="de-DE" sz="1200" dirty="0">
                <a:latin typeface="Arial Narrow" panose="020B0606020202030204" pitchFamily="34" charset="0"/>
              </a:rPr>
              <a:t>Community-Support</a:t>
            </a:r>
          </a:p>
          <a:p>
            <a:pPr>
              <a:lnSpc>
                <a:spcPct val="100000"/>
              </a:lnSpc>
              <a:spcBef>
                <a:spcPts val="0"/>
              </a:spcBef>
              <a:spcAft>
                <a:spcPts val="600"/>
              </a:spcAft>
            </a:pPr>
            <a:r>
              <a:rPr lang="de-DE" altLang="de-DE" sz="1200" dirty="0">
                <a:latin typeface="Arial Narrow" panose="020B0606020202030204" pitchFamily="34" charset="0"/>
              </a:rPr>
              <a:t>Compliance</a:t>
            </a:r>
          </a:p>
          <a:p>
            <a:pPr>
              <a:lnSpc>
                <a:spcPct val="100000"/>
              </a:lnSpc>
              <a:spcBef>
                <a:spcPts val="0"/>
              </a:spcBef>
              <a:spcAft>
                <a:spcPts val="600"/>
              </a:spcAft>
            </a:pPr>
            <a:r>
              <a:rPr lang="de-DE" altLang="de-DE" sz="1200" dirty="0">
                <a:latin typeface="Arial Narrow" panose="020B0606020202030204" pitchFamily="34" charset="0"/>
              </a:rPr>
              <a:t>Dialog- und Krisenmanagement</a:t>
            </a:r>
          </a:p>
          <a:p>
            <a:pPr>
              <a:lnSpc>
                <a:spcPct val="100000"/>
              </a:lnSpc>
              <a:spcBef>
                <a:spcPts val="0"/>
              </a:spcBef>
              <a:spcAft>
                <a:spcPts val="600"/>
              </a:spcAft>
            </a:pPr>
            <a:r>
              <a:rPr lang="de-DE" altLang="de-DE" sz="1200" dirty="0">
                <a:latin typeface="Arial Narrow" panose="020B0606020202030204" pitchFamily="34" charset="0"/>
              </a:rPr>
              <a:t>Monitoring</a:t>
            </a:r>
          </a:p>
          <a:p>
            <a:pPr>
              <a:lnSpc>
                <a:spcPct val="100000"/>
              </a:lnSpc>
              <a:spcBef>
                <a:spcPts val="0"/>
              </a:spcBef>
              <a:spcAft>
                <a:spcPts val="600"/>
              </a:spcAft>
            </a:pPr>
            <a:r>
              <a:rPr lang="de-DE" altLang="de-DE" sz="1200" dirty="0">
                <a:latin typeface="Arial Narrow" panose="020B0606020202030204" pitchFamily="34" charset="0"/>
              </a:rPr>
              <a:t>Unternehmungen</a:t>
            </a:r>
          </a:p>
          <a:p>
            <a:endParaRPr lang="de-DE" dirty="0">
              <a:latin typeface="Arial Narrow" panose="020B0606020202030204" pitchFamily="34" charset="0"/>
            </a:endParaRPr>
          </a:p>
        </p:txBody>
      </p:sp>
      <p:sp>
        <p:nvSpPr>
          <p:cNvPr id="7" name="Inhaltsplatzhalter 6">
            <a:extLst>
              <a:ext uri="{FF2B5EF4-FFF2-40B4-BE49-F238E27FC236}">
                <a16:creationId xmlns:a16="http://schemas.microsoft.com/office/drawing/2014/main" id="{017E4381-22F8-3D4A-878B-FB6EACE6D5D5}"/>
              </a:ext>
            </a:extLst>
          </p:cNvPr>
          <p:cNvSpPr>
            <a:spLocks noGrp="1"/>
          </p:cNvSpPr>
          <p:nvPr>
            <p:ph idx="25"/>
          </p:nvPr>
        </p:nvSpPr>
        <p:spPr>
          <a:xfrm>
            <a:off x="6428966" y="2296769"/>
            <a:ext cx="1956429" cy="2241438"/>
          </a:xfrm>
        </p:spPr>
        <p:txBody>
          <a:bodyPr/>
          <a:lstStyle/>
          <a:p>
            <a:pPr>
              <a:lnSpc>
                <a:spcPct val="100000"/>
              </a:lnSpc>
              <a:spcBef>
                <a:spcPts val="0"/>
              </a:spcBef>
              <a:spcAft>
                <a:spcPts val="600"/>
              </a:spcAft>
            </a:pPr>
            <a:r>
              <a:rPr lang="de-DE" altLang="de-DE" sz="1200" dirty="0">
                <a:latin typeface="Arial Narrow" panose="020B0606020202030204" pitchFamily="34" charset="0"/>
              </a:rPr>
              <a:t>Botschafter</a:t>
            </a:r>
          </a:p>
          <a:p>
            <a:pPr>
              <a:lnSpc>
                <a:spcPct val="100000"/>
              </a:lnSpc>
              <a:spcBef>
                <a:spcPts val="0"/>
              </a:spcBef>
              <a:spcAft>
                <a:spcPts val="600"/>
              </a:spcAft>
            </a:pPr>
            <a:r>
              <a:rPr lang="de-DE" altLang="de-DE" sz="1200" dirty="0">
                <a:latin typeface="Arial Narrow" panose="020B0606020202030204" pitchFamily="34" charset="0"/>
              </a:rPr>
              <a:t>Vertrauensperson &amp; Seelsorger</a:t>
            </a:r>
          </a:p>
          <a:p>
            <a:pPr>
              <a:lnSpc>
                <a:spcPct val="100000"/>
              </a:lnSpc>
              <a:spcBef>
                <a:spcPts val="0"/>
              </a:spcBef>
              <a:spcAft>
                <a:spcPts val="600"/>
              </a:spcAft>
            </a:pPr>
            <a:r>
              <a:rPr lang="de-DE" altLang="de-DE" sz="1200" dirty="0">
                <a:latin typeface="Arial Narrow" panose="020B0606020202030204" pitchFamily="34" charset="0"/>
              </a:rPr>
              <a:t>Weihnachtsmann</a:t>
            </a:r>
          </a:p>
          <a:p>
            <a:pPr>
              <a:lnSpc>
                <a:spcPct val="100000"/>
              </a:lnSpc>
              <a:spcBef>
                <a:spcPts val="0"/>
              </a:spcBef>
              <a:spcAft>
                <a:spcPts val="600"/>
              </a:spcAft>
            </a:pPr>
            <a:r>
              <a:rPr lang="de-DE" altLang="de-DE" sz="1200" dirty="0">
                <a:latin typeface="Arial Narrow" panose="020B0606020202030204" pitchFamily="34" charset="0"/>
              </a:rPr>
              <a:t>Hausmeister</a:t>
            </a:r>
          </a:p>
          <a:p>
            <a:pPr>
              <a:lnSpc>
                <a:spcPct val="100000"/>
              </a:lnSpc>
              <a:spcBef>
                <a:spcPts val="0"/>
              </a:spcBef>
              <a:spcAft>
                <a:spcPts val="600"/>
              </a:spcAft>
            </a:pPr>
            <a:r>
              <a:rPr lang="de-DE" altLang="de-DE" sz="1200" dirty="0">
                <a:latin typeface="Arial Narrow" panose="020B0606020202030204" pitchFamily="34" charset="0"/>
              </a:rPr>
              <a:t>Talkmaster/Türsteher</a:t>
            </a:r>
          </a:p>
          <a:p>
            <a:pPr>
              <a:lnSpc>
                <a:spcPct val="100000"/>
              </a:lnSpc>
              <a:spcBef>
                <a:spcPts val="0"/>
              </a:spcBef>
              <a:spcAft>
                <a:spcPts val="600"/>
              </a:spcAft>
            </a:pPr>
            <a:r>
              <a:rPr lang="de-DE" altLang="de-DE" sz="1200" dirty="0">
                <a:latin typeface="Arial Narrow" panose="020B0606020202030204" pitchFamily="34" charset="0"/>
              </a:rPr>
              <a:t>Steuermann/Schiedsrichter </a:t>
            </a:r>
          </a:p>
          <a:p>
            <a:pPr>
              <a:lnSpc>
                <a:spcPct val="100000"/>
              </a:lnSpc>
              <a:spcBef>
                <a:spcPts val="0"/>
              </a:spcBef>
              <a:spcAft>
                <a:spcPts val="600"/>
              </a:spcAft>
            </a:pPr>
            <a:r>
              <a:rPr lang="de-DE" altLang="de-DE" sz="1200" dirty="0">
                <a:latin typeface="Arial Narrow" panose="020B0606020202030204" pitchFamily="34" charset="0"/>
              </a:rPr>
              <a:t>Analytiker</a:t>
            </a:r>
          </a:p>
          <a:p>
            <a:pPr>
              <a:lnSpc>
                <a:spcPct val="100000"/>
              </a:lnSpc>
              <a:spcBef>
                <a:spcPts val="0"/>
              </a:spcBef>
              <a:spcAft>
                <a:spcPts val="600"/>
              </a:spcAft>
            </a:pPr>
            <a:r>
              <a:rPr lang="de-DE" altLang="de-DE" sz="1200" dirty="0">
                <a:latin typeface="Arial Narrow" panose="020B0606020202030204" pitchFamily="34" charset="0"/>
              </a:rPr>
              <a:t>Rockstar</a:t>
            </a:r>
          </a:p>
          <a:p>
            <a:endParaRPr lang="de-DE" dirty="0">
              <a:latin typeface="Arial Narrow" panose="020B0606020202030204" pitchFamily="34" charset="0"/>
            </a:endParaRPr>
          </a:p>
        </p:txBody>
      </p:sp>
      <p:sp>
        <p:nvSpPr>
          <p:cNvPr id="8" name="Inhaltsplatzhalter 7">
            <a:extLst>
              <a:ext uri="{FF2B5EF4-FFF2-40B4-BE49-F238E27FC236}">
                <a16:creationId xmlns:a16="http://schemas.microsoft.com/office/drawing/2014/main" id="{FCDBC2B4-88BC-9643-863F-3D1E986C0979}"/>
              </a:ext>
            </a:extLst>
          </p:cNvPr>
          <p:cNvSpPr>
            <a:spLocks noGrp="1"/>
          </p:cNvSpPr>
          <p:nvPr>
            <p:ph idx="26"/>
          </p:nvPr>
        </p:nvSpPr>
        <p:spPr>
          <a:xfrm>
            <a:off x="468649" y="2309594"/>
            <a:ext cx="1956429" cy="2599290"/>
          </a:xfrm>
        </p:spPr>
        <p:txBody>
          <a:bodyPr/>
          <a:lstStyle/>
          <a:p>
            <a:pPr>
              <a:lnSpc>
                <a:spcPct val="100000"/>
              </a:lnSpc>
              <a:spcBef>
                <a:spcPts val="0"/>
              </a:spcBef>
            </a:pPr>
            <a:r>
              <a:rPr lang="de-DE" altLang="de-DE" sz="1200" b="1" dirty="0">
                <a:latin typeface="Arial Narrow" panose="020B0606020202030204" pitchFamily="34" charset="0"/>
              </a:rPr>
              <a:t>Gemeinsame Bezugspunkte</a:t>
            </a:r>
            <a:br>
              <a:rPr lang="de-DE" altLang="de-DE" sz="1200" b="1" dirty="0">
                <a:latin typeface="Arial Narrow" panose="020B0606020202030204" pitchFamily="34" charset="0"/>
              </a:rPr>
            </a:br>
            <a:r>
              <a:rPr lang="de-DE" altLang="de-DE" sz="1200" dirty="0">
                <a:latin typeface="Arial Narrow" panose="020B0606020202030204" pitchFamily="34" charset="0"/>
              </a:rPr>
              <a:t>Geografisch</a:t>
            </a:r>
            <a:br>
              <a:rPr lang="de-DE" altLang="de-DE" sz="1200" dirty="0">
                <a:latin typeface="Arial Narrow" panose="020B0606020202030204" pitchFamily="34" charset="0"/>
              </a:rPr>
            </a:br>
            <a:r>
              <a:rPr lang="de-DE" altLang="de-DE" sz="1200" dirty="0">
                <a:latin typeface="Arial Narrow" panose="020B0606020202030204" pitchFamily="34" charset="0"/>
              </a:rPr>
              <a:t>Demografisch</a:t>
            </a:r>
            <a:br>
              <a:rPr lang="de-DE" altLang="de-DE" sz="1200" dirty="0">
                <a:latin typeface="Arial Narrow" panose="020B0606020202030204" pitchFamily="34" charset="0"/>
              </a:rPr>
            </a:br>
            <a:r>
              <a:rPr lang="de-DE" altLang="de-DE" sz="1200" dirty="0">
                <a:latin typeface="Arial Narrow" panose="020B0606020202030204" pitchFamily="34" charset="0"/>
              </a:rPr>
              <a:t>Thematisch</a:t>
            </a:r>
            <a:br>
              <a:rPr lang="de-DE" altLang="de-DE" sz="1200" dirty="0">
                <a:latin typeface="Arial Narrow" panose="020B0606020202030204" pitchFamily="34" charset="0"/>
              </a:rPr>
            </a:br>
            <a:r>
              <a:rPr lang="de-DE" altLang="de-DE" sz="1200" dirty="0">
                <a:latin typeface="Arial Narrow" panose="020B0606020202030204" pitchFamily="34" charset="0"/>
              </a:rPr>
              <a:t>Aktivitätsbasiert</a:t>
            </a:r>
          </a:p>
          <a:p>
            <a:pPr marL="11112" indent="0">
              <a:lnSpc>
                <a:spcPct val="100000"/>
              </a:lnSpc>
              <a:spcBef>
                <a:spcPts val="0"/>
              </a:spcBef>
              <a:buNone/>
            </a:pPr>
            <a:endParaRPr lang="de-DE" altLang="de-DE" sz="1200" dirty="0">
              <a:latin typeface="Arial Narrow" panose="020B0606020202030204" pitchFamily="34" charset="0"/>
            </a:endParaRPr>
          </a:p>
          <a:p>
            <a:pPr>
              <a:lnSpc>
                <a:spcPct val="100000"/>
              </a:lnSpc>
              <a:spcBef>
                <a:spcPts val="0"/>
              </a:spcBef>
            </a:pPr>
            <a:r>
              <a:rPr lang="de-DE" altLang="de-DE" sz="1200" b="1" dirty="0">
                <a:latin typeface="Arial Narrow" panose="020B0606020202030204" pitchFamily="34" charset="0"/>
              </a:rPr>
              <a:t>Individuelle Bedürfnisse</a:t>
            </a:r>
            <a:br>
              <a:rPr lang="de-DE" altLang="de-DE" sz="1200" b="1" dirty="0">
                <a:latin typeface="Arial Narrow" panose="020B0606020202030204" pitchFamily="34" charset="0"/>
              </a:rPr>
            </a:br>
            <a:r>
              <a:rPr lang="de-DE" altLang="de-DE" sz="1200" dirty="0">
                <a:latin typeface="Arial Narrow" panose="020B0606020202030204" pitchFamily="34" charset="0"/>
              </a:rPr>
              <a:t>Selbstdarstellung</a:t>
            </a:r>
            <a:br>
              <a:rPr lang="de-DE" altLang="de-DE" sz="1200" dirty="0">
                <a:latin typeface="Arial Narrow" panose="020B0606020202030204" pitchFamily="34" charset="0"/>
              </a:rPr>
            </a:br>
            <a:r>
              <a:rPr lang="de-DE" altLang="de-DE" sz="1200" dirty="0">
                <a:latin typeface="Arial Narrow" panose="020B0606020202030204" pitchFamily="34" charset="0"/>
              </a:rPr>
              <a:t>Dokumentation</a:t>
            </a:r>
            <a:br>
              <a:rPr lang="de-DE" altLang="de-DE" sz="1200" dirty="0">
                <a:latin typeface="Arial Narrow" panose="020B0606020202030204" pitchFamily="34" charset="0"/>
              </a:rPr>
            </a:br>
            <a:r>
              <a:rPr lang="de-DE" altLang="de-DE" sz="1200" dirty="0">
                <a:latin typeface="Arial Narrow" panose="020B0606020202030204" pitchFamily="34" charset="0"/>
              </a:rPr>
              <a:t>Kollaboration</a:t>
            </a:r>
            <a:br>
              <a:rPr lang="de-DE" altLang="de-DE" sz="1200" dirty="0">
                <a:latin typeface="Arial Narrow" panose="020B0606020202030204" pitchFamily="34" charset="0"/>
              </a:rPr>
            </a:br>
            <a:r>
              <a:rPr lang="de-DE" altLang="de-DE" sz="1200" dirty="0">
                <a:latin typeface="Arial Narrow" panose="020B0606020202030204" pitchFamily="34" charset="0"/>
              </a:rPr>
              <a:t>Zugehörigkeit</a:t>
            </a:r>
          </a:p>
          <a:p>
            <a:pPr marL="11112" indent="0">
              <a:lnSpc>
                <a:spcPct val="100000"/>
              </a:lnSpc>
              <a:spcBef>
                <a:spcPts val="0"/>
              </a:spcBef>
              <a:buNone/>
            </a:pPr>
            <a:endParaRPr lang="de-DE" altLang="de-DE" sz="1200" dirty="0">
              <a:latin typeface="Arial Narrow" panose="020B0606020202030204" pitchFamily="34" charset="0"/>
            </a:endParaRPr>
          </a:p>
          <a:p>
            <a:endParaRPr lang="de-DE" dirty="0">
              <a:latin typeface="Arial Narrow" panose="020B0606020202030204" pitchFamily="34" charset="0"/>
            </a:endParaRPr>
          </a:p>
          <a:p>
            <a:endParaRPr lang="de-DE" dirty="0">
              <a:latin typeface="Arial Narrow" panose="020B0606020202030204" pitchFamily="34" charset="0"/>
            </a:endParaRPr>
          </a:p>
        </p:txBody>
      </p:sp>
      <p:sp>
        <p:nvSpPr>
          <p:cNvPr id="10" name="Inhaltsplatzhalter 9">
            <a:extLst>
              <a:ext uri="{FF2B5EF4-FFF2-40B4-BE49-F238E27FC236}">
                <a16:creationId xmlns:a16="http://schemas.microsoft.com/office/drawing/2014/main" id="{1C69473C-EA13-4049-AAD0-54D76B29C681}"/>
              </a:ext>
            </a:extLst>
          </p:cNvPr>
          <p:cNvSpPr>
            <a:spLocks noGrp="1"/>
          </p:cNvSpPr>
          <p:nvPr>
            <p:ph idx="28"/>
          </p:nvPr>
        </p:nvSpPr>
        <p:spPr>
          <a:xfrm>
            <a:off x="6539022" y="1362975"/>
            <a:ext cx="1999201" cy="748665"/>
          </a:xfrm>
        </p:spPr>
        <p:txBody>
          <a:bodyPr/>
          <a:lstStyle/>
          <a:p>
            <a:pPr indent="0"/>
            <a:r>
              <a:rPr lang="de-DE" dirty="0">
                <a:latin typeface="Arial Narrow" panose="020B0606020202030204" pitchFamily="34" charset="0"/>
              </a:rPr>
              <a:t>Rollen des Community-Managers</a:t>
            </a:r>
          </a:p>
        </p:txBody>
      </p:sp>
      <p:sp>
        <p:nvSpPr>
          <p:cNvPr id="12" name="Rechteck 11">
            <a:extLst>
              <a:ext uri="{FF2B5EF4-FFF2-40B4-BE49-F238E27FC236}">
                <a16:creationId xmlns:a16="http://schemas.microsoft.com/office/drawing/2014/main" id="{78866F6A-3351-5F45-8A04-92E4617DA8EB}"/>
              </a:ext>
            </a:extLst>
          </p:cNvPr>
          <p:cNvSpPr/>
          <p:nvPr/>
        </p:nvSpPr>
        <p:spPr>
          <a:xfrm>
            <a:off x="586124" y="1273910"/>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a16="http://schemas.microsoft.com/office/drawing/2014/main" id="{46BFC99B-24D6-9E42-B128-45556F8219F4}"/>
              </a:ext>
            </a:extLst>
          </p:cNvPr>
          <p:cNvSpPr/>
          <p:nvPr/>
        </p:nvSpPr>
        <p:spPr>
          <a:xfrm>
            <a:off x="3572002" y="1273910"/>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a16="http://schemas.microsoft.com/office/drawing/2014/main" id="{F01C5092-09ED-324F-B86C-7080D9DFF2EF}"/>
              </a:ext>
            </a:extLst>
          </p:cNvPr>
          <p:cNvSpPr/>
          <p:nvPr/>
        </p:nvSpPr>
        <p:spPr>
          <a:xfrm>
            <a:off x="6550452"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5" name="Inhaltsplatzhalter 4">
            <a:extLst>
              <a:ext uri="{FF2B5EF4-FFF2-40B4-BE49-F238E27FC236}">
                <a16:creationId xmlns:a16="http://schemas.microsoft.com/office/drawing/2014/main" id="{B5FA3CAB-52E1-ED41-AFC2-46D38788127D}"/>
              </a:ext>
            </a:extLst>
          </p:cNvPr>
          <p:cNvSpPr>
            <a:spLocks noGrp="1"/>
          </p:cNvSpPr>
          <p:nvPr>
            <p:ph idx="23"/>
          </p:nvPr>
        </p:nvSpPr>
        <p:spPr>
          <a:xfrm>
            <a:off x="3583959" y="1365926"/>
            <a:ext cx="1956429" cy="693675"/>
          </a:xfrm>
        </p:spPr>
        <p:txBody>
          <a:bodyPr/>
          <a:lstStyle/>
          <a:p>
            <a:pPr indent="0"/>
            <a:r>
              <a:rPr lang="de-DE" dirty="0">
                <a:latin typeface="Arial Narrow" panose="020B0606020202030204" pitchFamily="34" charset="0"/>
              </a:rPr>
              <a:t>Aspekte des Community-Managements</a:t>
            </a:r>
          </a:p>
        </p:txBody>
      </p:sp>
      <p:sp>
        <p:nvSpPr>
          <p:cNvPr id="2" name="Foliennummernplatzhalter 1"/>
          <p:cNvSpPr>
            <a:spLocks noGrp="1"/>
          </p:cNvSpPr>
          <p:nvPr>
            <p:ph type="sldNum" sz="quarter" idx="11"/>
          </p:nvPr>
        </p:nvSpPr>
        <p:spPr/>
        <p:txBody>
          <a:bodyPr/>
          <a:lstStyle/>
          <a:p>
            <a:fld id="{CC60C9C2-36EC-7E44-A697-BF4F72B52E71}" type="slidenum">
              <a:rPr lang="de-DE" smtClean="0"/>
              <a:pPr/>
              <a:t>7</a:t>
            </a:fld>
            <a:endParaRPr lang="de-DE" dirty="0"/>
          </a:p>
        </p:txBody>
      </p:sp>
    </p:spTree>
    <p:extLst>
      <p:ext uri="{BB962C8B-B14F-4D97-AF65-F5344CB8AC3E}">
        <p14:creationId xmlns:p14="http://schemas.microsoft.com/office/powerpoint/2010/main" val="240957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8</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5275524"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HATE SPEECH</a:t>
            </a:r>
            <a:endParaRPr lang="de-DE" sz="3600" dirty="0">
              <a:latin typeface="Arial Narrow" panose="020B0606020202030204" pitchFamily="34" charset="0"/>
            </a:endParaRPr>
          </a:p>
          <a:p>
            <a:r>
              <a:rPr lang="de-DE" sz="1600" dirty="0">
                <a:latin typeface="Arial Narrow" panose="020B0606020202030204" pitchFamily="34" charset="0"/>
                <a:ea typeface="DIN 2014" panose="020B0504020202020204" pitchFamily="34" charset="0"/>
              </a:rPr>
              <a:t>Formen und Gefahren der </a:t>
            </a:r>
            <a:r>
              <a:rPr lang="de-DE" sz="1600" dirty="0" err="1">
                <a:latin typeface="Arial Narrow" panose="020B0606020202030204" pitchFamily="34" charset="0"/>
                <a:ea typeface="DIN 2014" panose="020B0504020202020204" pitchFamily="34" charset="0"/>
              </a:rPr>
              <a:t>Hassrede</a:t>
            </a:r>
            <a:endParaRPr lang="de-DE" sz="1600" dirty="0">
              <a:latin typeface="Arial Narrow" panose="020B0606020202030204" pitchFamily="34" charset="0"/>
              <a:ea typeface="DIN 2014" panose="020B0504020202020204" pitchFamily="34" charset="0"/>
            </a:endParaRPr>
          </a:p>
        </p:txBody>
      </p:sp>
    </p:spTree>
    <p:extLst>
      <p:ext uri="{BB962C8B-B14F-4D97-AF65-F5344CB8AC3E}">
        <p14:creationId xmlns:p14="http://schemas.microsoft.com/office/powerpoint/2010/main" val="95974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4E4FCC-7BE8-0A4D-9B3D-AD68A433D6BB}"/>
              </a:ext>
            </a:extLst>
          </p:cNvPr>
          <p:cNvSpPr>
            <a:spLocks noGrp="1"/>
          </p:cNvSpPr>
          <p:nvPr>
            <p:ph type="body" sz="quarter" idx="14"/>
          </p:nvPr>
        </p:nvSpPr>
        <p:spPr>
          <a:xfrm>
            <a:off x="488875" y="1568604"/>
            <a:ext cx="8569585" cy="2340074"/>
          </a:xfrm>
        </p:spPr>
        <p:txBody>
          <a:bodyPr/>
          <a:lstStyle/>
          <a:p>
            <a:pPr>
              <a:lnSpc>
                <a:spcPct val="100000"/>
              </a:lnSpc>
            </a:pPr>
            <a:r>
              <a:rPr lang="de-DE" sz="1500" b="0" cap="none" dirty="0"/>
              <a:t>»Eine (digitale) Form gruppenbezogener Menschenfeindlichkeit.«</a:t>
            </a:r>
          </a:p>
          <a:p>
            <a:pPr>
              <a:lnSpc>
                <a:spcPct val="100000"/>
              </a:lnSpc>
            </a:pPr>
            <a:endParaRPr lang="de-DE" sz="1500" b="0" cap="none" dirty="0"/>
          </a:p>
          <a:p>
            <a:pPr>
              <a:lnSpc>
                <a:spcPct val="100000"/>
              </a:lnSpc>
            </a:pPr>
            <a:endParaRPr lang="de-DE" sz="1500" b="0" dirty="0"/>
          </a:p>
          <a:p>
            <a:pPr>
              <a:lnSpc>
                <a:spcPct val="100000"/>
              </a:lnSpc>
            </a:pPr>
            <a:r>
              <a:rPr lang="de-DE" sz="1500" b="0" dirty="0"/>
              <a:t>»</a:t>
            </a:r>
            <a:r>
              <a:rPr lang="de-DE" sz="1500" b="0" cap="none" dirty="0" err="1"/>
              <a:t>Hatespeech</a:t>
            </a:r>
            <a:r>
              <a:rPr lang="de-DE" sz="1500" b="0" cap="none" dirty="0"/>
              <a:t> beinhaltet zum einen eindeutig sexistische oder rassistische Beleidigungen  oder die Anstiftung zur Gewalt, kann aber auch subtilere Formen annehmen.«</a:t>
            </a:r>
          </a:p>
          <a:p>
            <a:pPr>
              <a:lnSpc>
                <a:spcPct val="100000"/>
              </a:lnSpc>
            </a:pPr>
            <a:endParaRPr lang="de-DE" sz="1500" b="0" cap="none" dirty="0"/>
          </a:p>
          <a:p>
            <a:pPr>
              <a:lnSpc>
                <a:spcPct val="100000"/>
              </a:lnSpc>
            </a:pPr>
            <a:endParaRPr lang="de-DE" sz="1500" b="0" cap="none" dirty="0"/>
          </a:p>
          <a:p>
            <a:pPr>
              <a:lnSpc>
                <a:spcPct val="100000"/>
              </a:lnSpc>
              <a:spcBef>
                <a:spcPts val="1000"/>
              </a:spcBef>
              <a:buClr>
                <a:schemeClr val="tx1"/>
              </a:buClr>
              <a:buSzPct val="100000"/>
            </a:pPr>
            <a:r>
              <a:rPr lang="de-DE" sz="1500" b="0" dirty="0"/>
              <a:t>»E</a:t>
            </a:r>
            <a:r>
              <a:rPr lang="de-DE" altLang="de-DE" sz="1500" b="0" cap="none" dirty="0"/>
              <a:t>in verbales Hintergrundrauschen, das zu gelebtem Gewaltexzess motiviert</a:t>
            </a:r>
            <a:r>
              <a:rPr lang="de-DE" sz="1500" b="0" cap="none" dirty="0"/>
              <a:t>.«</a:t>
            </a:r>
          </a:p>
          <a:p>
            <a:pPr>
              <a:lnSpc>
                <a:spcPct val="100000"/>
              </a:lnSpc>
            </a:pPr>
            <a:r>
              <a:rPr lang="de-DE" sz="1500" b="0" dirty="0"/>
              <a:t>                  </a:t>
            </a:r>
          </a:p>
        </p:txBody>
      </p:sp>
      <p:sp>
        <p:nvSpPr>
          <p:cNvPr id="4" name="Textplatzhalter 3">
            <a:extLst>
              <a:ext uri="{FF2B5EF4-FFF2-40B4-BE49-F238E27FC236}">
                <a16:creationId xmlns:a16="http://schemas.microsoft.com/office/drawing/2014/main" id="{05CCF11A-67A3-D541-BF25-2D9F9D762AD7}"/>
              </a:ext>
            </a:extLst>
          </p:cNvPr>
          <p:cNvSpPr>
            <a:spLocks noGrp="1"/>
          </p:cNvSpPr>
          <p:nvPr>
            <p:ph type="body" sz="quarter" idx="15"/>
          </p:nvPr>
        </p:nvSpPr>
        <p:spPr>
          <a:xfrm>
            <a:off x="488875" y="3600432"/>
            <a:ext cx="7306938" cy="346075"/>
          </a:xfrm>
        </p:spPr>
        <p:txBody>
          <a:bodyPr/>
          <a:lstStyle/>
          <a:p>
            <a:r>
              <a:rPr lang="de-DE" sz="1300" dirty="0" err="1">
                <a:latin typeface="Arial Narrow" panose="020B0606020202030204" pitchFamily="34" charset="0"/>
              </a:rPr>
              <a:t>Amadeu</a:t>
            </a:r>
            <a:r>
              <a:rPr lang="de-DE" sz="1300" dirty="0">
                <a:latin typeface="Arial Narrow" panose="020B0606020202030204" pitchFamily="34" charset="0"/>
              </a:rPr>
              <a:t> Antonio-Stiftung</a:t>
            </a:r>
          </a:p>
          <a:p>
            <a:endParaRPr lang="de-DE" sz="1300" dirty="0">
              <a:latin typeface="Arial Narrow" panose="020B0606020202030204" pitchFamily="34" charset="0"/>
            </a:endParaRPr>
          </a:p>
        </p:txBody>
      </p:sp>
      <p:sp>
        <p:nvSpPr>
          <p:cNvPr id="5" name="Textplatzhalter 3">
            <a:extLst>
              <a:ext uri="{FF2B5EF4-FFF2-40B4-BE49-F238E27FC236}">
                <a16:creationId xmlns:a16="http://schemas.microsoft.com/office/drawing/2014/main" id="{05CCF11A-67A3-D541-BF25-2D9F9D762AD7}"/>
              </a:ext>
            </a:extLst>
          </p:cNvPr>
          <p:cNvSpPr txBox="1">
            <a:spLocks/>
          </p:cNvSpPr>
          <p:nvPr/>
        </p:nvSpPr>
        <p:spPr>
          <a:xfrm>
            <a:off x="481441" y="2786097"/>
            <a:ext cx="7306938" cy="3460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rgbClr val="00A48F"/>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300" dirty="0">
                <a:latin typeface="Arial Narrow" panose="020B0606020202030204" pitchFamily="34" charset="0"/>
              </a:rPr>
              <a:t>Medienkompetenzportal NRW</a:t>
            </a:r>
          </a:p>
          <a:p>
            <a:endParaRPr lang="de-DE" sz="1300" dirty="0">
              <a:latin typeface="Arial Narrow" panose="020B0606020202030204" pitchFamily="34" charset="0"/>
            </a:endParaRPr>
          </a:p>
        </p:txBody>
      </p:sp>
      <p:sp>
        <p:nvSpPr>
          <p:cNvPr id="6" name="Textplatzhalter 3">
            <a:extLst>
              <a:ext uri="{FF2B5EF4-FFF2-40B4-BE49-F238E27FC236}">
                <a16:creationId xmlns:a16="http://schemas.microsoft.com/office/drawing/2014/main" id="{05CCF11A-67A3-D541-BF25-2D9F9D762AD7}"/>
              </a:ext>
            </a:extLst>
          </p:cNvPr>
          <p:cNvSpPr txBox="1">
            <a:spLocks/>
          </p:cNvSpPr>
          <p:nvPr/>
        </p:nvSpPr>
        <p:spPr>
          <a:xfrm>
            <a:off x="488875" y="1874067"/>
            <a:ext cx="7306938" cy="24865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rgbClr val="00A48F"/>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300" dirty="0">
                <a:latin typeface="Arial Narrow" panose="020B0606020202030204" pitchFamily="34" charset="0"/>
              </a:rPr>
              <a:t>Arbeitsgemeinschaft Kinder- und Jugendschutz NRW</a:t>
            </a:r>
          </a:p>
          <a:p>
            <a:endParaRPr lang="de-DE" sz="1300" dirty="0">
              <a:latin typeface="Arial Narrow" panose="020B0606020202030204" pitchFamily="34" charset="0"/>
            </a:endParaRPr>
          </a:p>
        </p:txBody>
      </p:sp>
      <p:sp>
        <p:nvSpPr>
          <p:cNvPr id="8" name="Textplatzhalter 3">
            <a:extLst>
              <a:ext uri="{FF2B5EF4-FFF2-40B4-BE49-F238E27FC236}">
                <a16:creationId xmlns:a16="http://schemas.microsoft.com/office/drawing/2014/main" id="{6B038713-CDE4-CA4C-AE3A-4F4AE763EA28}"/>
              </a:ext>
            </a:extLst>
          </p:cNvPr>
          <p:cNvSpPr txBox="1">
            <a:spLocks/>
          </p:cNvSpPr>
          <p:nvPr/>
        </p:nvSpPr>
        <p:spPr>
          <a:xfrm>
            <a:off x="503743" y="554649"/>
            <a:ext cx="7189788" cy="890008"/>
          </a:xfrm>
          <a:prstGeom prst="rect">
            <a:avLst/>
          </a:prstGeom>
        </p:spPr>
        <p:txBody>
          <a:bodyPr anchor="t">
            <a:noAutofit/>
          </a:bodyPr>
          <a:lstStyle>
            <a:lvl1pPr marL="0" indent="0" algn="l" defTabSz="685800" rtl="0" eaLnBrk="1" latinLnBrk="0" hangingPunct="1">
              <a:lnSpc>
                <a:spcPts val="3840"/>
              </a:lnSpc>
              <a:spcBef>
                <a:spcPts val="0"/>
              </a:spcBef>
              <a:buFont typeface="Arial" panose="020B0604020202020204" pitchFamily="34" charset="0"/>
              <a:buNone/>
              <a:defRPr sz="3400" b="1" i="0" kern="1200" cap="all" baseline="0">
                <a:solidFill>
                  <a:schemeClr val="tx1"/>
                </a:solidFill>
                <a:latin typeface="Arial Narrow" panose="020B0604020202020204" pitchFamily="34" charset="0"/>
                <a:ea typeface="+mn-ea"/>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sz="1800" kern="1200">
                <a:solidFill>
                  <a:srgbClr val="00A48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3200" dirty="0"/>
              <a:t>Definitionen von </a:t>
            </a:r>
            <a:r>
              <a:rPr lang="de-DE" sz="3200" dirty="0" err="1"/>
              <a:t>hate</a:t>
            </a:r>
            <a:r>
              <a:rPr lang="de-DE" sz="3200" dirty="0"/>
              <a:t> </a:t>
            </a:r>
            <a:r>
              <a:rPr lang="de-DE" sz="3200" dirty="0" err="1"/>
              <a:t>speech</a:t>
            </a:r>
            <a:endParaRPr lang="de-DE" sz="32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543" y="3045135"/>
            <a:ext cx="1542603" cy="1542603"/>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9</a:t>
            </a:fld>
            <a:endParaRPr lang="de-DE" dirty="0"/>
          </a:p>
        </p:txBody>
      </p:sp>
    </p:spTree>
    <p:extLst>
      <p:ext uri="{BB962C8B-B14F-4D97-AF65-F5344CB8AC3E}">
        <p14:creationId xmlns:p14="http://schemas.microsoft.com/office/powerpoint/2010/main" val="2833549174"/>
      </p:ext>
    </p:extLst>
  </p:cSld>
  <p:clrMapOvr>
    <a:masterClrMapping/>
  </p:clrMapOvr>
</p:sld>
</file>

<file path=ppt/theme/theme1.xml><?xml version="1.0" encoding="utf-8"?>
<a:theme xmlns:a="http://schemas.openxmlformats.org/drawingml/2006/main" name="Office">
  <a:themeElements>
    <a:clrScheme name="LFM">
      <a:dk1>
        <a:srgbClr val="000000"/>
      </a:dk1>
      <a:lt1>
        <a:srgbClr val="FFFFFF"/>
      </a:lt1>
      <a:dk2>
        <a:srgbClr val="000000"/>
      </a:dk2>
      <a:lt2>
        <a:srgbClr val="F8F8F8"/>
      </a:lt2>
      <a:accent1>
        <a:srgbClr val="00737D"/>
      </a:accent1>
      <a:accent2>
        <a:srgbClr val="00A096"/>
      </a:accent2>
      <a:accent3>
        <a:srgbClr val="73B959"/>
      </a:accent3>
      <a:accent4>
        <a:srgbClr val="E63264"/>
      </a:accent4>
      <a:accent5>
        <a:srgbClr val="EB6E87"/>
      </a:accent5>
      <a:accent6>
        <a:srgbClr val="000000"/>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2" spcCol="360000" rtlCol="0">
        <a:spAutoFit/>
      </a:bodyPr>
      <a:lstStyle>
        <a:defPPr algn="l">
          <a:defRPr sz="1500" b="1" dirty="0" err="1"/>
        </a:defPPr>
      </a:lstStyle>
    </a:txDef>
  </a:objectDefaults>
  <a:extraClrSchemeLst/>
  <a:extLst>
    <a:ext uri="{05A4C25C-085E-4340-85A3-A5531E510DB2}">
      <thm15:themeFamily xmlns:thm15="http://schemas.microsoft.com/office/thememl/2012/main" name="LfM PPT-Master" id="{EB0192F6-C8F4-E547-908E-FD035433B1EC}" vid="{5A26A6C8-E7F1-7041-A7E6-8FA35115C5A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4221</Words>
  <Application>Microsoft Macintosh PowerPoint</Application>
  <PresentationFormat>Bildschirmpräsentation (16:9)</PresentationFormat>
  <Paragraphs>439</Paragraphs>
  <Slides>27</Slides>
  <Notes>22</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Arial Narrow</vt:lpstr>
      <vt:lpstr>Calibri</vt:lpstr>
      <vt:lpstr>DIN OT Cond</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vt:lpstr>
      <vt:lpstr>IMPRESSUM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Stanley Vitte</dc:creator>
  <cp:lastModifiedBy>Lena-Linda Paschmanns</cp:lastModifiedBy>
  <cp:revision>316</cp:revision>
  <dcterms:created xsi:type="dcterms:W3CDTF">2018-04-27T15:05:52Z</dcterms:created>
  <dcterms:modified xsi:type="dcterms:W3CDTF">2020-06-22T09:10:17Z</dcterms:modified>
</cp:coreProperties>
</file>