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5149850"/>
  <p:notesSz cx="9144000" cy="5149850"/>
  <p:embeddedFontLst>
    <p:embeddedFont>
      <p:font typeface="Bahnschrift SemiBold Condensed" panose="020B0502040204020203" pitchFamily="34" charset="0"/>
      <p:bold r:id="rId48"/>
    </p:embeddedFont>
    <p:embeddedFont>
      <p:font typeface="Bahnschrift" panose="020B0502040204020203" pitchFamily="34" charset="0"/>
      <p:regular r:id="rId49"/>
      <p:bold r:id="rId50"/>
    </p:embeddedFont>
    <p:embeddedFont>
      <p:font typeface="DIN 2014" panose="020B0504020202020204" pitchFamily="34" charset="0"/>
      <p:regular r:id="rId51"/>
      <p:italic r:id="rId52"/>
    </p:embeddedFont>
    <p:embeddedFont>
      <p:font typeface="Calibri" panose="020F0502020204030204" pitchFamily="34" charset="0"/>
      <p:regular r:id="rId53"/>
      <p:bold r:id="rId54"/>
      <p:italic r:id="rId55"/>
      <p:boldItalic r:id="rId56"/>
    </p:embeddedFont>
    <p:embeddedFont>
      <p:font typeface="DIN OT Cond" panose="020B0506020201010104" pitchFamily="34" charset="0"/>
      <p:regular r:id="rId57"/>
      <p:bold r:id="rId58"/>
    </p:embeddedFont>
    <p:embeddedFont>
      <p:font typeface="DIN 2014 Bold" panose="020B0704020202020204" pitchFamily="34" charset="0"/>
      <p:bold r:id="rId59"/>
      <p:boldItalic r:id="rId60"/>
    </p:embeddedFont>
    <p:embeddedFont>
      <p:font typeface="Bahnschrift SemiBold" panose="020B0502040204020203" pitchFamily="34" charset="0"/>
      <p:bold r:id="rId61"/>
    </p:embeddedFont>
    <p:embeddedFont>
      <p:font typeface="Bahnschrift SemiLight" panose="020B0502040204020203" pitchFamily="34" charset="0"/>
      <p:regular r:id="rId6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p15:clr>
            <a:srgbClr val="A4A3A4"/>
          </p15:clr>
        </p15:guide>
        <p15:guide id="3" orient="horz" pos="16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7E"/>
    <a:srgbClr val="E83363"/>
    <a:srgbClr val="EF3F6B"/>
    <a:srgbClr val="000000"/>
    <a:srgbClr val="00737D"/>
    <a:srgbClr val="EB6E87"/>
    <a:srgbClr val="00AE9D"/>
    <a:srgbClr val="009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81" autoAdjust="0"/>
  </p:normalViewPr>
  <p:slideViewPr>
    <p:cSldViewPr>
      <p:cViewPr varScale="1">
        <p:scale>
          <a:sx n="107" d="100"/>
          <a:sy n="107" d="100"/>
        </p:scale>
        <p:origin x="108" y="252"/>
      </p:cViewPr>
      <p:guideLst>
        <p:guide pos="2160"/>
        <p:guide orient="horz" pos="16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6723E427-EB69-41A6-AA6A-7558CE28CE63}" type="datetimeFigureOut">
              <a:rPr lang="de-DE" smtClean="0"/>
              <a:t>06.04.2022</a:t>
            </a:fld>
            <a:endParaRPr lang="de-DE"/>
          </a:p>
        </p:txBody>
      </p:sp>
      <p:sp>
        <p:nvSpPr>
          <p:cNvPr id="4" name="Folienbildplatzhalt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39CC4505-55D0-4EC5-8A43-54EE6CE190F5}" type="slidenum">
              <a:rPr lang="de-DE" smtClean="0"/>
              <a:t>‹Nr.›</a:t>
            </a:fld>
            <a:endParaRPr lang="de-DE"/>
          </a:p>
        </p:txBody>
      </p:sp>
    </p:spTree>
    <p:extLst>
      <p:ext uri="{BB962C8B-B14F-4D97-AF65-F5344CB8AC3E}">
        <p14:creationId xmlns:p14="http://schemas.microsoft.com/office/powerpoint/2010/main" val="17710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a:t>
            </a:fld>
            <a:endParaRPr lang="de-DE" dirty="0"/>
          </a:p>
        </p:txBody>
      </p:sp>
    </p:spTree>
    <p:extLst>
      <p:ext uri="{BB962C8B-B14F-4D97-AF65-F5344CB8AC3E}">
        <p14:creationId xmlns:p14="http://schemas.microsoft.com/office/powerpoint/2010/main" val="326034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Kann anstelle der vier folgenden Folien verwendet werden. In dem Fall folgende Folien löschen</a:t>
            </a:r>
            <a:r>
              <a:rPr lang="de-DE" baseline="0" dirty="0" smtClean="0"/>
              <a:t>, nicht ausblenden</a:t>
            </a:r>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11</a:t>
            </a:fld>
            <a:endParaRPr lang="de-DE"/>
          </a:p>
        </p:txBody>
      </p:sp>
    </p:spTree>
    <p:extLst>
      <p:ext uri="{BB962C8B-B14F-4D97-AF65-F5344CB8AC3E}">
        <p14:creationId xmlns:p14="http://schemas.microsoft.com/office/powerpoint/2010/main" val="377998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Wichtigste</a:t>
            </a:r>
            <a:r>
              <a:rPr lang="de-DE" baseline="0" dirty="0" smtClean="0"/>
              <a:t> Frage, da es sich dabei um die Basis für </a:t>
            </a:r>
            <a:r>
              <a:rPr lang="de-DE" baseline="0" dirty="0" err="1" smtClean="0"/>
              <a:t>Empowerment</a:t>
            </a:r>
            <a:r>
              <a:rPr lang="de-DE" baseline="0" dirty="0" smtClean="0"/>
              <a:t>-Moderation handelt.</a:t>
            </a:r>
          </a:p>
          <a:p>
            <a:endParaRPr lang="de-DE" baseline="0" dirty="0" smtClean="0"/>
          </a:p>
          <a:p>
            <a:r>
              <a:rPr lang="de-DE" baseline="0" dirty="0" smtClean="0"/>
              <a:t>Im Feldexperiment, in dem die Stile getestet wurden, wurden wissenschaftliche Qualitätskriterien angelegt, die auf Deliberation basieren. Zu diesen Kriterien gehören beispielsweise Themenbezug, </a:t>
            </a:r>
            <a:r>
              <a:rPr lang="de-DE" baseline="0" dirty="0" err="1" smtClean="0"/>
              <a:t>Konstruktivität</a:t>
            </a:r>
            <a:r>
              <a:rPr lang="de-DE" baseline="0" dirty="0" smtClean="0"/>
              <a:t> / Lösungsvorschläge, Zusatzwissen, Begründungen / Argumente, Respekt und gegenseitige Bezugnahme (miteinander diskutieren und aufeinander eingehen). Wenn die Teilnehmenden ähnliche Begriffe nennen, kann das diskutiert werden.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12</a:t>
            </a:fld>
            <a:endParaRPr lang="de-DE"/>
          </a:p>
        </p:txBody>
      </p:sp>
    </p:spTree>
    <p:extLst>
      <p:ext uri="{BB962C8B-B14F-4D97-AF65-F5344CB8AC3E}">
        <p14:creationId xmlns:p14="http://schemas.microsoft.com/office/powerpoint/2010/main" val="163178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der</a:t>
            </a:r>
            <a:r>
              <a:rPr lang="de-DE" baseline="0" dirty="0" smtClean="0"/>
              <a:t> Wissenschaft wird häufig die „</a:t>
            </a:r>
            <a:r>
              <a:rPr lang="de-DE" baseline="0" dirty="0" err="1" smtClean="0"/>
              <a:t>Inzivilität</a:t>
            </a:r>
            <a:r>
              <a:rPr lang="de-DE" baseline="0" dirty="0" smtClean="0"/>
              <a:t>“ von Kommentaren erhoben. Dazu gehören z. B. Beleidigungen, vulgäre Sprache, persönliche Angriffe, herabsetzende Aussagen, diskriminierende Äußerungen (z. B. Rassismus oder Sexismus), Lügenvorwürfe, Sarkasmus und Desinformation. Wenn die Teilnehmenden ähnliche Begriffe nennen, kann das diskutiert werden.</a:t>
            </a:r>
            <a:endParaRPr lang="de-DE" dirty="0" smtClean="0"/>
          </a:p>
          <a:p>
            <a:endParaRPr lang="de-DE" dirty="0" smtClean="0"/>
          </a:p>
          <a:p>
            <a:r>
              <a:rPr lang="de-DE" dirty="0" smtClean="0"/>
              <a:t>Kann optional auch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13</a:t>
            </a:fld>
            <a:endParaRPr lang="de-DE"/>
          </a:p>
        </p:txBody>
      </p:sp>
    </p:spTree>
    <p:extLst>
      <p:ext uri="{BB962C8B-B14F-4D97-AF65-F5344CB8AC3E}">
        <p14:creationId xmlns:p14="http://schemas.microsoft.com/office/powerpoint/2010/main" val="115175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Kann optional auch</a:t>
            </a:r>
            <a:r>
              <a:rPr lang="de-DE" baseline="0" dirty="0" smtClean="0"/>
              <a:t>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14</a:t>
            </a:fld>
            <a:endParaRPr lang="de-DE"/>
          </a:p>
        </p:txBody>
      </p:sp>
    </p:spTree>
    <p:extLst>
      <p:ext uri="{BB962C8B-B14F-4D97-AF65-F5344CB8AC3E}">
        <p14:creationId xmlns:p14="http://schemas.microsoft.com/office/powerpoint/2010/main" val="330661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Kann optional auch</a:t>
            </a:r>
            <a:r>
              <a:rPr lang="de-DE" baseline="0" dirty="0" smtClean="0"/>
              <a:t>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15</a:t>
            </a:fld>
            <a:endParaRPr lang="de-DE"/>
          </a:p>
        </p:txBody>
      </p:sp>
    </p:spTree>
    <p:extLst>
      <p:ext uri="{BB962C8B-B14F-4D97-AF65-F5344CB8AC3E}">
        <p14:creationId xmlns:p14="http://schemas.microsoft.com/office/powerpoint/2010/main" val="173058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Eröffnungskommentar: Die Moderierenden starten die Diskussion möglichst kurz nach Veröffentlichung der Diskussion mit einem Eröffnungskommentar. Dieser Kommentar soll den Grundton für die Diskussion setzen und ihre Zielsetzung vorgeben. Es können z. B. direkt am Anfang Zusatz- oder Hintergrundinformationen geliefert oder nach persönlichen Erfahrungen gefragt werden Mit diesen Eröffnungskommentaren haben unsere Praxispartner in der Studie, in der wir die Stile getestet haben, sehr gute Erfahrungen gemacht und sie zum Teil auch nach Projektende beibehalten. . Beispiele für Eröffnungskommentaren in den drei </a:t>
            </a:r>
            <a:r>
              <a:rPr lang="de-DE" dirty="0" err="1" smtClean="0"/>
              <a:t>Empowerment</a:t>
            </a:r>
            <a:r>
              <a:rPr lang="de-DE" dirty="0" smtClean="0"/>
              <a:t>-Stilen folgen gleich, wenn wir die Stile besprechen.</a:t>
            </a:r>
          </a:p>
          <a:p>
            <a:endParaRPr lang="de-DE" dirty="0" smtClean="0"/>
          </a:p>
          <a:p>
            <a:r>
              <a:rPr lang="de-DE" dirty="0" err="1" smtClean="0"/>
              <a:t>Empowerment</a:t>
            </a:r>
            <a:r>
              <a:rPr lang="de-DE" dirty="0" smtClean="0"/>
              <a:t> ist nicht automatisch mit Lob gleichzusetzen. </a:t>
            </a:r>
            <a:r>
              <a:rPr lang="de-DE" dirty="0" err="1" smtClean="0"/>
              <a:t>Nutzer:innen</a:t>
            </a:r>
            <a:r>
              <a:rPr lang="de-DE" dirty="0" smtClean="0"/>
              <a:t> können z. B. auch bestärkt werden, indem Fragen beantwortet oder Nachfragen gestellt werden und indem Kritik und Sorgen ernstgenommen werden. </a:t>
            </a:r>
            <a:r>
              <a:rPr lang="de-DE" baseline="0" dirty="0" smtClean="0"/>
              <a:t>Enthält ein Kommentar keine </a:t>
            </a:r>
            <a:r>
              <a:rPr lang="de-DE" baseline="0" dirty="0" err="1" smtClean="0"/>
              <a:t>unterstützenswerten</a:t>
            </a:r>
            <a:r>
              <a:rPr lang="de-DE" baseline="0" dirty="0" smtClean="0"/>
              <a:t> Aspekte: Frage stellen „kann ich das unwidersprochen stehen lassen“?</a:t>
            </a:r>
          </a:p>
          <a:p>
            <a:endParaRPr lang="de-DE" baseline="0" dirty="0" smtClean="0"/>
          </a:p>
          <a:p>
            <a:r>
              <a:rPr lang="de-DE" baseline="0" dirty="0" smtClean="0"/>
              <a:t>Interne Grenzen: Meist in Netiquette oder Moderationshandbüchern festgehalten. </a:t>
            </a:r>
          </a:p>
          <a:p>
            <a:endParaRPr lang="de-DE" baseline="0" dirty="0" smtClean="0"/>
          </a:p>
          <a:p>
            <a:r>
              <a:rPr lang="de-DE" baseline="0" dirty="0" smtClean="0"/>
              <a:t>Falschinformationen sollten möglichst immer korrigiert werden, da es in Online-Diskussionen häufig viele „stille </a:t>
            </a:r>
            <a:r>
              <a:rPr lang="de-DE" baseline="0" dirty="0" err="1" smtClean="0"/>
              <a:t>Mitleser:innen</a:t>
            </a:r>
            <a:r>
              <a:rPr lang="de-DE" baseline="0" dirty="0" smtClean="0"/>
              <a:t>“ gibt, die dadurch negativ beeinflusst werden könnten.</a:t>
            </a:r>
          </a:p>
          <a:p>
            <a:r>
              <a:rPr lang="de-DE" baseline="0" dirty="0" smtClean="0"/>
              <a:t>Wenn es nicht eindeutig ist, ob sofort dagegengehalten werden muss: Zunächst abwarten, ob Gegenrede aus der Community kommt. Diese kann dann mit bestärkenden Kommentaren unterstützt werden. Kommt keine Gegenrede, kann zunächst eine mildere Intervention gemäß der </a:t>
            </a:r>
            <a:r>
              <a:rPr lang="de-DE" baseline="0" dirty="0" err="1" smtClean="0"/>
              <a:t>Empowerment</a:t>
            </a:r>
            <a:r>
              <a:rPr lang="de-DE" baseline="0" dirty="0" smtClean="0"/>
              <a:t>-Stile erfolgen, z. B. durch Nachfragen („Wie genau meinst du das?“), Empathie („Wir können deine Wut verstehen, aber…“) oder Betonung von Gemeinsamkeiten („Das fällt sicher vielen anderen hier auch nicht leicht, aber…“). Vielleicht ist die Person bisher nicht mit normverletzenden Kommentaren aufgefallen oder hat im Affekt gehandelt, sodass sie durch eine konstruktive und einfühlsame Moderation noch „eingefangen“ werden kann.</a:t>
            </a:r>
          </a:p>
          <a:p>
            <a:endParaRPr lang="de-DE" baseline="0" dirty="0" smtClean="0"/>
          </a:p>
          <a:p>
            <a:r>
              <a:rPr lang="de-DE" baseline="0" dirty="0" smtClean="0"/>
              <a:t>Detaillierte Erläuterungen zum Auswahlprozess können im Whitepaper nachgelesen werden (S. 18-21).</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17</a:t>
            </a:fld>
            <a:endParaRPr lang="de-DE"/>
          </a:p>
        </p:txBody>
      </p:sp>
    </p:spTree>
    <p:extLst>
      <p:ext uri="{BB962C8B-B14F-4D97-AF65-F5344CB8AC3E}">
        <p14:creationId xmlns:p14="http://schemas.microsoft.com/office/powerpoint/2010/main" val="360463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Doch</a:t>
            </a:r>
            <a:r>
              <a:rPr lang="de-DE" baseline="0" dirty="0" smtClean="0"/>
              <a:t> wie kann </a:t>
            </a:r>
            <a:r>
              <a:rPr lang="de-DE" baseline="0" dirty="0" err="1" smtClean="0"/>
              <a:t>Empowerment</a:t>
            </a:r>
            <a:r>
              <a:rPr lang="de-DE" baseline="0" dirty="0" smtClean="0"/>
              <a:t>-Moderation konkret aussehen? Dafür haben wir drei wissenschaftlich fundierte Moderationsstile entwickelt.</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18</a:t>
            </a:fld>
            <a:endParaRPr lang="de-DE"/>
          </a:p>
        </p:txBody>
      </p:sp>
    </p:spTree>
    <p:extLst>
      <p:ext uri="{BB962C8B-B14F-4D97-AF65-F5344CB8AC3E}">
        <p14:creationId xmlns:p14="http://schemas.microsoft.com/office/powerpoint/2010/main" val="41086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aseline="0" dirty="0" smtClean="0"/>
              <a:t>Aufbauend auf dem sozialpsychologischen Konzept der sozialen Unterstützung haben wir drei </a:t>
            </a:r>
            <a:r>
              <a:rPr lang="de-DE" baseline="0" dirty="0" err="1" smtClean="0"/>
              <a:t>Empowerment</a:t>
            </a:r>
            <a:r>
              <a:rPr lang="de-DE" baseline="0" dirty="0" smtClean="0"/>
              <a:t>-Moderationsstile entwickelt: den kognitiven, den affektiven und den sozial-integrativen Stil. Die Stile unterscheiden sich in ihrer Zielsetzung und in ihrer Ansprache der </a:t>
            </a:r>
            <a:r>
              <a:rPr lang="de-DE" baseline="0" dirty="0" err="1" smtClean="0"/>
              <a:t>Nutzer:innen</a:t>
            </a:r>
            <a:r>
              <a:rPr lang="de-DE" baseline="0" dirty="0" smtClean="0"/>
              <a:t>: Der kognitive Stil spricht die </a:t>
            </a:r>
            <a:r>
              <a:rPr lang="de-DE" baseline="0" dirty="0" err="1" smtClean="0"/>
              <a:t>Nutzer:innen</a:t>
            </a:r>
            <a:r>
              <a:rPr lang="de-DE" baseline="0" dirty="0" smtClean="0"/>
              <a:t> eher sachlich an und zielt darauf ab, einen inhaltlichen Mehrwert in Online-Diskussionen zu schaffen. Informationen und Wissen zu vermitteln und kritisches Nachdenken zu fördern. Der affektive Stil spricht die </a:t>
            </a:r>
            <a:r>
              <a:rPr lang="de-DE" baseline="0" dirty="0" err="1" smtClean="0"/>
              <a:t>Nutzer:innen</a:t>
            </a:r>
            <a:r>
              <a:rPr lang="de-DE" baseline="0" dirty="0" smtClean="0"/>
              <a:t> empathisch an und soll ihr Selbstwertgefühl steigern, sie dazu motivieren, persönliche Erfahrungen zu teilen und ihre Emotionen und Empathie fördern. Der sozial-integrative Stil ist gemeinschaftsorientiert und will den Austausch der </a:t>
            </a:r>
            <a:r>
              <a:rPr lang="de-DE" baseline="0" dirty="0" err="1" smtClean="0"/>
              <a:t>Nutzer:innen</a:t>
            </a:r>
            <a:r>
              <a:rPr lang="de-DE" baseline="0" dirty="0" smtClean="0"/>
              <a:t> untereinander fördern, ihren Zusammenhalt stärken und für eine angenehme Grundstimmung in der Community sorgen. Alle drei Stile können je nach individueller Zielsetzung einzeln oder gemeinsam im laufenden Moderationsbetrieb eingesetzt werden. Für die Übungen werden wir uns die Stile allerdings erst einmal getrennt anschauen.</a:t>
            </a:r>
          </a:p>
          <a:p>
            <a:pPr>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Die Wirkung dieser</a:t>
            </a:r>
            <a:r>
              <a:rPr lang="de-DE" baseline="0" dirty="0" smtClean="0"/>
              <a:t> </a:t>
            </a:r>
            <a:r>
              <a:rPr lang="de-DE" dirty="0" smtClean="0"/>
              <a:t>Moderationsstile nach</a:t>
            </a:r>
            <a:r>
              <a:rPr lang="de-DE" baseline="0" dirty="0" smtClean="0"/>
              <a:t> dem KASI-Prinzip wurden bereits in einer umfangreichen Studie mit vier Praxispartnern überprüft (eine Zusammenfassung der Ergebnisse folgt auf Folie 30). </a:t>
            </a:r>
            <a:endParaRPr lang="de-DE" dirty="0" smtClean="0"/>
          </a:p>
          <a:p>
            <a:pPr>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19</a:t>
            </a:fld>
            <a:endParaRPr lang="de-DE"/>
          </a:p>
        </p:txBody>
      </p:sp>
    </p:spTree>
    <p:extLst>
      <p:ext uri="{BB962C8B-B14F-4D97-AF65-F5344CB8AC3E}">
        <p14:creationId xmlns:p14="http://schemas.microsoft.com/office/powerpoint/2010/main" val="572963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 den Stil-Steckbriefen und im Whitepaper sind die drei Moderationsstile noch einmal ausführlicher beschrieben. Die Stil-Steckbriefe enthalten auch Satzbausteine zur Orientierung. Beim Einsatz von </a:t>
            </a:r>
            <a:r>
              <a:rPr lang="de-DE" dirty="0" err="1" smtClean="0"/>
              <a:t>Empowerment</a:t>
            </a:r>
            <a:r>
              <a:rPr lang="de-DE" dirty="0" smtClean="0"/>
              <a:t>-Moderation in der Praxis sollte aber darauf geachtet werden, nicht zu offensichtlich mit Satzbausteinen zu arbeiten. Das wirkt schnell wie eine </a:t>
            </a:r>
            <a:r>
              <a:rPr lang="de-DE" dirty="0" err="1" smtClean="0"/>
              <a:t>Copy&amp;Paste-Moderation</a:t>
            </a:r>
            <a:r>
              <a:rPr lang="de-DE" dirty="0" smtClean="0"/>
              <a:t>, die bei </a:t>
            </a:r>
            <a:r>
              <a:rPr lang="de-DE" dirty="0" err="1" smtClean="0"/>
              <a:t>Nutzer:innen</a:t>
            </a:r>
            <a:r>
              <a:rPr lang="de-DE" dirty="0" smtClean="0"/>
              <a:t> oft auf wenig Gegenliebe stößt.</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20</a:t>
            </a:fld>
            <a:endParaRPr lang="de-DE"/>
          </a:p>
        </p:txBody>
      </p:sp>
    </p:spTree>
    <p:extLst>
      <p:ext uri="{BB962C8B-B14F-4D97-AF65-F5344CB8AC3E}">
        <p14:creationId xmlns:p14="http://schemas.microsoft.com/office/powerpoint/2010/main" val="7819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den Beispielen handelt es sich um echte Moderationskommentare aus dem</a:t>
            </a:r>
            <a:r>
              <a:rPr lang="de-DE" baseline="0" dirty="0" smtClean="0"/>
              <a:t> Feldexperiment, mit dem wir die Wirkung von </a:t>
            </a:r>
            <a:r>
              <a:rPr lang="de-DE" baseline="0" dirty="0" err="1" smtClean="0"/>
              <a:t>Empowerment</a:t>
            </a:r>
            <a:r>
              <a:rPr lang="de-DE" baseline="0" dirty="0" smtClean="0"/>
              <a:t>-Moderation getestet haben. </a:t>
            </a:r>
          </a:p>
          <a:p>
            <a:endParaRPr lang="de-DE" baseline="0" dirty="0" smtClean="0"/>
          </a:p>
          <a:p>
            <a:r>
              <a:rPr lang="de-DE" baseline="0" dirty="0" smtClean="0"/>
              <a:t>Eröffnungskommentare:</a:t>
            </a:r>
          </a:p>
          <a:p>
            <a:pPr marL="228600" indent="-228600">
              <a:buAutoNum type="arabicPeriod"/>
            </a:pPr>
            <a:r>
              <a:rPr lang="de-DE" baseline="0" dirty="0" smtClean="0"/>
              <a:t>Zusatzinformationen</a:t>
            </a:r>
          </a:p>
          <a:p>
            <a:pPr marL="228600" indent="-228600">
              <a:buAutoNum type="arabicPeriod"/>
            </a:pPr>
            <a:r>
              <a:rPr lang="de-DE" baseline="0" dirty="0" smtClean="0"/>
              <a:t>Aufruf zu Fragen</a:t>
            </a:r>
          </a:p>
          <a:p>
            <a:pPr marL="228600" indent="-228600">
              <a:buAutoNum type="arabicPeriod"/>
            </a:pPr>
            <a:r>
              <a:rPr lang="de-DE" baseline="0" dirty="0" smtClean="0"/>
              <a:t>Fragen stellen und </a:t>
            </a:r>
            <a:r>
              <a:rPr lang="de-DE" baseline="0" dirty="0" err="1" smtClean="0"/>
              <a:t>Lösungvorschläge</a:t>
            </a:r>
            <a:r>
              <a:rPr lang="de-DE" baseline="0" dirty="0" smtClean="0"/>
              <a:t> aus der Community anregen</a:t>
            </a:r>
          </a:p>
          <a:p>
            <a:pPr marL="228600" indent="-228600">
              <a:buAutoNum type="arabicPeriod"/>
            </a:pPr>
            <a:r>
              <a:rPr lang="de-DE" baseline="0" dirty="0" smtClean="0"/>
              <a:t>Zusatzinformationen</a:t>
            </a:r>
          </a:p>
          <a:p>
            <a:pPr marL="228600" indent="-228600">
              <a:buAutoNum type="arabicPeriod"/>
            </a:pPr>
            <a:endParaRPr lang="de-DE" baseline="0" dirty="0" smtClean="0"/>
          </a:p>
          <a:p>
            <a:pPr marL="0" indent="0">
              <a:buNone/>
            </a:pPr>
            <a:r>
              <a:rPr lang="de-DE" baseline="0" dirty="0" smtClean="0"/>
              <a:t>Antwortkommentare</a:t>
            </a:r>
          </a:p>
          <a:p>
            <a:pPr marL="228600" indent="-228600">
              <a:buAutoNum type="arabicPeriod"/>
            </a:pPr>
            <a:r>
              <a:rPr lang="de-DE" baseline="0" dirty="0" smtClean="0"/>
              <a:t>Fragen stellen; Standpunkte aus der Community klarstellen</a:t>
            </a:r>
          </a:p>
          <a:p>
            <a:pPr marL="228600" indent="-228600">
              <a:buAutoNum type="arabicPeriod"/>
            </a:pPr>
            <a:r>
              <a:rPr lang="de-DE" baseline="0" dirty="0" smtClean="0"/>
              <a:t>Zusatzinformationen; Fragen beantworten</a:t>
            </a:r>
          </a:p>
          <a:p>
            <a:pPr marL="228600" indent="-228600">
              <a:buAutoNum type="arabicPeriod"/>
            </a:pPr>
            <a:r>
              <a:rPr lang="de-DE" baseline="0" dirty="0" smtClean="0"/>
              <a:t>Zusatzwissen aus der Community anregen</a:t>
            </a:r>
          </a:p>
          <a:p>
            <a:pPr marL="228600" indent="-228600">
              <a:buAutoNum type="arabicPeriod"/>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21</a:t>
            </a:fld>
            <a:endParaRPr lang="de-DE"/>
          </a:p>
        </p:txBody>
      </p:sp>
    </p:spTree>
    <p:extLst>
      <p:ext uri="{BB962C8B-B14F-4D97-AF65-F5344CB8AC3E}">
        <p14:creationId xmlns:p14="http://schemas.microsoft.com/office/powerpoint/2010/main" val="376327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smtClean="0"/>
              <a:t>Beispielzeitplan</a:t>
            </a:r>
            <a:r>
              <a:rPr lang="de-DE" sz="800" baseline="0" dirty="0" smtClean="0"/>
              <a:t> für einen vierstündigen Workshop. Je nach Vorkenntnissen und Bedarf kann der Teil „Community-Strategie“ auch verkürzt oder weggelassen werden, um mehr Zeit für die Übungen zu haben. Dann kann die Vorstellung der Moderationsstile bereits vor der ersten Pause erfolgen und mehr Zeit für die Praxisübungen eingeplant werden.</a:t>
            </a:r>
            <a:endParaRPr lang="de-DE" sz="800" dirty="0" smtClean="0"/>
          </a:p>
          <a:p>
            <a:endParaRPr lang="de-DE" sz="800"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a:t>
            </a:fld>
            <a:endParaRPr lang="de-DE"/>
          </a:p>
        </p:txBody>
      </p:sp>
    </p:spTree>
    <p:extLst>
      <p:ext uri="{BB962C8B-B14F-4D97-AF65-F5344CB8AC3E}">
        <p14:creationId xmlns:p14="http://schemas.microsoft.com/office/powerpoint/2010/main" val="302906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Wertschätzung und Zusatzinformationen.</a:t>
            </a:r>
          </a:p>
          <a:p>
            <a:endParaRPr lang="de-DE" dirty="0" smtClean="0"/>
          </a:p>
          <a:p>
            <a:r>
              <a:rPr lang="de-DE" dirty="0" smtClean="0"/>
              <a:t>2: Zum</a:t>
            </a:r>
            <a:r>
              <a:rPr lang="de-DE" baseline="0" dirty="0" smtClean="0"/>
              <a:t> kognitiven Stil gehören auch Verweise auf die Netiquette, aber eher als Prävention bzw. Hilfestellung an die </a:t>
            </a:r>
            <a:r>
              <a:rPr lang="de-DE" baseline="0" dirty="0" err="1" smtClean="0"/>
              <a:t>Nutzer:innen</a:t>
            </a:r>
            <a:endParaRPr lang="de-DE" baseline="0" dirty="0" smtClean="0"/>
          </a:p>
          <a:p>
            <a:endParaRPr lang="de-DE" baseline="0" dirty="0" smtClean="0"/>
          </a:p>
          <a:p>
            <a:endParaRPr lang="de-DE" baseline="0" dirty="0" smtClean="0"/>
          </a:p>
          <a:p>
            <a:r>
              <a:rPr lang="de-DE" baseline="0" dirty="0" smtClean="0"/>
              <a:t>Diese Folie kann bei Zeitmangel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22</a:t>
            </a:fld>
            <a:endParaRPr lang="de-DE"/>
          </a:p>
        </p:txBody>
      </p:sp>
    </p:spTree>
    <p:extLst>
      <p:ext uri="{BB962C8B-B14F-4D97-AF65-F5344CB8AC3E}">
        <p14:creationId xmlns:p14="http://schemas.microsoft.com/office/powerpoint/2010/main" val="307590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baseline="0" dirty="0" smtClean="0"/>
              <a:t>3: Langer Moderationskommentar mit Zusatzinformationen und Erläuterungen. Positive Reaktion aus der Community. </a:t>
            </a:r>
          </a:p>
          <a:p>
            <a:endParaRPr lang="de-DE" baseline="0" dirty="0" smtClean="0"/>
          </a:p>
          <a:p>
            <a:r>
              <a:rPr lang="de-DE" baseline="0" dirty="0" smtClean="0"/>
              <a:t>Diese Folie kann bei Zeitmangel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23</a:t>
            </a:fld>
            <a:endParaRPr lang="de-DE"/>
          </a:p>
        </p:txBody>
      </p:sp>
    </p:spTree>
    <p:extLst>
      <p:ext uri="{BB962C8B-B14F-4D97-AF65-F5344CB8AC3E}">
        <p14:creationId xmlns:p14="http://schemas.microsoft.com/office/powerpoint/2010/main" val="1943156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24</a:t>
            </a:fld>
            <a:endParaRPr lang="de-DE"/>
          </a:p>
        </p:txBody>
      </p:sp>
    </p:spTree>
    <p:extLst>
      <p:ext uri="{BB962C8B-B14F-4D97-AF65-F5344CB8AC3E}">
        <p14:creationId xmlns:p14="http://schemas.microsoft.com/office/powerpoint/2010/main" val="2841576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Eröffnungskommentare:</a:t>
            </a:r>
          </a:p>
          <a:p>
            <a:pPr marL="228600" indent="-228600">
              <a:buAutoNum type="arabicPeriod"/>
            </a:pPr>
            <a:r>
              <a:rPr lang="de-DE" baseline="0" dirty="0" smtClean="0"/>
              <a:t>Positive Emotionen („freuen“, „gespannt“); positive Formulierungen; nach persönlicher Sichtweise fragen; </a:t>
            </a:r>
            <a:r>
              <a:rPr lang="de-DE" baseline="0" dirty="0" err="1" smtClean="0"/>
              <a:t>Emoji</a:t>
            </a:r>
            <a:endParaRPr lang="de-DE" baseline="0" dirty="0" smtClean="0"/>
          </a:p>
          <a:p>
            <a:pPr marL="228600" indent="-228600">
              <a:buAutoNum type="arabicPeriod"/>
            </a:pPr>
            <a:r>
              <a:rPr lang="de-DE" baseline="0" dirty="0" smtClean="0"/>
              <a:t>Persönliche Erfahrungen fördern; Emotionen ansprechen</a:t>
            </a:r>
          </a:p>
          <a:p>
            <a:pPr marL="228600" indent="-228600">
              <a:buAutoNum type="arabicPeriod"/>
            </a:pPr>
            <a:r>
              <a:rPr lang="de-DE" baseline="0" dirty="0" smtClean="0"/>
              <a:t>Positive Emotionen; nach persönlichen Erfahrungen und Gefühlen fragen</a:t>
            </a:r>
          </a:p>
          <a:p>
            <a:pPr marL="228600" indent="-228600">
              <a:buAutoNum type="arabicPeriod"/>
            </a:pPr>
            <a:r>
              <a:rPr lang="de-DE" baseline="0" dirty="0" smtClean="0"/>
              <a:t>Empathie fördern; positive Emotionen („gespannt“)</a:t>
            </a:r>
          </a:p>
          <a:p>
            <a:pPr marL="228600" indent="-228600">
              <a:buAutoNum type="arabicPeriod"/>
            </a:pPr>
            <a:endParaRPr lang="de-DE" baseline="0" dirty="0" smtClean="0"/>
          </a:p>
          <a:p>
            <a:pPr marL="0" indent="0">
              <a:buNone/>
            </a:pPr>
            <a:r>
              <a:rPr lang="de-DE" baseline="0" dirty="0" smtClean="0"/>
              <a:t>Antwortkommentare:</a:t>
            </a:r>
          </a:p>
          <a:p>
            <a:pPr marL="0" indent="0">
              <a:buNone/>
            </a:pPr>
            <a:r>
              <a:rPr lang="de-DE" baseline="0" dirty="0" smtClean="0"/>
              <a:t>1. Gefühle anerkennen / Empathie zeigen; beruhigen</a:t>
            </a:r>
          </a:p>
          <a:p>
            <a:pPr marL="0" indent="0">
              <a:buNone/>
            </a:pPr>
            <a:r>
              <a:rPr lang="de-DE" baseline="0" dirty="0" smtClean="0"/>
              <a:t>2. Wertschätzung / Lob; Gefühle anerkennen; nach Gefühlen fragen</a:t>
            </a:r>
          </a:p>
          <a:p>
            <a:pPr marL="0" indent="0">
              <a:buNone/>
            </a:pPr>
            <a:r>
              <a:rPr lang="de-DE" baseline="0" dirty="0" smtClean="0"/>
              <a:t>3. Positive Emotionen („es freut uns“, „es wird spannend“; Wertschätzung); </a:t>
            </a:r>
            <a:r>
              <a:rPr lang="de-DE" baseline="0" dirty="0" err="1" smtClean="0"/>
              <a:t>Emoji</a:t>
            </a:r>
            <a:endParaRPr lang="de-DE" baseline="0" dirty="0" smtClean="0"/>
          </a:p>
          <a:p>
            <a:pPr marL="228600" indent="-228600">
              <a:buAutoNum type="arabicPeriod"/>
            </a:pPr>
            <a:endParaRPr lang="de-DE" baseline="0" dirty="0" smtClean="0"/>
          </a:p>
          <a:p>
            <a:pPr marL="228600" indent="-228600">
              <a:buAutoNum type="arabicPeriod"/>
            </a:pPr>
            <a:endParaRPr lang="de-DE" baseline="0" dirty="0" smtClean="0"/>
          </a:p>
          <a:p>
            <a:pPr marL="228600" indent="-228600">
              <a:buAutoNum type="arabicPeriod"/>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25</a:t>
            </a:fld>
            <a:endParaRPr lang="de-DE"/>
          </a:p>
        </p:txBody>
      </p:sp>
    </p:spTree>
    <p:extLst>
      <p:ext uri="{BB962C8B-B14F-4D97-AF65-F5344CB8AC3E}">
        <p14:creationId xmlns:p14="http://schemas.microsoft.com/office/powerpoint/2010/main" val="237179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a:t>
            </a:r>
            <a:r>
              <a:rPr lang="de-DE" baseline="0" dirty="0" smtClean="0"/>
              <a:t> Reine Wertschätzung, Dank, Lob.</a:t>
            </a:r>
          </a:p>
          <a:p>
            <a:endParaRPr lang="de-DE" baseline="0" dirty="0" smtClean="0"/>
          </a:p>
          <a:p>
            <a:r>
              <a:rPr lang="de-DE" baseline="0" dirty="0" smtClean="0"/>
              <a:t>2: Positive Gefühle fördern</a:t>
            </a:r>
          </a:p>
          <a:p>
            <a:endParaRPr lang="de-DE" baseline="0" dirty="0" smtClean="0"/>
          </a:p>
          <a:p>
            <a:r>
              <a:rPr lang="de-DE" baseline="0" dirty="0" smtClean="0"/>
              <a:t>3. Persönliche Erfahrungen (Nachfrage)</a:t>
            </a:r>
          </a:p>
          <a:p>
            <a:endParaRPr lang="de-DE" baseline="0" dirty="0" smtClean="0"/>
          </a:p>
          <a:p>
            <a:r>
              <a:rPr lang="de-DE" baseline="0" dirty="0" smtClean="0"/>
              <a:t>4: Hier hat sich ein Gespräch entwickelt. Anerkennung der Gefühle des Nutzers. Zum Schluss bedankt sich der Nutzer. Erfahrung der Praxispartner: Wenn </a:t>
            </a:r>
            <a:r>
              <a:rPr lang="de-DE" baseline="0" dirty="0" err="1" smtClean="0"/>
              <a:t>Nutzer:innen</a:t>
            </a:r>
            <a:r>
              <a:rPr lang="de-DE" baseline="0" dirty="0" smtClean="0"/>
              <a:t> direkt angesprochen wurden, kam fast immer was zurück.</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26</a:t>
            </a:fld>
            <a:endParaRPr lang="de-DE"/>
          </a:p>
        </p:txBody>
      </p:sp>
    </p:spTree>
    <p:extLst>
      <p:ext uri="{BB962C8B-B14F-4D97-AF65-F5344CB8AC3E}">
        <p14:creationId xmlns:p14="http://schemas.microsoft.com/office/powerpoint/2010/main" val="3781300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a:t>
            </a:r>
            <a:r>
              <a:rPr lang="de-DE" baseline="0" dirty="0" smtClean="0"/>
              <a:t> Reine Wertschätzung, Dank, Lob.</a:t>
            </a:r>
          </a:p>
          <a:p>
            <a:endParaRPr lang="de-DE" baseline="0" dirty="0" smtClean="0"/>
          </a:p>
          <a:p>
            <a:r>
              <a:rPr lang="de-DE" baseline="0" dirty="0" smtClean="0"/>
              <a:t>2: Positive Gefühle fördern</a:t>
            </a:r>
          </a:p>
          <a:p>
            <a:endParaRPr lang="de-DE" baseline="0" dirty="0" smtClean="0"/>
          </a:p>
          <a:p>
            <a:r>
              <a:rPr lang="de-DE" baseline="0" dirty="0" smtClean="0"/>
              <a:t>3. Persönliche Erfahrungen (Nachfrage)</a:t>
            </a:r>
          </a:p>
          <a:p>
            <a:endParaRPr lang="de-DE" baseline="0" dirty="0" smtClean="0"/>
          </a:p>
          <a:p>
            <a:r>
              <a:rPr lang="de-DE" baseline="0" dirty="0" smtClean="0"/>
              <a:t>4: Hier hat sich ein Gespräch entwickelt. Anerkennung der Gefühle des Nutzers. Zum Schluss bedankt sich der Nutzer. Erfahrung der Praxispartner: Wenn </a:t>
            </a:r>
            <a:r>
              <a:rPr lang="de-DE" baseline="0" dirty="0" err="1" smtClean="0"/>
              <a:t>Nutzer:innen</a:t>
            </a:r>
            <a:r>
              <a:rPr lang="de-DE" baseline="0" dirty="0" smtClean="0"/>
              <a:t> direkt angesprochen wurden, kam fast immer was zurück.</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27</a:t>
            </a:fld>
            <a:endParaRPr lang="de-DE"/>
          </a:p>
        </p:txBody>
      </p:sp>
    </p:spTree>
    <p:extLst>
      <p:ext uri="{BB962C8B-B14F-4D97-AF65-F5344CB8AC3E}">
        <p14:creationId xmlns:p14="http://schemas.microsoft.com/office/powerpoint/2010/main" val="3185857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28</a:t>
            </a:fld>
            <a:endParaRPr lang="de-DE"/>
          </a:p>
        </p:txBody>
      </p:sp>
    </p:spTree>
    <p:extLst>
      <p:ext uri="{BB962C8B-B14F-4D97-AF65-F5344CB8AC3E}">
        <p14:creationId xmlns:p14="http://schemas.microsoft.com/office/powerpoint/2010/main" val="286764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Eröffnungskommentare:</a:t>
            </a:r>
          </a:p>
          <a:p>
            <a:pPr marL="228600" indent="-228600">
              <a:buAutoNum type="arabicPeriod"/>
            </a:pPr>
            <a:r>
              <a:rPr lang="de-DE" baseline="0" dirty="0" smtClean="0"/>
              <a:t>Für positive Grundstimmung sorgen (Begrüßung/Smalltalk); Austausch anregen</a:t>
            </a:r>
          </a:p>
          <a:p>
            <a:pPr marL="228600" indent="-228600">
              <a:buAutoNum type="arabicPeriod"/>
            </a:pPr>
            <a:r>
              <a:rPr lang="de-DE" dirty="0" smtClean="0"/>
              <a:t>Machtdistanz</a:t>
            </a:r>
            <a:r>
              <a:rPr lang="de-DE" baseline="0" dirty="0" smtClean="0"/>
              <a:t> abbauen; Kommunikation auf Augenhöhe; „menscheln“; Gemeinsamkeiten betonen und Wir-Gefühl stärken; Diskussion anregen</a:t>
            </a:r>
          </a:p>
          <a:p>
            <a:pPr marL="228600" indent="-228600">
              <a:buAutoNum type="arabicPeriod"/>
            </a:pPr>
            <a:r>
              <a:rPr lang="de-DE" baseline="0" dirty="0" smtClean="0"/>
              <a:t>Für positive Grundstimmung sorgen; Kommunikation auf Augenhöhe; Geschichten aus dem Redaktionsalltag</a:t>
            </a:r>
          </a:p>
          <a:p>
            <a:pPr marL="228600" indent="-228600">
              <a:buAutoNum type="arabicPeriod"/>
            </a:pPr>
            <a:endParaRPr lang="de-DE" baseline="0" dirty="0" smtClean="0"/>
          </a:p>
          <a:p>
            <a:pPr marL="0" indent="0">
              <a:buNone/>
            </a:pPr>
            <a:r>
              <a:rPr lang="de-DE" baseline="0" dirty="0" smtClean="0"/>
              <a:t>Antwortkommentare</a:t>
            </a:r>
          </a:p>
          <a:p>
            <a:pPr marL="228600" indent="-228600">
              <a:buAutoNum type="arabicPeriod"/>
            </a:pPr>
            <a:r>
              <a:rPr lang="de-DE" baseline="0" dirty="0" smtClean="0"/>
              <a:t>Wir-Gefühl stärken; Gemeinsamkeiten betonen</a:t>
            </a:r>
          </a:p>
          <a:p>
            <a:pPr marL="228600" indent="-228600">
              <a:buAutoNum type="arabicPeriod"/>
            </a:pPr>
            <a:r>
              <a:rPr lang="de-DE" baseline="0" dirty="0" smtClean="0"/>
              <a:t>Reality </a:t>
            </a:r>
            <a:r>
              <a:rPr lang="de-DE" baseline="0" dirty="0" err="1" smtClean="0"/>
              <a:t>Confirmation</a:t>
            </a:r>
            <a:r>
              <a:rPr lang="de-DE" baseline="0" dirty="0" smtClean="0"/>
              <a:t>; Diskussion anregen</a:t>
            </a:r>
          </a:p>
          <a:p>
            <a:pPr marL="228600" indent="-228600">
              <a:buAutoNum type="arabicPeriod"/>
            </a:pPr>
            <a:r>
              <a:rPr lang="de-DE" baseline="0" dirty="0" smtClean="0"/>
              <a:t>Reality </a:t>
            </a:r>
            <a:r>
              <a:rPr lang="de-DE" baseline="0" dirty="0" err="1" smtClean="0"/>
              <a:t>Confirmation</a:t>
            </a:r>
            <a:r>
              <a:rPr lang="de-DE" baseline="0" dirty="0" smtClean="0"/>
              <a:t>; Diskussion anregen. Hier werden gezielt Nutzende markiert, um ein Gespräch anzuregen.</a:t>
            </a:r>
          </a:p>
          <a:p>
            <a:pPr marL="228600" indent="-228600">
              <a:buAutoNum type="arabicPeriod"/>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29</a:t>
            </a:fld>
            <a:endParaRPr lang="de-DE"/>
          </a:p>
        </p:txBody>
      </p:sp>
    </p:spTree>
    <p:extLst>
      <p:ext uri="{BB962C8B-B14F-4D97-AF65-F5344CB8AC3E}">
        <p14:creationId xmlns:p14="http://schemas.microsoft.com/office/powerpoint/2010/main" val="1653249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a:t>
            </a:r>
            <a:r>
              <a:rPr lang="de-DE" dirty="0" err="1" smtClean="0"/>
              <a:t>Nutzer:innen</a:t>
            </a:r>
            <a:r>
              <a:rPr lang="de-DE" baseline="0" dirty="0" smtClean="0"/>
              <a:t> aktiv zu Gesprächen anregen und taggen. </a:t>
            </a:r>
          </a:p>
          <a:p>
            <a:endParaRPr lang="de-DE" baseline="0" dirty="0" smtClean="0"/>
          </a:p>
          <a:p>
            <a:r>
              <a:rPr lang="de-DE" baseline="0" dirty="0" smtClean="0"/>
              <a:t>2: Auf Augenhöhe begeben, vorstellen, sich als Teil der Community sehen. Bei diesem Stil gab es viele Reaktionen aus der </a:t>
            </a:r>
            <a:r>
              <a:rPr lang="de-DE" baseline="0" dirty="0" err="1" smtClean="0"/>
              <a:t>ZDFheute</a:t>
            </a:r>
            <a:r>
              <a:rPr lang="de-DE" baseline="0" dirty="0" smtClean="0"/>
              <a:t>-Community, weil sich die Art der Moderation im Vergleich zu vorher deutlich verändert hat.</a:t>
            </a:r>
          </a:p>
          <a:p>
            <a:endParaRPr lang="de-DE" baseline="0" dirty="0" smtClean="0"/>
          </a:p>
          <a:p>
            <a:r>
              <a:rPr lang="de-DE" baseline="0" dirty="0" smtClean="0"/>
              <a:t>3: Wir-Gefühl stärken, auf Augenhöhe begeben.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30</a:t>
            </a:fld>
            <a:endParaRPr lang="de-DE"/>
          </a:p>
        </p:txBody>
      </p:sp>
    </p:spTree>
    <p:extLst>
      <p:ext uri="{BB962C8B-B14F-4D97-AF65-F5344CB8AC3E}">
        <p14:creationId xmlns:p14="http://schemas.microsoft.com/office/powerpoint/2010/main" val="4049677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baseline="0" dirty="0" smtClean="0"/>
              <a:t>4: Wir-Gefühl stärken, auf Augenhöhe begeben.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31</a:t>
            </a:fld>
            <a:endParaRPr lang="de-DE"/>
          </a:p>
        </p:txBody>
      </p:sp>
    </p:spTree>
    <p:extLst>
      <p:ext uri="{BB962C8B-B14F-4D97-AF65-F5344CB8AC3E}">
        <p14:creationId xmlns:p14="http://schemas.microsoft.com/office/powerpoint/2010/main" val="102859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200025">
              <a:lnSpc>
                <a:spcPct val="109000"/>
              </a:lnSpc>
              <a:spcBef>
                <a:spcPts val="110"/>
              </a:spcBef>
            </a:pPr>
            <a:r>
              <a:rPr lang="de-DE" sz="1200" spc="20" dirty="0" smtClean="0">
                <a:solidFill>
                  <a:srgbClr val="231F20"/>
                </a:solidFill>
                <a:latin typeface="Bahnschrift SemiLight" panose="020B0502040204020203" pitchFamily="34" charset="0"/>
                <a:cs typeface="DIN 2014"/>
              </a:rPr>
              <a:t>Viele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Online-Diskussionen,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vor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allem</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sozialen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Medien,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gleichen</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öffentlichen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Wahrnehmung</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einem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Schlachtfeld.</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„tobenden</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Scheinriesen“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scheinen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Kommentarspalten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fest</a:t>
            </a:r>
            <a:r>
              <a:rPr lang="de-DE" sz="1200" spc="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im</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Griff</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zu</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haben.</a:t>
            </a:r>
            <a:r>
              <a:rPr lang="de-DE" sz="1200" spc="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einer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repräsentativen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Befragung</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LFM</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NRW</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gaben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2020</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knapp</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40</a:t>
            </a:r>
            <a:r>
              <a:rPr lang="de-DE" sz="1200" spc="50" dirty="0" smtClean="0">
                <a:solidFill>
                  <a:srgbClr val="231F20"/>
                </a:solidFill>
                <a:latin typeface="Bahnschrift SemiLight" panose="020B0502040204020203" pitchFamily="34" charset="0"/>
                <a:cs typeface="DIN 2014"/>
              </a:rPr>
              <a:t> </a:t>
            </a:r>
            <a:r>
              <a:rPr lang="de-DE" sz="1200" dirty="0" smtClean="0">
                <a:solidFill>
                  <a:srgbClr val="231F20"/>
                </a:solidFill>
                <a:latin typeface="Bahnschrift SemiLight" panose="020B0502040204020203" pitchFamily="34" charset="0"/>
                <a:cs typeface="DIN 2014"/>
              </a:rPr>
              <a: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Befragten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dass</a:t>
            </a:r>
            <a:r>
              <a:rPr lang="de-DE" sz="1200" spc="55" dirty="0" smtClean="0">
                <a:solidFill>
                  <a:srgbClr val="231F20"/>
                </a:solidFill>
                <a:latin typeface="Bahnschrift SemiLight" panose="020B0502040204020203" pitchFamily="34" charset="0"/>
                <a:cs typeface="DIN 2014"/>
              </a:rPr>
              <a:t> </a:t>
            </a:r>
            <a:r>
              <a:rPr lang="de-DE" sz="1200" b="1" spc="10" dirty="0" smtClean="0">
                <a:solidFill>
                  <a:srgbClr val="231F20"/>
                </a:solidFill>
                <a:latin typeface="Bahnschrift SemiBold" panose="020B0502040204020203" pitchFamily="34" charset="0"/>
                <a:cs typeface="DIN 2014 Bold"/>
              </a:rPr>
              <a:t>in</a:t>
            </a:r>
            <a:r>
              <a:rPr lang="de-DE" sz="1200" b="1" spc="50" dirty="0" smtClean="0">
                <a:solidFill>
                  <a:srgbClr val="231F20"/>
                </a:solidFill>
                <a:latin typeface="Bahnschrift SemiBold" panose="020B0502040204020203" pitchFamily="34" charset="0"/>
                <a:cs typeface="DIN 2014 Bold"/>
              </a:rPr>
              <a:t> </a:t>
            </a:r>
            <a:r>
              <a:rPr lang="de-DE" sz="1200" b="1" spc="25" dirty="0" smtClean="0">
                <a:solidFill>
                  <a:srgbClr val="231F20"/>
                </a:solidFill>
                <a:latin typeface="Bahnschrift SemiBold" panose="020B0502040204020203" pitchFamily="34" charset="0"/>
                <a:cs typeface="DIN 2014 Bold"/>
              </a:rPr>
              <a:t>Diskussionen </a:t>
            </a:r>
            <a:r>
              <a:rPr lang="de-DE" sz="1200" b="1" spc="30"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und</a:t>
            </a:r>
            <a:r>
              <a:rPr lang="de-DE" sz="1200" b="1" spc="20" dirty="0" smtClean="0">
                <a:solidFill>
                  <a:srgbClr val="231F20"/>
                </a:solidFill>
                <a:latin typeface="Bahnschrift SemiBold" panose="020B0502040204020203" pitchFamily="34" charset="0"/>
                <a:cs typeface="DIN 2014 Bold"/>
              </a:rPr>
              <a:t> Debatten</a:t>
            </a:r>
            <a:r>
              <a:rPr lang="de-DE" sz="1200" b="1" spc="50" dirty="0" smtClean="0">
                <a:solidFill>
                  <a:srgbClr val="231F20"/>
                </a:solidFill>
                <a:latin typeface="Bahnschrift SemiBold" panose="020B0502040204020203" pitchFamily="34" charset="0"/>
                <a:cs typeface="DIN 2014 Bold"/>
              </a:rPr>
              <a:t> </a:t>
            </a:r>
            <a:r>
              <a:rPr lang="de-DE" sz="1200" b="1" spc="10" dirty="0" smtClean="0">
                <a:solidFill>
                  <a:srgbClr val="231F20"/>
                </a:solidFill>
                <a:latin typeface="Bahnschrift SemiBold" panose="020B0502040204020203" pitchFamily="34" charset="0"/>
                <a:cs typeface="DIN 2014 Bold"/>
              </a:rPr>
              <a:t>im</a:t>
            </a:r>
            <a:r>
              <a:rPr lang="de-DE" sz="1200" b="1" spc="5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Internet</a:t>
            </a:r>
            <a:r>
              <a:rPr lang="de-DE" sz="1200" b="1" spc="50"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mehr</a:t>
            </a:r>
            <a:r>
              <a:rPr lang="de-DE" sz="1200" b="1" spc="5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Hasskommentare</a:t>
            </a:r>
            <a:r>
              <a:rPr lang="de-DE" sz="1200" b="1" spc="55" dirty="0" smtClean="0">
                <a:solidFill>
                  <a:srgbClr val="231F20"/>
                </a:solidFill>
                <a:latin typeface="Bahnschrift SemiBold" panose="020B0502040204020203" pitchFamily="34" charset="0"/>
                <a:cs typeface="DIN 2014 Bold"/>
              </a:rPr>
              <a:t> </a:t>
            </a:r>
            <a:r>
              <a:rPr lang="de-DE" sz="1200" spc="15" dirty="0" smtClean="0">
                <a:solidFill>
                  <a:srgbClr val="231F20"/>
                </a:solidFill>
                <a:latin typeface="Bahnschrift SemiLight" panose="020B0502040204020203" pitchFamily="34" charset="0"/>
                <a:cs typeface="DIN 2014"/>
              </a:rPr>
              <a:t>als</a:t>
            </a:r>
            <a:r>
              <a:rPr lang="de-DE" sz="1200" spc="50" dirty="0" smtClean="0">
                <a:solidFill>
                  <a:srgbClr val="231F20"/>
                </a:solidFill>
                <a:latin typeface="Bahnschrift SemiLight" panose="020B0502040204020203" pitchFamily="34" charset="0"/>
                <a:cs typeface="DIN 2014"/>
              </a:rPr>
              <a:t> </a:t>
            </a:r>
            <a:r>
              <a:rPr lang="de-DE" sz="1200" b="1" spc="20" dirty="0" smtClean="0">
                <a:solidFill>
                  <a:srgbClr val="231F20"/>
                </a:solidFill>
                <a:latin typeface="Bahnschrift SemiBold" panose="020B0502040204020203" pitchFamily="34" charset="0"/>
                <a:cs typeface="DIN 2014 Bold"/>
              </a:rPr>
              <a:t>sachliche</a:t>
            </a:r>
            <a:r>
              <a:rPr lang="de-DE" sz="1200" b="1" spc="5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Meinungsäußerungen</a:t>
            </a:r>
            <a:r>
              <a:rPr lang="de-DE" sz="1200" b="1" spc="55" dirty="0" smtClean="0">
                <a:solidFill>
                  <a:srgbClr val="231F20"/>
                </a:solidFill>
                <a:latin typeface="Bahnschrift SemiBold" panose="020B0502040204020203" pitchFamily="34" charset="0"/>
                <a:cs typeface="DIN 2014 Bold"/>
              </a:rPr>
              <a:t> </a:t>
            </a:r>
            <a:r>
              <a:rPr lang="de-DE" sz="1200" spc="25" dirty="0" smtClean="0">
                <a:solidFill>
                  <a:srgbClr val="231F20"/>
                </a:solidFill>
                <a:latin typeface="Bahnschrift SemiLight" panose="020B0502040204020203" pitchFamily="34" charset="0"/>
                <a:cs typeface="DIN 2014"/>
              </a:rPr>
              <a:t>stehen.</a:t>
            </a:r>
            <a:endParaRPr lang="de-DE" sz="1200" dirty="0" smtClean="0">
              <a:latin typeface="Bahnschrift SemiLight" panose="020B0502040204020203" pitchFamily="34" charset="0"/>
              <a:cs typeface="DIN 2014"/>
            </a:endParaRPr>
          </a:p>
          <a:p>
            <a:pPr>
              <a:lnSpc>
                <a:spcPct val="100000"/>
              </a:lnSpc>
              <a:spcBef>
                <a:spcPts val="10"/>
              </a:spcBef>
            </a:pPr>
            <a:endParaRPr lang="de-DE" sz="1200" dirty="0" smtClean="0">
              <a:latin typeface="Bahnschrift SemiLight" panose="020B0502040204020203" pitchFamily="34" charset="0"/>
              <a:cs typeface="DIN 2014"/>
            </a:endParaRPr>
          </a:p>
          <a:p>
            <a:pPr marL="12700" marR="57785" algn="just">
              <a:lnSpc>
                <a:spcPct val="109000"/>
              </a:lnSpc>
            </a:pPr>
            <a:r>
              <a:rPr lang="de-DE" sz="1200" spc="20" dirty="0" smtClean="0">
                <a:solidFill>
                  <a:srgbClr val="231F20"/>
                </a:solidFill>
                <a:latin typeface="Bahnschrift SemiLight" panose="020B0502040204020203" pitchFamily="34" charset="0"/>
                <a:cs typeface="DIN 2014"/>
              </a:rPr>
              <a:t>Ziel: </a:t>
            </a:r>
            <a:r>
              <a:rPr lang="de-DE" sz="1200" spc="15" dirty="0" smtClean="0">
                <a:solidFill>
                  <a:srgbClr val="231F20"/>
                </a:solidFill>
                <a:latin typeface="Bahnschrift SemiLight" panose="020B0502040204020203" pitchFamily="34" charset="0"/>
                <a:cs typeface="DIN 2014"/>
              </a:rPr>
              <a:t>Das </a:t>
            </a:r>
            <a:r>
              <a:rPr lang="de-DE" sz="1200" spc="20" dirty="0" smtClean="0">
                <a:solidFill>
                  <a:srgbClr val="231F20"/>
                </a:solidFill>
                <a:latin typeface="Bahnschrift SemiLight" panose="020B0502040204020203" pitchFamily="34" charset="0"/>
                <a:cs typeface="DIN 2014"/>
              </a:rPr>
              <a:t>„Schlachtfeld“ </a:t>
            </a:r>
            <a:r>
              <a:rPr lang="de-DE" sz="1200" spc="10" dirty="0" smtClean="0">
                <a:solidFill>
                  <a:srgbClr val="231F20"/>
                </a:solidFill>
                <a:latin typeface="Bahnschrift SemiLight" panose="020B0502040204020203" pitchFamily="34" charset="0"/>
                <a:cs typeface="DIN 2014"/>
              </a:rPr>
              <a:t>in </a:t>
            </a:r>
            <a:r>
              <a:rPr lang="de-DE" sz="1200" spc="15" dirty="0" smtClean="0">
                <a:solidFill>
                  <a:srgbClr val="231F20"/>
                </a:solidFill>
                <a:latin typeface="Bahnschrift SemiLight" panose="020B0502040204020203" pitchFamily="34" charset="0"/>
                <a:cs typeface="DIN 2014"/>
              </a:rPr>
              <a:t>eine </a:t>
            </a:r>
            <a:r>
              <a:rPr lang="de-DE" sz="1200" spc="20" dirty="0" smtClean="0">
                <a:solidFill>
                  <a:srgbClr val="231F20"/>
                </a:solidFill>
                <a:latin typeface="Bahnschrift SemiLight" panose="020B0502040204020203" pitchFamily="34" charset="0"/>
                <a:cs typeface="DIN 2014"/>
              </a:rPr>
              <a:t>„digitale </a:t>
            </a:r>
            <a:r>
              <a:rPr lang="de-DE" sz="1200" spc="15" dirty="0" smtClean="0">
                <a:solidFill>
                  <a:srgbClr val="231F20"/>
                </a:solidFill>
                <a:latin typeface="Bahnschrift SemiLight" panose="020B0502040204020203" pitchFamily="34" charset="0"/>
                <a:cs typeface="DIN 2014"/>
              </a:rPr>
              <a:t>Agora“ </a:t>
            </a:r>
            <a:r>
              <a:rPr lang="de-DE" sz="1200" spc="20" dirty="0" smtClean="0">
                <a:solidFill>
                  <a:srgbClr val="231F20"/>
                </a:solidFill>
                <a:latin typeface="Bahnschrift SemiLight" panose="020B0502040204020203" pitchFamily="34" charset="0"/>
                <a:cs typeface="DIN 2014"/>
              </a:rPr>
              <a:t>verwandeln </a:t>
            </a:r>
            <a:r>
              <a:rPr lang="de-DE" sz="1200" spc="15" dirty="0" smtClean="0">
                <a:solidFill>
                  <a:srgbClr val="231F20"/>
                </a:solidFill>
                <a:latin typeface="Bahnschrift SemiLight" panose="020B0502040204020203" pitchFamily="34" charset="0"/>
                <a:cs typeface="DIN 2014"/>
              </a:rPr>
              <a:t>oder </a:t>
            </a:r>
            <a:r>
              <a:rPr lang="de-DE" sz="1200" spc="20" dirty="0" smtClean="0">
                <a:solidFill>
                  <a:srgbClr val="231F20"/>
                </a:solidFill>
                <a:latin typeface="Bahnschrift SemiLight" panose="020B0502040204020203" pitchFamily="34" charset="0"/>
                <a:cs typeface="DIN 2014"/>
              </a:rPr>
              <a:t>zumindest </a:t>
            </a:r>
            <a:r>
              <a:rPr lang="de-DE" sz="1200" spc="15" dirty="0" smtClean="0">
                <a:solidFill>
                  <a:srgbClr val="231F20"/>
                </a:solidFill>
                <a:latin typeface="Bahnschrift SemiLight" panose="020B0502040204020203" pitchFamily="34" charset="0"/>
                <a:cs typeface="DIN 2014"/>
              </a:rPr>
              <a:t>ein </a:t>
            </a:r>
            <a:r>
              <a:rPr lang="de-DE" sz="1200" spc="20" dirty="0" smtClean="0">
                <a:solidFill>
                  <a:srgbClr val="231F20"/>
                </a:solidFill>
                <a:latin typeface="Bahnschrift SemiLight" panose="020B0502040204020203" pitchFamily="34" charset="0"/>
                <a:cs typeface="DIN 2014"/>
              </a:rPr>
              <a:t>Stück </a:t>
            </a:r>
            <a:r>
              <a:rPr lang="de-DE" sz="1200" spc="15" dirty="0" smtClean="0">
                <a:solidFill>
                  <a:srgbClr val="231F20"/>
                </a:solidFill>
                <a:latin typeface="Bahnschrift SemiLight" panose="020B0502040204020203" pitchFamily="34" charset="0"/>
                <a:cs typeface="DIN 2014"/>
              </a:rPr>
              <a:t>weit </a:t>
            </a:r>
            <a:r>
              <a:rPr lang="de-DE" sz="1200" spc="10" dirty="0" smtClean="0">
                <a:solidFill>
                  <a:srgbClr val="231F20"/>
                </a:solidFill>
                <a:latin typeface="Bahnschrift SemiLight" panose="020B0502040204020203" pitchFamily="34" charset="0"/>
                <a:cs typeface="DIN 2014"/>
              </a:rPr>
              <a:t>in </a:t>
            </a:r>
            <a:r>
              <a:rPr lang="de-DE" sz="1200" spc="20" dirty="0" smtClean="0">
                <a:solidFill>
                  <a:srgbClr val="231F20"/>
                </a:solidFill>
                <a:latin typeface="Bahnschrift SemiLight" panose="020B0502040204020203" pitchFamily="34" charset="0"/>
                <a:cs typeface="DIN 2014"/>
              </a:rPr>
              <a:t>diese </a:t>
            </a:r>
            <a:r>
              <a:rPr lang="de-DE" sz="1200" spc="25" dirty="0" smtClean="0">
                <a:solidFill>
                  <a:srgbClr val="231F20"/>
                </a:solidFill>
                <a:latin typeface="Bahnschrift SemiLight" panose="020B0502040204020203" pitchFamily="34" charset="0"/>
                <a:cs typeface="DIN 2014"/>
              </a:rPr>
              <a:t>Richtung </a:t>
            </a:r>
            <a:r>
              <a:rPr lang="de-DE" sz="1200" spc="3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bewegen. </a:t>
            </a:r>
            <a:r>
              <a:rPr lang="de-DE" sz="1200" b="1" spc="20" dirty="0" smtClean="0">
                <a:solidFill>
                  <a:srgbClr val="231F20"/>
                </a:solidFill>
                <a:latin typeface="Bahnschrift SemiBold" panose="020B0502040204020203" pitchFamily="34" charset="0"/>
                <a:cs typeface="DIN 2014 Bold"/>
              </a:rPr>
              <a:t>Bereichernde </a:t>
            </a:r>
            <a:r>
              <a:rPr lang="de-DE" sz="1200" spc="15" dirty="0" smtClean="0">
                <a:solidFill>
                  <a:srgbClr val="231F20"/>
                </a:solidFill>
                <a:latin typeface="Bahnschrift SemiLight" panose="020B0502040204020203" pitchFamily="34" charset="0"/>
                <a:cs typeface="DIN 2014"/>
              </a:rPr>
              <a:t>und </a:t>
            </a:r>
            <a:r>
              <a:rPr lang="de-DE" sz="1200" b="1" spc="15" dirty="0" smtClean="0">
                <a:solidFill>
                  <a:srgbClr val="231F20"/>
                </a:solidFill>
                <a:latin typeface="Bahnschrift SemiBold" panose="020B0502040204020203" pitchFamily="34" charset="0"/>
                <a:cs typeface="DIN 2014 Bold"/>
              </a:rPr>
              <a:t>konstruktive </a:t>
            </a:r>
            <a:r>
              <a:rPr lang="de-DE" sz="1200" b="1" spc="20" dirty="0" smtClean="0">
                <a:solidFill>
                  <a:srgbClr val="231F20"/>
                </a:solidFill>
                <a:latin typeface="Bahnschrift SemiBold" panose="020B0502040204020203" pitchFamily="34" charset="0"/>
                <a:cs typeface="DIN 2014 Bold"/>
              </a:rPr>
              <a:t>Diskussionen </a:t>
            </a:r>
            <a:r>
              <a:rPr lang="de-DE" sz="1200" b="1" spc="10" dirty="0" smtClean="0">
                <a:solidFill>
                  <a:srgbClr val="231F20"/>
                </a:solidFill>
                <a:latin typeface="Bahnschrift SemiBold" panose="020B0502040204020203" pitchFamily="34" charset="0"/>
                <a:cs typeface="DIN 2014 Bold"/>
              </a:rPr>
              <a:t>in </a:t>
            </a:r>
            <a:r>
              <a:rPr lang="de-DE" sz="1200" b="1" spc="20" dirty="0" smtClean="0">
                <a:solidFill>
                  <a:srgbClr val="231F20"/>
                </a:solidFill>
                <a:latin typeface="Bahnschrift SemiBold" panose="020B0502040204020203" pitchFamily="34" charset="0"/>
                <a:cs typeface="DIN 2014 Bold"/>
              </a:rPr>
              <a:t>Kommentarbereichen fördern</a:t>
            </a:r>
            <a:r>
              <a:rPr lang="de-DE" sz="1200" spc="20" dirty="0" smtClean="0">
                <a:solidFill>
                  <a:srgbClr val="231F20"/>
                </a:solidFill>
                <a:latin typeface="Bahnschrift SemiLight" panose="020B0502040204020203" pitchFamily="34" charset="0"/>
                <a:cs typeface="DIN 2014"/>
              </a:rPr>
              <a:t>, sowie </a:t>
            </a:r>
            <a:r>
              <a:rPr lang="de-DE" sz="1200" spc="15" dirty="0" smtClean="0">
                <a:solidFill>
                  <a:srgbClr val="231F20"/>
                </a:solidFill>
                <a:latin typeface="Bahnschrift SemiLight" panose="020B0502040204020203" pitchFamily="34" charset="0"/>
                <a:cs typeface="DIN 2014"/>
              </a:rPr>
              <a:t>die </a:t>
            </a:r>
            <a:r>
              <a:rPr lang="de-DE" sz="1200" spc="25" dirty="0" smtClean="0">
                <a:solidFill>
                  <a:srgbClr val="231F20"/>
                </a:solidFill>
                <a:latin typeface="Bahnschrift SemiLight" panose="020B0502040204020203" pitchFamily="34" charset="0"/>
                <a:cs typeface="DIN 2014"/>
              </a:rPr>
              <a:t>Loyalität </a:t>
            </a:r>
            <a:r>
              <a:rPr lang="de-DE" sz="1200" spc="3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5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Nutzer:innen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a:t>
            </a:r>
            <a:r>
              <a:rPr lang="de-DE" sz="1200" spc="55" dirty="0" smtClean="0">
                <a:solidFill>
                  <a:srgbClr val="231F20"/>
                </a:solidFill>
                <a:latin typeface="Bahnschrift SemiLight" panose="020B0502040204020203" pitchFamily="34" charset="0"/>
                <a:cs typeface="DIN 2014"/>
              </a:rPr>
              <a:t> </a:t>
            </a:r>
            <a:r>
              <a:rPr lang="de-DE" sz="1200" b="1" spc="20" dirty="0" smtClean="0">
                <a:solidFill>
                  <a:srgbClr val="231F20"/>
                </a:solidFill>
                <a:latin typeface="Bahnschrift SemiBold" panose="020B0502040204020203" pitchFamily="34" charset="0"/>
                <a:cs typeface="DIN 2014 Bold"/>
              </a:rPr>
              <a:t>Image</a:t>
            </a:r>
            <a:r>
              <a:rPr lang="de-DE" sz="1200" b="1" spc="50"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des</a:t>
            </a:r>
            <a:r>
              <a:rPr lang="de-DE" sz="1200" b="1" spc="50"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Unternehmens</a:t>
            </a:r>
            <a:r>
              <a:rPr lang="de-DE" sz="1200" b="1" spc="50"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stärken</a:t>
            </a:r>
            <a:r>
              <a:rPr lang="de-DE" sz="1200" spc="20" dirty="0" smtClean="0">
                <a:solidFill>
                  <a:srgbClr val="231F20"/>
                </a:solidFill>
                <a:latin typeface="Bahnschrift SemiLight" panose="020B0502040204020203" pitchFamily="34" charset="0"/>
                <a:cs typeface="DIN 2014"/>
              </a:rPr>
              <a:t>.</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Selbstregulierung</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erreichen.</a:t>
            </a:r>
            <a:endParaRPr lang="de-DE" sz="1200" dirty="0" smtClean="0">
              <a:latin typeface="Bahnschrift SemiLight" panose="020B0502040204020203" pitchFamily="34" charset="0"/>
              <a:cs typeface="DIN 2014"/>
            </a:endParaRPr>
          </a:p>
          <a:p>
            <a:pPr>
              <a:lnSpc>
                <a:spcPct val="100000"/>
              </a:lnSpc>
              <a:spcBef>
                <a:spcPts val="10"/>
              </a:spcBef>
            </a:pPr>
            <a:endParaRPr lang="de-DE" sz="1200" dirty="0" smtClean="0">
              <a:latin typeface="Bahnschrift SemiLight" panose="020B0502040204020203" pitchFamily="34" charset="0"/>
              <a:cs typeface="DIN 2014"/>
            </a:endParaRPr>
          </a:p>
          <a:p>
            <a:pPr marL="12700" marR="5080">
              <a:lnSpc>
                <a:spcPct val="109000"/>
              </a:lnSpc>
              <a:spcBef>
                <a:spcPts val="5"/>
              </a:spcBef>
            </a:pPr>
            <a:r>
              <a:rPr lang="de-DE" sz="1200" spc="15" dirty="0" smtClean="0">
                <a:solidFill>
                  <a:srgbClr val="231F20"/>
                </a:solidFill>
                <a:latin typeface="Bahnschrift SemiLight" panose="020B0502040204020203" pitchFamily="34" charset="0"/>
                <a:cs typeface="DIN 2014"/>
              </a:rPr>
              <a:t>Für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Einstieg</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Workshop-Leitung</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auch</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eigene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Erfahrungen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Anekdoten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einbringen.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Zur</a:t>
            </a:r>
            <a:r>
              <a:rPr lang="de-DE" sz="1200" spc="60" dirty="0" smtClean="0">
                <a:solidFill>
                  <a:srgbClr val="231F20"/>
                </a:solidFill>
                <a:latin typeface="Bahnschrift SemiLight" panose="020B0502040204020203" pitchFamily="34" charset="0"/>
                <a:cs typeface="DIN 2014"/>
              </a:rPr>
              <a:t> </a:t>
            </a:r>
            <a:r>
              <a:rPr lang="de-DE" sz="1200" spc="15" dirty="0" err="1" smtClean="0">
                <a:solidFill>
                  <a:srgbClr val="231F20"/>
                </a:solidFill>
                <a:latin typeface="Bahnschrift SemiLight" panose="020B0502040204020203" pitchFamily="34" charset="0"/>
                <a:cs typeface="DIN 2014"/>
              </a:rPr>
              <a:t>Akti</a:t>
            </a:r>
            <a:r>
              <a:rPr lang="de-DE" sz="1200" spc="1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vierung</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können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 Teilnehmenden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auch</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gefragt</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werden,</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ob</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ihre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Kommentarspalten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eher</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einem</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Schlachtfeld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(links)</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oder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eher</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einer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digitalen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Agora</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(rechts)</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entsprechen.</a:t>
            </a:r>
            <a:r>
              <a:rPr lang="de-DE" sz="1200" spc="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Wenn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mit</a:t>
            </a:r>
            <a:r>
              <a:rPr lang="de-DE" sz="1200" spc="55" dirty="0" smtClean="0">
                <a:solidFill>
                  <a:srgbClr val="231F20"/>
                </a:solidFill>
                <a:latin typeface="Bahnschrift SemiLight" panose="020B0502040204020203" pitchFamily="34" charset="0"/>
                <a:cs typeface="DIN 2014"/>
              </a:rPr>
              <a:t> </a:t>
            </a:r>
            <a:r>
              <a:rPr lang="de-DE" sz="1200" spc="-5" dirty="0" smtClean="0">
                <a:solidFill>
                  <a:srgbClr val="231F20"/>
                </a:solidFill>
                <a:latin typeface="Bahnschrift SemiLight" panose="020B0502040204020203" pitchFamily="34" charset="0"/>
                <a:cs typeface="DIN 2014"/>
              </a:rPr>
              <a:t>Tools</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wie</a:t>
            </a:r>
            <a:r>
              <a:rPr lang="de-DE" sz="1200" spc="55"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Mentimeter</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gearbeitet</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wird, </a:t>
            </a:r>
            <a:r>
              <a:rPr lang="de-DE" sz="1200" spc="-31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dafür</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z.</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B.</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Funktion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„Pin</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on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Image“</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verwendet</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werden.</a:t>
            </a:r>
            <a:endParaRPr lang="de-DE" sz="1200" dirty="0" smtClean="0">
              <a:latin typeface="Bahnschrift SemiLight" panose="020B0502040204020203" pitchFamily="34" charset="0"/>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4</a:t>
            </a:fld>
            <a:endParaRPr lang="de-DE"/>
          </a:p>
        </p:txBody>
      </p:sp>
    </p:spTree>
    <p:extLst>
      <p:ext uri="{BB962C8B-B14F-4D97-AF65-F5344CB8AC3E}">
        <p14:creationId xmlns:p14="http://schemas.microsoft.com/office/powerpoint/2010/main" val="3923269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die Übung werden den </a:t>
            </a:r>
            <a:r>
              <a:rPr lang="de-DE" dirty="0" err="1" smtClean="0"/>
              <a:t>Teilnehmer:innen</a:t>
            </a:r>
            <a:r>
              <a:rPr lang="de-DE" dirty="0" smtClean="0"/>
              <a:t> die Stil-Steckbriefe ausgedruckt. die sie als Hilfestellung für die Übung verwenden können (siehe Materialsammlung). Bei Online-Workshops werden die Steckbriefe als PDFs verschickt. Zudem werden Übungs-Kommentarstränge in Word-Dokumenten vorbereitet, die ebenfalls vorab verschickt werden. Es können entweder die Übungsstränge</a:t>
            </a:r>
            <a:r>
              <a:rPr lang="de-DE" baseline="0" dirty="0" smtClean="0"/>
              <a:t> aus der Materialsammlung verwendet oder eigene Übungsstränge erstellt werden, zum Beispiel auf Basis von Kommentarsträngen aus der Redaktion, die geschult wird. Wenn die Übungsstränge aus der Materialsammlung verwendet werden, darauf achten, dass die </a:t>
            </a:r>
            <a:r>
              <a:rPr lang="de-DE" baseline="0" dirty="0" err="1" smtClean="0"/>
              <a:t>Teilnehmer:innen</a:t>
            </a:r>
            <a:r>
              <a:rPr lang="de-DE" baseline="0" dirty="0" smtClean="0"/>
              <a:t> die Blanko-Version ohne Beispiele für Moderationskommentare bekommen. Die Versionen mit Beispielen für Moderationskommentare sind als Hilfestellung für die Workshop-Leitung gedacht.</a:t>
            </a:r>
            <a:endParaRPr lang="de-DE" dirty="0" smtClean="0"/>
          </a:p>
          <a:p>
            <a:endParaRPr lang="de-DE" dirty="0" smtClean="0"/>
          </a:p>
          <a:p>
            <a:r>
              <a:rPr lang="de-DE" dirty="0" smtClean="0"/>
              <a:t>Die Übungen erfolgen</a:t>
            </a:r>
            <a:r>
              <a:rPr lang="de-DE" baseline="0" dirty="0" smtClean="0"/>
              <a:t> in zwei bis drei Runden. </a:t>
            </a:r>
            <a:r>
              <a:rPr lang="de-DE" dirty="0" smtClean="0"/>
              <a:t>Den</a:t>
            </a:r>
            <a:r>
              <a:rPr lang="de-DE" baseline="0" dirty="0" smtClean="0"/>
              <a:t> Teilnehmenden wird jeweils ein</a:t>
            </a:r>
            <a:r>
              <a:rPr lang="de-DE" dirty="0" smtClean="0"/>
              <a:t> Moderationsstil</a:t>
            </a:r>
            <a:r>
              <a:rPr lang="de-DE" baseline="0" dirty="0" smtClean="0"/>
              <a:t> zugeteilt</a:t>
            </a:r>
            <a:r>
              <a:rPr lang="de-DE" dirty="0" smtClean="0"/>
              <a:t> (Bei 6 Teilnehmenden wären das z.B. zwei Personen pro Stil) und es wird ein Kommentarstrang ausgewählt,</a:t>
            </a:r>
            <a:r>
              <a:rPr lang="de-DE" baseline="0" dirty="0" smtClean="0"/>
              <a:t> den alle bearbeiten</a:t>
            </a:r>
            <a:r>
              <a:rPr lang="de-DE" dirty="0" smtClean="0"/>
              <a:t>. In</a:t>
            </a:r>
            <a:r>
              <a:rPr lang="de-DE" baseline="0" dirty="0" smtClean="0"/>
              <a:t> der nächsten Runde wird rotiert und alle bekommen einen „neuen“ Stil und einen neuen Übungsstrang.</a:t>
            </a:r>
            <a:r>
              <a:rPr lang="de-DE" dirty="0" smtClean="0"/>
              <a:t> Idealerweise gibt es drei "Übungsrunden" mir drei verschiedenen Kommentarsträngen, damit alle Teilnehmenden alle Stile üben können. Bei</a:t>
            </a:r>
            <a:r>
              <a:rPr lang="de-DE" baseline="0" dirty="0" smtClean="0"/>
              <a:t> Zeitmangel kann auch auf zwei Übungsrunden verkürzt werden. </a:t>
            </a:r>
            <a:r>
              <a:rPr lang="de-DE" dirty="0" smtClean="0"/>
              <a:t>Für jede Übungsrunde gibt es 15-20 Minuten Zeit für, danach werden die Ergebnisse besprochen und es gibt Feedback durch</a:t>
            </a:r>
            <a:r>
              <a:rPr lang="de-DE" baseline="0" dirty="0" smtClean="0"/>
              <a:t> die Workshop-Leitung</a:t>
            </a:r>
            <a:r>
              <a:rPr lang="de-DE" dirty="0" smtClean="0"/>
              <a:t>. Für weniger erfahrene</a:t>
            </a:r>
            <a:r>
              <a:rPr lang="de-DE" baseline="0" dirty="0" smtClean="0"/>
              <a:t> Gruppen sollten 20 Minuten Bearbeitungszeit pro Übungsrunde eingeplant werden, bei erfahrenen Gruppen sind in der Regel 10-15 Minuten ausreichend. </a:t>
            </a:r>
          </a:p>
          <a:p>
            <a:endParaRPr lang="de-DE" dirty="0" smtClean="0"/>
          </a:p>
          <a:p>
            <a:r>
              <a:rPr lang="de-DE" dirty="0" smtClean="0"/>
              <a:t>Die Bearbeitung</a:t>
            </a:r>
            <a:r>
              <a:rPr lang="de-DE" baseline="0" dirty="0" smtClean="0"/>
              <a:t> der Übungskommentare erfolgt direkt in den jeweiligen Word-Dokumenten. Für jeden Kommentar gibt es jeweils eine Spalte für jeden Moderationsstil, in die Moderationskommentare geschrieben werden können. Die Teilnehmenden schreiben in jeder Übungsrunde Moderationskommentare in dem Stil, der ihnen zugeteilt wurde. Es sollte in jeder Runde mindestens ein Eröffnungskommentar formuliert werden. Anschließend wählen die Teilnehmenden Kommentare aus, auf die sie im ihnen zugeteilten Stil antworten wollen. Das kann sich auch je nach Stil unterscheiden, manche Kommentare eignen sich z. B. besonders gut für den affektiven, andere für den sozial-integrativen Stil. Wichtig: Es ist nicht Ziel der Übung, auf möglichst viele Kommentare zu antworten! Zu </a:t>
            </a:r>
            <a:r>
              <a:rPr lang="de-DE" baseline="0" dirty="0" err="1" smtClean="0"/>
              <a:t>Empowerment</a:t>
            </a:r>
            <a:r>
              <a:rPr lang="de-DE" baseline="0" dirty="0" smtClean="0"/>
              <a:t>-Moderation gehört auch, die passenden Kommentare auszuwählen. Die Kommentare sollten auch nicht von oben nach unten „abgearbeitet“ werden. Deshalb sollten sich die Teilnehmenden zunächst einen Überblick über die Diskussion verschaffen.</a:t>
            </a:r>
            <a:endParaRPr lang="de-DE" dirty="0" smtClean="0"/>
          </a:p>
          <a:p>
            <a:endParaRPr lang="de-DE" dirty="0" smtClean="0"/>
          </a:p>
          <a:p>
            <a:r>
              <a:rPr lang="de-DE" dirty="0" smtClean="0"/>
              <a:t>Bei kleinen</a:t>
            </a:r>
            <a:r>
              <a:rPr lang="de-DE" baseline="0" dirty="0" smtClean="0"/>
              <a:t> Gruppen kann die Übung in Einzelarbeit erfolgen.</a:t>
            </a:r>
            <a:endParaRPr lang="de-DE" dirty="0" smtClean="0"/>
          </a:p>
          <a:p>
            <a:endParaRPr lang="de-DE" dirty="0" smtClean="0"/>
          </a:p>
          <a:p>
            <a:r>
              <a:rPr lang="de-DE" dirty="0" smtClean="0"/>
              <a:t>Bei größeren</a:t>
            </a:r>
            <a:r>
              <a:rPr lang="de-DE" baseline="0" dirty="0" smtClean="0"/>
              <a:t> Gruppen oder wenn </a:t>
            </a:r>
            <a:r>
              <a:rPr lang="de-DE" baseline="0" dirty="0" err="1" smtClean="0"/>
              <a:t>Teilnehmer:innen</a:t>
            </a:r>
            <a:r>
              <a:rPr lang="de-DE" baseline="0" dirty="0" smtClean="0"/>
              <a:t> dabei sind, die wenig Erfahrung mit Moderation haben, kann d</a:t>
            </a:r>
            <a:r>
              <a:rPr lang="de-DE" dirty="0" smtClean="0"/>
              <a:t>ie</a:t>
            </a:r>
            <a:r>
              <a:rPr lang="de-DE" baseline="0" dirty="0" smtClean="0"/>
              <a:t> Praxisübung kann auch in Kleingruppen von 2-4 </a:t>
            </a:r>
            <a:r>
              <a:rPr lang="de-DE" baseline="0" dirty="0" err="1" smtClean="0"/>
              <a:t>Teilnehmer:innen</a:t>
            </a:r>
            <a:r>
              <a:rPr lang="de-DE" baseline="0" dirty="0" smtClean="0"/>
              <a:t> erledigt werden. Die Ergebnisse werden dann von den Kleingruppen präsentiert. Für Online-Workshops können Breakout-</a:t>
            </a:r>
            <a:r>
              <a:rPr lang="de-DE" baseline="0" dirty="0" err="1" smtClean="0"/>
              <a:t>Rooms</a:t>
            </a:r>
            <a:r>
              <a:rPr lang="de-DE" baseline="0" dirty="0" smtClean="0"/>
              <a:t> für die Gruppenarbeit eingerichtet werden. Bei Gruppen mit unterschiedlichen </a:t>
            </a:r>
            <a:r>
              <a:rPr lang="de-DE" baseline="0" dirty="0" err="1" smtClean="0"/>
              <a:t>Erfahrungsleveln</a:t>
            </a:r>
            <a:r>
              <a:rPr lang="de-DE" baseline="0" dirty="0" smtClean="0"/>
              <a:t> bietet es sich an, dass jeder Kleingruppe mindestens eine erfahrene Person zugeteilt wird.</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32</a:t>
            </a:fld>
            <a:endParaRPr lang="de-DE"/>
          </a:p>
        </p:txBody>
      </p:sp>
    </p:spTree>
    <p:extLst>
      <p:ext uri="{BB962C8B-B14F-4D97-AF65-F5344CB8AC3E}">
        <p14:creationId xmlns:p14="http://schemas.microsoft.com/office/powerpoint/2010/main" val="4170062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5080">
              <a:lnSpc>
                <a:spcPct val="109000"/>
              </a:lnSpc>
              <a:spcBef>
                <a:spcPts val="100"/>
              </a:spcBef>
            </a:pPr>
            <a:r>
              <a:rPr lang="de-DE" sz="1200" spc="15" dirty="0" smtClean="0">
                <a:solidFill>
                  <a:srgbClr val="231F20"/>
                </a:solidFill>
                <a:latin typeface="Bahnschrift SemiLight" panose="020B0502040204020203" pitchFamily="34" charset="0"/>
                <a:cs typeface="DIN 2014"/>
              </a:rPr>
              <a:t>Wir</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haben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Stile</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einem</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Feldexperiment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auf</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Facebook-Seiten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von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vier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Praxispartnern</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getestet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(zwei</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Wochen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pro</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Stil).</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Nach</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jedem</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Stil</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wurden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5"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Nutzer:innen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jeweiligen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Communities</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befragt.</a:t>
            </a:r>
            <a:endParaRPr lang="de-DE" sz="1200" dirty="0" smtClean="0">
              <a:latin typeface="Bahnschrift SemiLight" panose="020B0502040204020203" pitchFamily="34" charset="0"/>
              <a:cs typeface="DIN 2014"/>
            </a:endParaRPr>
          </a:p>
          <a:p>
            <a:pPr marL="12700" marR="198120">
              <a:lnSpc>
                <a:spcPct val="109000"/>
              </a:lnSpc>
              <a:spcBef>
                <a:spcPts val="850"/>
              </a:spcBef>
            </a:pPr>
            <a:r>
              <a:rPr lang="de-DE" sz="1200" b="1" spc="20" dirty="0" smtClean="0">
                <a:solidFill>
                  <a:srgbClr val="231F20"/>
                </a:solidFill>
                <a:latin typeface="Bahnschrift SemiBold" panose="020B0502040204020203" pitchFamily="34" charset="0"/>
                <a:cs typeface="DIN 2014 Bold"/>
              </a:rPr>
              <a:t>Effekte</a:t>
            </a:r>
            <a:r>
              <a:rPr lang="de-DE" sz="1200" b="1" spc="5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zeigten</a:t>
            </a:r>
            <a:r>
              <a:rPr lang="de-DE" sz="1200" b="1" spc="55"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sich</a:t>
            </a:r>
            <a:r>
              <a:rPr lang="de-DE" sz="1200" b="1" spc="55"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bei</a:t>
            </a:r>
            <a:r>
              <a:rPr lang="de-DE" sz="1200" b="1" spc="5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allen</a:t>
            </a:r>
            <a:r>
              <a:rPr lang="de-DE" sz="1200" b="1" spc="60"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drei</a:t>
            </a:r>
            <a:r>
              <a:rPr lang="de-DE" sz="1200" b="1" spc="55" dirty="0" smtClean="0">
                <a:solidFill>
                  <a:srgbClr val="231F20"/>
                </a:solidFill>
                <a:latin typeface="Bahnschrift SemiBold" panose="020B0502040204020203" pitchFamily="34" charset="0"/>
                <a:cs typeface="DIN 2014 Bold"/>
              </a:rPr>
              <a:t> </a:t>
            </a:r>
            <a:r>
              <a:rPr lang="de-DE" sz="1200" b="1" spc="20" dirty="0" err="1" smtClean="0">
                <a:solidFill>
                  <a:srgbClr val="231F20"/>
                </a:solidFill>
                <a:latin typeface="Bahnschrift SemiBold" panose="020B0502040204020203" pitchFamily="34" charset="0"/>
                <a:cs typeface="DIN 2014 Bold"/>
              </a:rPr>
              <a:t>Empowerment</a:t>
            </a:r>
            <a:r>
              <a:rPr lang="de-DE" sz="1200" b="1" spc="20" dirty="0" smtClean="0">
                <a:solidFill>
                  <a:srgbClr val="231F20"/>
                </a:solidFill>
                <a:latin typeface="Bahnschrift SemiBold" panose="020B0502040204020203" pitchFamily="34" charset="0"/>
                <a:cs typeface="DIN 2014 Bold"/>
              </a:rPr>
              <a:t>-Stilen</a:t>
            </a:r>
            <a:r>
              <a:rPr lang="de-DE" sz="1200" spc="20" dirty="0" smtClean="0">
                <a:solidFill>
                  <a:srgbClr val="231F20"/>
                </a:solidFill>
                <a:latin typeface="Bahnschrift SemiLight" panose="020B0502040204020203" pitchFamily="34" charset="0"/>
                <a:cs typeface="DIN 2014"/>
              </a:rPr>
              <a:t>.</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Ausnahme:</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Vertrauen</a:t>
            </a:r>
            <a:r>
              <a:rPr lang="de-DE" sz="1200" spc="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Facebook-Seite </a:t>
            </a:r>
            <a:r>
              <a:rPr lang="de-DE" sz="1200" spc="-31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Marken-Loyalität.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Hier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zeigten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sich</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nur</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signifikante</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Effekte</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des</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kognitiven</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Stils.</a:t>
            </a:r>
            <a:endParaRPr lang="de-DE" sz="1200" dirty="0" smtClean="0">
              <a:latin typeface="Bahnschrift SemiLight" panose="020B0502040204020203" pitchFamily="34" charset="0"/>
              <a:cs typeface="DIN 2014"/>
            </a:endParaRPr>
          </a:p>
          <a:p>
            <a:pPr marL="12700" marR="436245">
              <a:lnSpc>
                <a:spcPct val="109000"/>
              </a:lnSpc>
              <a:spcBef>
                <a:spcPts val="850"/>
              </a:spcBef>
            </a:pPr>
            <a:r>
              <a:rPr lang="de-DE" sz="1200" spc="20" dirty="0" smtClean="0">
                <a:solidFill>
                  <a:srgbClr val="231F20"/>
                </a:solidFill>
                <a:latin typeface="Bahnschrift SemiLight" panose="020B0502040204020203" pitchFamily="34" charset="0"/>
                <a:cs typeface="DIN 2014"/>
              </a:rPr>
              <a:t>Effekte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hingen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außerdem</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bei</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Qualität,</a:t>
            </a:r>
            <a:r>
              <a:rPr lang="de-DE" sz="1200" spc="55"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Inzivilität</a:t>
            </a:r>
            <a:r>
              <a:rPr lang="de-DE" sz="1200" spc="20" dirty="0" smtClean="0">
                <a:solidFill>
                  <a:srgbClr val="231F20"/>
                </a:solidFill>
                <a:latin typeface="Bahnschrift SemiLight" panose="020B0502040204020203" pitchFamily="34" charset="0"/>
                <a:cs typeface="DIN 2014"/>
              </a:rPr>
              <a: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Vertrauen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Loyalität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auch</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von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jeweiligen </a:t>
            </a:r>
            <a:r>
              <a:rPr lang="de-DE" sz="1200" spc="-31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Medienmarke</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ab,</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Stile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wirkten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also</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nicht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bei</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allen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Medienpartnern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gleich</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stark.</a:t>
            </a:r>
            <a:endParaRPr lang="de-DE" sz="1200" dirty="0" smtClean="0">
              <a:latin typeface="Bahnschrift SemiLight" panose="020B0502040204020203" pitchFamily="34" charset="0"/>
              <a:cs typeface="DIN 2014"/>
            </a:endParaRPr>
          </a:p>
          <a:p>
            <a:pPr marL="12700" marR="2256790">
              <a:lnSpc>
                <a:spcPct val="109000"/>
              </a:lnSpc>
              <a:spcBef>
                <a:spcPts val="850"/>
              </a:spcBef>
            </a:pPr>
            <a:r>
              <a:rPr lang="de-DE" sz="1200" spc="20" dirty="0" smtClean="0">
                <a:solidFill>
                  <a:srgbClr val="231F20"/>
                </a:solidFill>
                <a:latin typeface="Bahnschrift SemiLight" panose="020B0502040204020203" pitchFamily="34" charset="0"/>
                <a:cs typeface="DIN 2014"/>
              </a:rPr>
              <a:t>Effektstärken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gering,</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aber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statistisch</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robust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angesichts</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des</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kurzen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Untersuchungszeitraums</a:t>
            </a:r>
            <a:r>
              <a:rPr lang="de-DE" sz="1200" spc="4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bemerkenswert</a:t>
            </a:r>
            <a:endParaRPr lang="de-DE" sz="1200" dirty="0" smtClean="0">
              <a:latin typeface="Bahnschrift SemiLight" panose="020B0502040204020203" pitchFamily="34" charset="0"/>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33</a:t>
            </a:fld>
            <a:endParaRPr lang="de-DE"/>
          </a:p>
        </p:txBody>
      </p:sp>
    </p:spTree>
    <p:extLst>
      <p:ext uri="{BB962C8B-B14F-4D97-AF65-F5344CB8AC3E}">
        <p14:creationId xmlns:p14="http://schemas.microsoft.com/office/powerpoint/2010/main" val="2820671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Hier</a:t>
            </a:r>
            <a:r>
              <a:rPr lang="de-DE" baseline="0" dirty="0" smtClean="0"/>
              <a:t> kann alles, was im Workshop behandelt wurde, noch einmal in ausführlicherer Form nachgelesen werden. Außerdem enthält das Whitepaper die vollständigen Ergebnisse aus dem Feldexperiment.</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34</a:t>
            </a:fld>
            <a:endParaRPr lang="de-DE"/>
          </a:p>
        </p:txBody>
      </p:sp>
    </p:spTree>
    <p:extLst>
      <p:ext uri="{BB962C8B-B14F-4D97-AF65-F5344CB8AC3E}">
        <p14:creationId xmlns:p14="http://schemas.microsoft.com/office/powerpoint/2010/main" val="3344439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Erläuterungen zu den Handlungsempfehlungen können im Whitepaper nachgelesen werden </a:t>
            </a:r>
            <a:r>
              <a:rPr lang="de-DE" baseline="0" dirty="0" smtClean="0"/>
              <a:t>(S. 8-10).</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35</a:t>
            </a:fld>
            <a:endParaRPr lang="de-DE"/>
          </a:p>
        </p:txBody>
      </p:sp>
    </p:spTree>
    <p:extLst>
      <p:ext uri="{BB962C8B-B14F-4D97-AF65-F5344CB8AC3E}">
        <p14:creationId xmlns:p14="http://schemas.microsoft.com/office/powerpoint/2010/main" val="3069734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spc="10" dirty="0" smtClean="0">
                <a:solidFill>
                  <a:srgbClr val="231F20"/>
                </a:solidFill>
                <a:latin typeface="Bahnschrift SemiLight" panose="020B0502040204020203" pitchFamily="34" charset="0"/>
                <a:cs typeface="DIN 2014"/>
              </a:rPr>
              <a:t>Die </a:t>
            </a:r>
            <a:r>
              <a:rPr lang="de-DE" sz="1200" spc="15" dirty="0" smtClean="0">
                <a:solidFill>
                  <a:srgbClr val="231F20"/>
                </a:solidFill>
                <a:latin typeface="Bahnschrift SemiLight" panose="020B0502040204020203" pitchFamily="34" charset="0"/>
                <a:cs typeface="DIN 2014"/>
              </a:rPr>
              <a:t>Feedback-Runde </a:t>
            </a:r>
            <a:r>
              <a:rPr lang="de-DE" sz="1200" spc="20" dirty="0" smtClean="0">
                <a:solidFill>
                  <a:srgbClr val="231F20"/>
                </a:solidFill>
                <a:latin typeface="Bahnschrift SemiLight" panose="020B0502040204020203" pitchFamily="34" charset="0"/>
                <a:cs typeface="DIN 2014"/>
              </a:rPr>
              <a:t>zum </a:t>
            </a:r>
            <a:r>
              <a:rPr lang="de-DE" sz="1200" spc="-2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Abschluss</a:t>
            </a:r>
            <a:r>
              <a:rPr lang="de-DE" sz="1200" spc="3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3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auch </a:t>
            </a:r>
            <a:r>
              <a:rPr lang="de-DE" sz="1200" spc="2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anders gestaltet </a:t>
            </a:r>
            <a:r>
              <a:rPr lang="de-DE" sz="1200" spc="20" dirty="0" smtClean="0">
                <a:solidFill>
                  <a:srgbClr val="231F20"/>
                </a:solidFill>
                <a:latin typeface="Bahnschrift SemiLight" panose="020B0502040204020203" pitchFamily="34" charset="0"/>
                <a:cs typeface="DIN 2014"/>
              </a:rPr>
              <a:t>werden. </a:t>
            </a:r>
            <a:r>
              <a:rPr lang="de-DE" sz="1200" spc="-2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Die</a:t>
            </a:r>
            <a:r>
              <a:rPr lang="de-DE" sz="1200" spc="3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Anrede</a:t>
            </a:r>
            <a:r>
              <a:rPr lang="de-DE" sz="1200" spc="3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3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bei</a:t>
            </a:r>
            <a:r>
              <a:rPr lang="de-DE" sz="1200" spc="30" dirty="0" smtClean="0">
                <a:solidFill>
                  <a:srgbClr val="231F20"/>
                </a:solidFill>
                <a:latin typeface="Bahnschrift SemiLight" panose="020B0502040204020203" pitchFamily="34" charset="0"/>
                <a:cs typeface="DIN 2014"/>
              </a:rPr>
              <a:t> </a:t>
            </a:r>
            <a:r>
              <a:rPr lang="de-DE" sz="1200" spc="10" dirty="0" err="1" smtClean="0">
                <a:solidFill>
                  <a:srgbClr val="231F20"/>
                </a:solidFill>
                <a:latin typeface="Bahnschrift SemiLight" panose="020B0502040204020203" pitchFamily="34" charset="0"/>
                <a:cs typeface="DIN 2014"/>
              </a:rPr>
              <a:t>Be</a:t>
            </a:r>
            <a:r>
              <a:rPr lang="de-DE" sz="1200" spc="1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 darf</a:t>
            </a:r>
            <a:r>
              <a:rPr lang="de-DE" sz="1200" spc="2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auf</a:t>
            </a:r>
            <a:r>
              <a:rPr lang="de-DE" sz="1200" spc="3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„Sie“</a:t>
            </a:r>
            <a:r>
              <a:rPr lang="de-DE" sz="1200" spc="3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geändert </a:t>
            </a:r>
            <a:r>
              <a:rPr lang="de-DE" sz="1200" spc="2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werden.</a:t>
            </a:r>
            <a:endParaRPr lang="de-DE" sz="1200" dirty="0" smtClean="0">
              <a:latin typeface="Bahnschrift SemiLight" panose="020B0502040204020203" pitchFamily="34" charset="0"/>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36</a:t>
            </a:fld>
            <a:endParaRPr lang="de-DE"/>
          </a:p>
        </p:txBody>
      </p:sp>
    </p:spTree>
    <p:extLst>
      <p:ext uri="{BB962C8B-B14F-4D97-AF65-F5344CB8AC3E}">
        <p14:creationId xmlns:p14="http://schemas.microsoft.com/office/powerpoint/2010/main" val="2775396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37</a:t>
            </a:fld>
            <a:endParaRPr lang="de-DE"/>
          </a:p>
        </p:txBody>
      </p:sp>
    </p:spTree>
    <p:extLst>
      <p:ext uri="{BB962C8B-B14F-4D97-AF65-F5344CB8AC3E}">
        <p14:creationId xmlns:p14="http://schemas.microsoft.com/office/powerpoint/2010/main" val="764167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39</a:t>
            </a:fld>
            <a:endParaRPr lang="de-DE"/>
          </a:p>
        </p:txBody>
      </p:sp>
    </p:spTree>
    <p:extLst>
      <p:ext uri="{BB962C8B-B14F-4D97-AF65-F5344CB8AC3E}">
        <p14:creationId xmlns:p14="http://schemas.microsoft.com/office/powerpoint/2010/main" val="770879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42</a:t>
            </a:fld>
            <a:endParaRPr lang="de-DE"/>
          </a:p>
        </p:txBody>
      </p:sp>
    </p:spTree>
    <p:extLst>
      <p:ext uri="{BB962C8B-B14F-4D97-AF65-F5344CB8AC3E}">
        <p14:creationId xmlns:p14="http://schemas.microsoft.com/office/powerpoint/2010/main" val="119580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CC4505-55D0-4EC5-8A43-54EE6CE190F5}" type="slidenum">
              <a:rPr lang="de-DE" smtClean="0"/>
              <a:t>43</a:t>
            </a:fld>
            <a:endParaRPr lang="de-DE"/>
          </a:p>
        </p:txBody>
      </p:sp>
    </p:spTree>
    <p:extLst>
      <p:ext uri="{BB962C8B-B14F-4D97-AF65-F5344CB8AC3E}">
        <p14:creationId xmlns:p14="http://schemas.microsoft.com/office/powerpoint/2010/main" val="423328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5080" algn="just">
              <a:lnSpc>
                <a:spcPct val="109000"/>
              </a:lnSpc>
              <a:spcBef>
                <a:spcPts val="100"/>
              </a:spcBef>
            </a:pPr>
            <a:r>
              <a:rPr lang="de-DE" sz="1200" spc="10" dirty="0" smtClean="0">
                <a:solidFill>
                  <a:srgbClr val="231F20"/>
                </a:solidFill>
                <a:latin typeface="Bahnschrift SemiLight" panose="020B0502040204020203" pitchFamily="34" charset="0"/>
                <a:cs typeface="DIN 2014"/>
              </a:rPr>
              <a:t>Im </a:t>
            </a:r>
            <a:r>
              <a:rPr lang="de-DE" sz="1200" spc="20" dirty="0" smtClean="0">
                <a:solidFill>
                  <a:srgbClr val="231F20"/>
                </a:solidFill>
                <a:latin typeface="Bahnschrift SemiLight" panose="020B0502040204020203" pitchFamily="34" charset="0"/>
                <a:cs typeface="DIN 2014"/>
              </a:rPr>
              <a:t>Community Management liegt </a:t>
            </a:r>
            <a:r>
              <a:rPr lang="de-DE" sz="1200" spc="15" dirty="0" smtClean="0">
                <a:solidFill>
                  <a:srgbClr val="231F20"/>
                </a:solidFill>
                <a:latin typeface="Bahnschrift SemiLight" panose="020B0502040204020203" pitchFamily="34" charset="0"/>
                <a:cs typeface="DIN 2014"/>
              </a:rPr>
              <a:t>der </a:t>
            </a:r>
            <a:r>
              <a:rPr lang="de-DE" sz="1200" spc="10" dirty="0" smtClean="0">
                <a:solidFill>
                  <a:srgbClr val="231F20"/>
                </a:solidFill>
                <a:latin typeface="Bahnschrift SemiLight" panose="020B0502040204020203" pitchFamily="34" charset="0"/>
                <a:cs typeface="DIN 2014"/>
              </a:rPr>
              <a:t>Fokus </a:t>
            </a:r>
            <a:r>
              <a:rPr lang="de-DE" sz="1200" dirty="0" smtClean="0">
                <a:solidFill>
                  <a:srgbClr val="231F20"/>
                </a:solidFill>
                <a:latin typeface="Bahnschrift SemiLight" panose="020B0502040204020203" pitchFamily="34" charset="0"/>
                <a:cs typeface="DIN 2014"/>
              </a:rPr>
              <a:t>häufig </a:t>
            </a:r>
            <a:r>
              <a:rPr lang="de-DE" sz="1200" spc="15" dirty="0" smtClean="0">
                <a:solidFill>
                  <a:srgbClr val="231F20"/>
                </a:solidFill>
                <a:latin typeface="Bahnschrift SemiLight" panose="020B0502040204020203" pitchFamily="34" charset="0"/>
                <a:cs typeface="DIN 2014"/>
              </a:rPr>
              <a:t>auf </a:t>
            </a:r>
            <a:r>
              <a:rPr lang="de-DE" sz="1200" spc="20" dirty="0" smtClean="0">
                <a:solidFill>
                  <a:srgbClr val="231F20"/>
                </a:solidFill>
                <a:latin typeface="Bahnschrift SemiLight" panose="020B0502040204020203" pitchFamily="34" charset="0"/>
                <a:cs typeface="DIN 2014"/>
              </a:rPr>
              <a:t>unerwünschten Kommentaren. </a:t>
            </a:r>
            <a:r>
              <a:rPr lang="de-DE" sz="1200" spc="10" dirty="0" smtClean="0">
                <a:solidFill>
                  <a:srgbClr val="231F20"/>
                </a:solidFill>
                <a:latin typeface="Bahnschrift SemiLight" panose="020B0502040204020203" pitchFamily="34" charset="0"/>
                <a:cs typeface="DIN 2014"/>
              </a:rPr>
              <a:t>Wenn </a:t>
            </a:r>
            <a:r>
              <a:rPr lang="de-DE" sz="1200" spc="20" dirty="0" smtClean="0">
                <a:solidFill>
                  <a:srgbClr val="231F20"/>
                </a:solidFill>
                <a:latin typeface="Bahnschrift SemiLight" panose="020B0502040204020203" pitchFamily="34" charset="0"/>
                <a:cs typeface="DIN 2014"/>
              </a:rPr>
              <a:t>außer </a:t>
            </a:r>
            <a:r>
              <a:rPr lang="de-DE" sz="1200" spc="15" dirty="0" smtClean="0">
                <a:solidFill>
                  <a:srgbClr val="231F20"/>
                </a:solidFill>
                <a:latin typeface="Bahnschrift SemiLight" panose="020B0502040204020203" pitchFamily="34" charset="0"/>
                <a:cs typeface="DIN 2014"/>
              </a:rPr>
              <a:t>dem </a:t>
            </a:r>
            <a:r>
              <a:rPr lang="de-DE" sz="1200" spc="25" dirty="0" smtClean="0">
                <a:solidFill>
                  <a:srgbClr val="231F20"/>
                </a:solidFill>
                <a:latin typeface="Bahnschrift SemiLight" panose="020B0502040204020203" pitchFamily="34" charset="0"/>
                <a:cs typeface="DIN 2014"/>
              </a:rPr>
              <a:t>Löschen </a:t>
            </a:r>
            <a:r>
              <a:rPr lang="de-DE" sz="1200" spc="3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 Verbergen von </a:t>
            </a:r>
            <a:r>
              <a:rPr lang="de-DE" sz="1200" spc="20" dirty="0" smtClean="0">
                <a:solidFill>
                  <a:srgbClr val="231F20"/>
                </a:solidFill>
                <a:latin typeface="Bahnschrift SemiLight" panose="020B0502040204020203" pitchFamily="34" charset="0"/>
                <a:cs typeface="DIN 2014"/>
              </a:rPr>
              <a:t>unangemessenen Beiträgen überhaupt interaktive Moderation eingesetzt wird, besteht </a:t>
            </a:r>
            <a:r>
              <a:rPr lang="de-DE" sz="1200" spc="25" dirty="0" smtClean="0">
                <a:solidFill>
                  <a:srgbClr val="231F20"/>
                </a:solidFill>
                <a:latin typeface="Bahnschrift SemiLight" panose="020B0502040204020203" pitchFamily="34" charset="0"/>
                <a:cs typeface="DIN 2014"/>
              </a:rPr>
              <a:t>diese </a:t>
            </a:r>
            <a:r>
              <a:rPr lang="de-DE" sz="1200" spc="30" dirty="0" smtClean="0">
                <a:solidFill>
                  <a:srgbClr val="231F20"/>
                </a:solidFill>
                <a:latin typeface="Bahnschrift SemiLight" panose="020B0502040204020203" pitchFamily="34" charset="0"/>
                <a:cs typeface="DIN 2014"/>
              </a:rPr>
              <a:t> </a:t>
            </a:r>
            <a:r>
              <a:rPr lang="de-DE" sz="1200" dirty="0" smtClean="0">
                <a:solidFill>
                  <a:srgbClr val="231F20"/>
                </a:solidFill>
                <a:latin typeface="Bahnschrift SemiLight" panose="020B0502040204020203" pitchFamily="34" charset="0"/>
                <a:cs typeface="DIN 2014"/>
              </a:rPr>
              <a:t>häufig</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aus</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Ermahnungen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gebetsmühlenartigen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Verweisen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auf</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Netiquette.</a:t>
            </a:r>
            <a:endParaRPr lang="de-DE" sz="1200" dirty="0" smtClean="0">
              <a:latin typeface="Bahnschrift SemiLight" panose="020B0502040204020203" pitchFamily="34" charset="0"/>
              <a:cs typeface="DIN 2014"/>
            </a:endParaRPr>
          </a:p>
          <a:p>
            <a:pPr>
              <a:lnSpc>
                <a:spcPct val="100000"/>
              </a:lnSpc>
              <a:spcBef>
                <a:spcPts val="40"/>
              </a:spcBef>
            </a:pPr>
            <a:endParaRPr lang="de-DE" sz="1200" dirty="0" smtClean="0">
              <a:latin typeface="Bahnschrift SemiLight" panose="020B0502040204020203" pitchFamily="34" charset="0"/>
              <a:cs typeface="DIN 2014"/>
            </a:endParaRPr>
          </a:p>
          <a:p>
            <a:pPr marL="12700" marR="260985" algn="just">
              <a:lnSpc>
                <a:spcPct val="109000"/>
              </a:lnSpc>
            </a:pPr>
            <a:r>
              <a:rPr lang="de-DE" sz="1200" b="1" spc="20" dirty="0" smtClean="0">
                <a:solidFill>
                  <a:srgbClr val="231F20"/>
                </a:solidFill>
                <a:latin typeface="Bahnschrift SemiBold" panose="020B0502040204020203" pitchFamily="34" charset="0"/>
                <a:cs typeface="DIN 2014 Bold"/>
              </a:rPr>
              <a:t>Regulierende Moderation: </a:t>
            </a:r>
            <a:r>
              <a:rPr lang="de-DE" sz="1200" spc="15" dirty="0" smtClean="0">
                <a:solidFill>
                  <a:srgbClr val="231F20"/>
                </a:solidFill>
                <a:latin typeface="Bahnschrift SemiLight" panose="020B0502040204020203" pitchFamily="34" charset="0"/>
                <a:cs typeface="DIN 2014"/>
              </a:rPr>
              <a:t>Fokussierung auf </a:t>
            </a:r>
            <a:r>
              <a:rPr lang="de-DE" sz="1200" b="1" spc="20" dirty="0" smtClean="0">
                <a:solidFill>
                  <a:srgbClr val="231F20"/>
                </a:solidFill>
                <a:latin typeface="Bahnschrift SemiBold" panose="020B0502040204020203" pitchFamily="34" charset="0"/>
                <a:cs typeface="DIN 2014 Bold"/>
              </a:rPr>
              <a:t>schlechte </a:t>
            </a:r>
            <a:r>
              <a:rPr lang="de-DE" sz="1200" b="1" spc="15" dirty="0" smtClean="0">
                <a:solidFill>
                  <a:srgbClr val="231F20"/>
                </a:solidFill>
                <a:latin typeface="Bahnschrift SemiBold" panose="020B0502040204020203" pitchFamily="34" charset="0"/>
                <a:cs typeface="DIN 2014 Bold"/>
              </a:rPr>
              <a:t>Kommentare und wie man sie </a:t>
            </a:r>
            <a:r>
              <a:rPr lang="de-DE" sz="1200" b="1" spc="20" dirty="0" smtClean="0">
                <a:solidFill>
                  <a:srgbClr val="231F20"/>
                </a:solidFill>
                <a:latin typeface="Bahnschrift SemiBold" panose="020B0502040204020203" pitchFamily="34" charset="0"/>
                <a:cs typeface="DIN 2014 Bold"/>
              </a:rPr>
              <a:t>reaktiv </a:t>
            </a:r>
            <a:r>
              <a:rPr lang="de-DE" sz="1200" b="1" spc="15" dirty="0" smtClean="0">
                <a:solidFill>
                  <a:srgbClr val="231F20"/>
                </a:solidFill>
                <a:latin typeface="Bahnschrift SemiBold" panose="020B0502040204020203" pitchFamily="34" charset="0"/>
                <a:cs typeface="DIN 2014 Bold"/>
              </a:rPr>
              <a:t>abwehren </a:t>
            </a:r>
            <a:r>
              <a:rPr lang="de-DE" sz="1200" b="1" spc="25" dirty="0" smtClean="0">
                <a:solidFill>
                  <a:srgbClr val="231F20"/>
                </a:solidFill>
                <a:latin typeface="Bahnschrift SemiBold" panose="020B0502040204020203" pitchFamily="34" charset="0"/>
                <a:cs typeface="DIN 2014 Bold"/>
              </a:rPr>
              <a:t>kann </a:t>
            </a:r>
            <a:r>
              <a:rPr lang="de-DE" sz="1200" b="1" spc="30" dirty="0" smtClean="0">
                <a:solidFill>
                  <a:srgbClr val="231F20"/>
                </a:solidFill>
                <a:latin typeface="Bahnschrift SemiBold" panose="020B0502040204020203" pitchFamily="34" charset="0"/>
                <a:cs typeface="DIN 2014 Bold"/>
              </a:rPr>
              <a:t> </a:t>
            </a:r>
            <a:r>
              <a:rPr lang="de-DE" sz="1200" spc="20" dirty="0" smtClean="0">
                <a:solidFill>
                  <a:srgbClr val="231F20"/>
                </a:solidFill>
                <a:latin typeface="Bahnschrift SemiLight" panose="020B0502040204020203" pitchFamily="34" charset="0"/>
                <a:cs typeface="DIN 2014"/>
              </a:rPr>
              <a:t>(Bild </a:t>
            </a:r>
            <a:r>
              <a:rPr lang="de-DE" sz="1200" spc="15" dirty="0" smtClean="0">
                <a:solidFill>
                  <a:srgbClr val="231F20"/>
                </a:solidFill>
                <a:latin typeface="Bahnschrift SemiLight" panose="020B0502040204020203" pitchFamily="34" charset="0"/>
                <a:cs typeface="DIN 2014"/>
              </a:rPr>
              <a:t>des </a:t>
            </a:r>
            <a:r>
              <a:rPr lang="de-DE" sz="1200" spc="20" dirty="0" smtClean="0">
                <a:solidFill>
                  <a:srgbClr val="231F20"/>
                </a:solidFill>
                <a:latin typeface="Bahnschrift SemiLight" panose="020B0502040204020203" pitchFamily="34" charset="0"/>
                <a:cs typeface="DIN 2014"/>
              </a:rPr>
              <a:t>tadelnden Oberlehrers: Verhaltensänderung durch Ermahnung). </a:t>
            </a:r>
            <a:r>
              <a:rPr lang="de-DE" sz="1200" spc="15" dirty="0" smtClean="0">
                <a:solidFill>
                  <a:srgbClr val="231F20"/>
                </a:solidFill>
                <a:latin typeface="Bahnschrift SemiLight" panose="020B0502040204020203" pitchFamily="34" charset="0"/>
                <a:cs typeface="DIN 2014"/>
              </a:rPr>
              <a:t>Oft </a:t>
            </a:r>
            <a:r>
              <a:rPr lang="de-DE" sz="1200" spc="20" dirty="0" smtClean="0">
                <a:solidFill>
                  <a:srgbClr val="231F20"/>
                </a:solidFill>
                <a:latin typeface="Bahnschrift SemiLight" panose="020B0502040204020203" pitchFamily="34" charset="0"/>
                <a:cs typeface="DIN 2014"/>
              </a:rPr>
              <a:t>reine Symptombehandlung, </a:t>
            </a:r>
            <a:r>
              <a:rPr lang="de-DE" sz="1200" spc="25" dirty="0" smtClean="0">
                <a:solidFill>
                  <a:srgbClr val="231F20"/>
                </a:solidFill>
                <a:latin typeface="Bahnschrift SemiLight" panose="020B0502040204020203" pitchFamily="34" charset="0"/>
                <a:cs typeface="DIN 2014"/>
              </a:rPr>
              <a:t>die </a:t>
            </a:r>
            <a:r>
              <a:rPr lang="de-DE" sz="1200" spc="3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a:t>
            </a:r>
            <a:r>
              <a:rPr lang="de-DE" sz="1200" spc="5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Kommentierverhalten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nur</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zeitweise</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beschränkt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nicht</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nachhaltig</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verbessert.</a:t>
            </a:r>
            <a:endParaRPr lang="de-DE" sz="1200" dirty="0" smtClean="0">
              <a:latin typeface="Bahnschrift SemiLight" panose="020B0502040204020203" pitchFamily="34" charset="0"/>
              <a:cs typeface="DIN 2014"/>
            </a:endParaRPr>
          </a:p>
          <a:p>
            <a:pPr>
              <a:lnSpc>
                <a:spcPct val="100000"/>
              </a:lnSpc>
              <a:spcBef>
                <a:spcPts val="40"/>
              </a:spcBef>
            </a:pPr>
            <a:endParaRPr lang="de-DE" sz="1200" dirty="0" smtClean="0">
              <a:latin typeface="Bahnschrift SemiLight" panose="020B0502040204020203" pitchFamily="34" charset="0"/>
              <a:cs typeface="DIN 2014"/>
            </a:endParaRPr>
          </a:p>
          <a:p>
            <a:pPr marL="12700" marR="589915">
              <a:lnSpc>
                <a:spcPct val="109000"/>
              </a:lnSpc>
            </a:pPr>
            <a:r>
              <a:rPr lang="de-DE" sz="1200" spc="20" dirty="0" smtClean="0">
                <a:solidFill>
                  <a:srgbClr val="231F20"/>
                </a:solidFill>
                <a:latin typeface="Bahnschrift SemiLight" panose="020B0502040204020203" pitchFamily="34" charset="0"/>
                <a:cs typeface="DIN 2014"/>
              </a:rPr>
              <a:t>Dabei</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gerät</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oft</a:t>
            </a:r>
            <a:r>
              <a:rPr lang="de-DE" sz="1200" spc="6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Vergessenheit,</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dass</a:t>
            </a:r>
            <a:r>
              <a:rPr lang="de-DE" sz="1200" spc="6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es</a:t>
            </a:r>
            <a:r>
              <a:rPr lang="de-DE" sz="1200" spc="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in</a:t>
            </a:r>
            <a:r>
              <a:rPr lang="de-DE" sz="1200" spc="6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jeder</a:t>
            </a:r>
            <a:r>
              <a:rPr lang="de-DE" sz="1200" spc="6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Online-Diskussion</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auch</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respektvolle,</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konstruktive</a:t>
            </a:r>
            <a:r>
              <a:rPr lang="de-DE" sz="1200" spc="6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und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bereichernde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Kommentare</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gibt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Menschen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sich</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für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eine</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gute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Diskussionskultur</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einsetzen.</a:t>
            </a:r>
            <a:endParaRPr lang="de-DE" sz="1200" dirty="0" smtClean="0">
              <a:latin typeface="Bahnschrift SemiLight" panose="020B0502040204020203" pitchFamily="34" charset="0"/>
              <a:cs typeface="DIN 2014"/>
            </a:endParaRPr>
          </a:p>
          <a:p>
            <a:pPr>
              <a:lnSpc>
                <a:spcPct val="100000"/>
              </a:lnSpc>
              <a:spcBef>
                <a:spcPts val="40"/>
              </a:spcBef>
            </a:pPr>
            <a:endParaRPr lang="de-DE" sz="1200" dirty="0" smtClean="0">
              <a:latin typeface="Bahnschrift SemiLight" panose="020B0502040204020203" pitchFamily="34" charset="0"/>
              <a:cs typeface="DIN 2014"/>
            </a:endParaRPr>
          </a:p>
          <a:p>
            <a:pPr marL="12700" marR="579120">
              <a:lnSpc>
                <a:spcPct val="109000"/>
              </a:lnSpc>
            </a:pPr>
            <a:r>
              <a:rPr lang="de-DE" sz="1200" b="1" spc="20" dirty="0" err="1" smtClean="0">
                <a:solidFill>
                  <a:srgbClr val="231F20"/>
                </a:solidFill>
                <a:latin typeface="Bahnschrift SemiBold" panose="020B0502040204020203" pitchFamily="34" charset="0"/>
                <a:cs typeface="DIN 2014 Bold"/>
              </a:rPr>
              <a:t>Empowerment</a:t>
            </a:r>
            <a:r>
              <a:rPr lang="de-DE" sz="1200" b="1" spc="20" dirty="0" smtClean="0">
                <a:solidFill>
                  <a:srgbClr val="231F20"/>
                </a:solidFill>
                <a:latin typeface="Bahnschrift SemiBold" panose="020B0502040204020203" pitchFamily="34" charset="0"/>
                <a:cs typeface="DIN 2014 Bold"/>
              </a:rPr>
              <a:t>-Moderation:</a:t>
            </a:r>
            <a:r>
              <a:rPr lang="de-DE" sz="1200" b="1" spc="65" dirty="0" smtClean="0">
                <a:solidFill>
                  <a:srgbClr val="231F20"/>
                </a:solidFill>
                <a:latin typeface="Bahnschrift SemiBold" panose="020B0502040204020203" pitchFamily="34" charset="0"/>
                <a:cs typeface="DIN 2014 Bold"/>
              </a:rPr>
              <a:t> </a:t>
            </a:r>
            <a:r>
              <a:rPr lang="de-DE" sz="1200" spc="15" dirty="0" smtClean="0">
                <a:solidFill>
                  <a:srgbClr val="231F20"/>
                </a:solidFill>
                <a:latin typeface="Bahnschrift SemiLight" panose="020B0502040204020203" pitchFamily="34" charset="0"/>
                <a:cs typeface="DIN 2014"/>
              </a:rPr>
              <a:t>Fokussierung</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auf</a:t>
            </a:r>
            <a:r>
              <a:rPr lang="de-DE" sz="1200" spc="65" dirty="0" smtClean="0">
                <a:solidFill>
                  <a:srgbClr val="231F20"/>
                </a:solidFill>
                <a:latin typeface="Bahnschrift SemiLight" panose="020B0502040204020203" pitchFamily="34" charset="0"/>
                <a:cs typeface="DIN 2014"/>
              </a:rPr>
              <a:t> </a:t>
            </a:r>
            <a:r>
              <a:rPr lang="de-DE" sz="1200" b="1" spc="20" dirty="0" smtClean="0">
                <a:solidFill>
                  <a:srgbClr val="231F20"/>
                </a:solidFill>
                <a:latin typeface="Bahnschrift SemiBold" panose="020B0502040204020203" pitchFamily="34" charset="0"/>
                <a:cs typeface="DIN 2014 Bold"/>
              </a:rPr>
              <a:t>wünschenswerte</a:t>
            </a:r>
            <a:r>
              <a:rPr lang="de-DE" sz="1200" b="1" spc="65"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und</a:t>
            </a:r>
            <a:r>
              <a:rPr lang="de-DE" sz="1200" b="1" spc="6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bereichernde</a:t>
            </a:r>
            <a:r>
              <a:rPr lang="de-DE" sz="1200" b="1" spc="65"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Kommentare</a:t>
            </a:r>
            <a:r>
              <a:rPr lang="de-DE" sz="1200" spc="15" dirty="0" smtClean="0">
                <a:solidFill>
                  <a:srgbClr val="231F20"/>
                </a:solidFill>
                <a:latin typeface="Bahnschrift SemiLight" panose="020B0502040204020203" pitchFamily="34" charset="0"/>
                <a:cs typeface="DIN 2014"/>
              </a:rPr>
              <a:t>,</a:t>
            </a:r>
            <a:r>
              <a:rPr lang="de-DE" sz="1200" spc="6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statt</a:t>
            </a:r>
            <a:r>
              <a:rPr lang="de-DE" sz="1200" spc="6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nur </a:t>
            </a:r>
            <a:r>
              <a:rPr lang="de-DE" sz="1200" spc="-31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normverletzende</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Kommentare</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zu</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beantworten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ihnen</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so</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noch</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mehr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Aufmerksamkeit</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zu</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schenken.</a:t>
            </a:r>
            <a:endParaRPr lang="de-DE" sz="1200" dirty="0" smtClean="0">
              <a:latin typeface="Bahnschrift SemiLight" panose="020B0502040204020203" pitchFamily="34" charset="0"/>
              <a:cs typeface="DIN 2014"/>
            </a:endParaRPr>
          </a:p>
          <a:p>
            <a:pPr marL="12700">
              <a:lnSpc>
                <a:spcPct val="100000"/>
              </a:lnSpc>
              <a:spcBef>
                <a:spcPts val="140"/>
              </a:spcBef>
            </a:pPr>
            <a:r>
              <a:rPr lang="de-DE" sz="1200" spc="20" dirty="0" err="1" smtClean="0">
                <a:solidFill>
                  <a:srgbClr val="231F20"/>
                </a:solidFill>
                <a:latin typeface="Bahnschrift SemiLight" panose="020B0502040204020203" pitchFamily="34" charset="0"/>
                <a:cs typeface="DIN 2014"/>
              </a:rPr>
              <a:t>Nutzer:innen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sollen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dazu</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motiviert</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dabei</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unterstützt</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werden,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konstruktiv</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respektvoll</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zu</a:t>
            </a:r>
            <a:r>
              <a:rPr lang="de-DE" sz="1200" spc="6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diskutieren.</a:t>
            </a:r>
            <a:endParaRPr lang="de-DE" sz="1200" dirty="0" smtClean="0">
              <a:latin typeface="Bahnschrift SemiLight" panose="020B0502040204020203" pitchFamily="34" charset="0"/>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5</a:t>
            </a:fld>
            <a:endParaRPr lang="de-DE"/>
          </a:p>
        </p:txBody>
      </p:sp>
    </p:spTree>
    <p:extLst>
      <p:ext uri="{BB962C8B-B14F-4D97-AF65-F5344CB8AC3E}">
        <p14:creationId xmlns:p14="http://schemas.microsoft.com/office/powerpoint/2010/main" val="80172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defRPr/>
            </a:pPr>
            <a:r>
              <a:rPr lang="de-DE" b="0" dirty="0" smtClean="0"/>
              <a:t>Das Konzept der </a:t>
            </a:r>
            <a:r>
              <a:rPr lang="de-DE" b="0" dirty="0" err="1" smtClean="0"/>
              <a:t>Empowerment</a:t>
            </a:r>
            <a:r>
              <a:rPr lang="de-DE" b="0" dirty="0" smtClean="0"/>
              <a:t>-Moderation kommt ursprünglich aus der sozialen Arbeit. Grundidee: In einem selbstbestimmten Lernprozess werden Menschen Orientierung und Ressourcen vermittelt, damit sie ihre Ziele eigenständig erreichen können. In Online-Diskussionen kann ein Ziel z. B. darin bestehen, eine respektvolle und konstruktive Diskussion zu führen. Außerdem soll </a:t>
            </a:r>
            <a:r>
              <a:rPr lang="de-DE" b="0" dirty="0" err="1" smtClean="0"/>
              <a:t>Empowerment</a:t>
            </a:r>
            <a:r>
              <a:rPr lang="de-DE" b="0" dirty="0" smtClean="0"/>
              <a:t>-Moderation „Hilfe zur Selbsthilfe“ leisten und im Idealfall eine Selbstregulierung innerhalb der Community anstoßen. Dann wird die Community bei Normverstößen selbstständig aktiv und greift ein, z. B. mit Gegenrede.</a:t>
            </a:r>
          </a:p>
          <a:p>
            <a:pPr marL="0" marR="0" lvl="0" indent="0" algn="l" defTabSz="914400">
              <a:lnSpc>
                <a:spcPct val="100000"/>
              </a:lnSpc>
              <a:spcBef>
                <a:spcPts val="0"/>
              </a:spcBef>
              <a:spcAft>
                <a:spcPts val="0"/>
              </a:spcAft>
              <a:buClrTx/>
              <a:buSzTx/>
              <a:buFontTx/>
              <a:buNone/>
              <a:defRPr/>
            </a:pPr>
            <a:endParaRPr lang="de-DE" b="0" dirty="0" smtClean="0"/>
          </a:p>
          <a:p>
            <a:pPr marL="0" marR="0" lvl="0" indent="0" algn="l" defTabSz="914400">
              <a:lnSpc>
                <a:spcPct val="100000"/>
              </a:lnSpc>
              <a:spcBef>
                <a:spcPts val="0"/>
              </a:spcBef>
              <a:spcAft>
                <a:spcPts val="0"/>
              </a:spcAft>
              <a:buClrTx/>
              <a:buSzTx/>
              <a:buFontTx/>
              <a:buNone/>
              <a:defRPr/>
            </a:pPr>
            <a:r>
              <a:rPr lang="de-DE" b="0" dirty="0" smtClean="0"/>
              <a:t>Das soll erreicht werden, in dem die Moderierenden in der Diskussion Präsenz zeigen und sich aktiv beteiligen. Dabei wird ihre potenzielle Vorbildfunktion genutzt: Menschen imitieren Verhalten oft, wenn es von statushöheren Individuen vorgelebt wird und wenn sie das Gefühl haben, dass es sich für sie lohnt, dieses Verhalten anzuwenden. </a:t>
            </a:r>
          </a:p>
          <a:p>
            <a:pPr marL="0" marR="0" lvl="0" indent="0" algn="l" defTabSz="914400">
              <a:lnSpc>
                <a:spcPct val="100000"/>
              </a:lnSpc>
              <a:spcBef>
                <a:spcPts val="0"/>
              </a:spcBef>
              <a:spcAft>
                <a:spcPts val="0"/>
              </a:spcAft>
              <a:buClrTx/>
              <a:buSzTx/>
              <a:buFontTx/>
              <a:buNone/>
              <a:defRPr/>
            </a:pPr>
            <a:endParaRPr lang="de-D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Arial" panose="020B0604020202020204" pitchFamily="34" charset="0"/>
                <a:cs typeface="Times New Roman" panose="02020603050405020304" pitchFamily="18" charset="0"/>
              </a:rPr>
              <a:t>Diese Folie befasst sich mit dem theoretischen Hintergrund und kann auch weggelassen werden.</a:t>
            </a:r>
            <a:endParaRPr lang="de-DE" dirty="0" smtClean="0"/>
          </a:p>
          <a:p>
            <a:pPr marL="0" marR="0" lvl="0" indent="0" algn="l" defTabSz="914400">
              <a:lnSpc>
                <a:spcPct val="100000"/>
              </a:lnSpc>
              <a:spcBef>
                <a:spcPts val="0"/>
              </a:spcBef>
              <a:spcAft>
                <a:spcPts val="0"/>
              </a:spcAft>
              <a:buClrTx/>
              <a:buSzTx/>
              <a:buFontTx/>
              <a:buNone/>
              <a:defRPr/>
            </a:pPr>
            <a:endParaRPr lang="de-DE" b="0" dirty="0" smtClean="0"/>
          </a:p>
          <a:p>
            <a:pPr>
              <a:defRPr/>
            </a:pPr>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6</a:t>
            </a:fld>
            <a:endParaRPr lang="de-DE"/>
          </a:p>
        </p:txBody>
      </p:sp>
    </p:spTree>
    <p:extLst>
      <p:ext uri="{BB962C8B-B14F-4D97-AF65-F5344CB8AC3E}">
        <p14:creationId xmlns:p14="http://schemas.microsoft.com/office/powerpoint/2010/main" val="72394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smtClean="0"/>
              <a:t>Auf einer übergeordneten Ebene soll </a:t>
            </a:r>
            <a:r>
              <a:rPr lang="de-DE" dirty="0" err="1" smtClean="0"/>
              <a:t>Empowerment</a:t>
            </a:r>
            <a:r>
              <a:rPr lang="de-DE" dirty="0" smtClean="0"/>
              <a:t>-Moderation den </a:t>
            </a:r>
            <a:r>
              <a:rPr lang="de-DE" dirty="0" err="1" smtClean="0"/>
              <a:t>Nutzer:innen</a:t>
            </a:r>
            <a:r>
              <a:rPr lang="de-DE" dirty="0" smtClean="0"/>
              <a:t> als Strukturgeberin, Vorbild und offenes Ohr dienen.</a:t>
            </a:r>
          </a:p>
          <a:p>
            <a:pPr>
              <a:defRPr/>
            </a:pPr>
            <a:endParaRPr lang="de-DE" dirty="0" smtClean="0"/>
          </a:p>
          <a:p>
            <a:pPr>
              <a:defRPr/>
            </a:pPr>
            <a:r>
              <a:rPr lang="de-DE" dirty="0" err="1" smtClean="0"/>
              <a:t>Strukturgeber:in</a:t>
            </a:r>
            <a:r>
              <a:rPr lang="de-DE" dirty="0" smtClean="0"/>
              <a:t>: Ähnliche Funktion wie Gastgeber von politischen Talkshows. Bieten Orientierung indem sie die Regeln der Diskussion transparent kommunizieren und die Debatte strukturieren. Beginnen die Debatte mit einem Eröffnungskommentar und setzen so den Grundton und die Richtung für die Diskussion.</a:t>
            </a:r>
          </a:p>
          <a:p>
            <a:pPr>
              <a:defRPr/>
            </a:pPr>
            <a:endParaRPr lang="de-DE" dirty="0" smtClean="0"/>
          </a:p>
          <a:p>
            <a:pPr>
              <a:defRPr/>
            </a:pPr>
            <a:r>
              <a:rPr lang="de-DE" dirty="0" smtClean="0"/>
              <a:t>Vorbild: Moderierende leben die Kommunikation, die sie sich von der Community wünschen, selbst vor. Sie stützen z.B. ihre eigenen Aussagen mit Argumenten und erkennen Gefühle von </a:t>
            </a:r>
            <a:r>
              <a:rPr lang="de-DE" dirty="0" err="1" smtClean="0"/>
              <a:t>Nutzer:innen</a:t>
            </a:r>
            <a:r>
              <a:rPr lang="de-DE" dirty="0" smtClean="0"/>
              <a:t> an. Sie bleiben respektvoll und sind nicht herablassend oder überheblich </a:t>
            </a:r>
            <a:r>
              <a:rPr lang="de-DE" dirty="0" smtClean="0">
                <a:sym typeface="Wingdings" panose="05000000000000000000" pitchFamily="2" charset="2"/>
              </a:rPr>
              <a:t> „Gegentrollen“ geht oft nach hinten los.</a:t>
            </a:r>
          </a:p>
          <a:p>
            <a:pPr>
              <a:defRPr/>
            </a:pPr>
            <a:endParaRPr lang="de-DE" dirty="0" smtClean="0">
              <a:sym typeface="Wingdings" panose="05000000000000000000" pitchFamily="2" charset="2"/>
            </a:endParaRPr>
          </a:p>
          <a:p>
            <a:pPr>
              <a:defRPr/>
            </a:pPr>
            <a:r>
              <a:rPr lang="de-DE" dirty="0" smtClean="0">
                <a:sym typeface="Wingdings" panose="05000000000000000000" pitchFamily="2" charset="2"/>
              </a:rPr>
              <a:t>Offenes Ohr: Dafür ist die Sichtbarkeit der Community </a:t>
            </a:r>
            <a:r>
              <a:rPr lang="de-DE" dirty="0" err="1" smtClean="0">
                <a:sym typeface="Wingdings" panose="05000000000000000000" pitchFamily="2" charset="2"/>
              </a:rPr>
              <a:t>Manager:innen</a:t>
            </a:r>
            <a:r>
              <a:rPr lang="de-DE" dirty="0" smtClean="0">
                <a:sym typeface="Wingdings" panose="05000000000000000000" pitchFamily="2" charset="2"/>
              </a:rPr>
              <a:t> zentral. Sie zeigen Präsenz und Interesse, hören aktiv zu und sind ansprechbar. So geben sie den </a:t>
            </a:r>
            <a:r>
              <a:rPr lang="de-DE" dirty="0" err="1" smtClean="0">
                <a:sym typeface="Wingdings" panose="05000000000000000000" pitchFamily="2" charset="2"/>
              </a:rPr>
              <a:t>Nutzer:innen</a:t>
            </a:r>
            <a:r>
              <a:rPr lang="de-DE" dirty="0" smtClean="0">
                <a:sym typeface="Wingdings" panose="05000000000000000000" pitchFamily="2" charset="2"/>
              </a:rPr>
              <a:t> das Gefühl, dass jemand da ist und „aufpasst“. Dagegen läuft nicht-interaktive Moderation (Löschen, verbergen etc.) meist im Hintergrund ab und bleibt für die meisten </a:t>
            </a:r>
            <a:r>
              <a:rPr lang="de-DE" dirty="0" err="1" smtClean="0">
                <a:sym typeface="Wingdings" panose="05000000000000000000" pitchFamily="2" charset="2"/>
              </a:rPr>
              <a:t>Nutzer:innen</a:t>
            </a:r>
            <a:r>
              <a:rPr lang="de-DE" dirty="0" smtClean="0">
                <a:sym typeface="Wingdings" panose="05000000000000000000" pitchFamily="2" charset="2"/>
              </a:rPr>
              <a:t> </a:t>
            </a:r>
            <a:r>
              <a:rPr lang="de-DE" dirty="0" err="1" smtClean="0">
                <a:sym typeface="Wingdings" panose="05000000000000000000" pitchFamily="2" charset="2"/>
              </a:rPr>
              <a:t>unsichtbar.Zu</a:t>
            </a:r>
            <a:r>
              <a:rPr lang="de-DE" dirty="0" smtClean="0">
                <a:sym typeface="Wingdings" panose="05000000000000000000" pitchFamily="2" charset="2"/>
              </a:rPr>
              <a:t> dieser Sichtbarkeit trägt auch der Eröffnungskommentar bei. Die </a:t>
            </a:r>
            <a:r>
              <a:rPr lang="de-DE" dirty="0" err="1" smtClean="0">
                <a:sym typeface="Wingdings" panose="05000000000000000000" pitchFamily="2" charset="2"/>
              </a:rPr>
              <a:t>Moderator:innen</a:t>
            </a:r>
            <a:r>
              <a:rPr lang="de-DE" dirty="0" smtClean="0">
                <a:sym typeface="Wingdings" panose="05000000000000000000" pitchFamily="2" charset="2"/>
              </a:rPr>
              <a:t> gehen respektvoll und wertschätzend mit den Beiträgen der </a:t>
            </a:r>
            <a:r>
              <a:rPr lang="de-DE" dirty="0" err="1" smtClean="0">
                <a:sym typeface="Wingdings" panose="05000000000000000000" pitchFamily="2" charset="2"/>
              </a:rPr>
              <a:t>Nutzer:innen</a:t>
            </a:r>
            <a:r>
              <a:rPr lang="de-DE" dirty="0" smtClean="0">
                <a:sym typeface="Wingdings" panose="05000000000000000000" pitchFamily="2" charset="2"/>
              </a:rPr>
              <a:t> um, nehmen Feedback und Anregungen ernst und agieren auf Augenhöhe mit ihrer Community.</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7</a:t>
            </a:fld>
            <a:endParaRPr lang="de-DE"/>
          </a:p>
        </p:txBody>
      </p:sp>
    </p:spTree>
    <p:extLst>
      <p:ext uri="{BB962C8B-B14F-4D97-AF65-F5344CB8AC3E}">
        <p14:creationId xmlns:p14="http://schemas.microsoft.com/office/powerpoint/2010/main" val="16563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8</a:t>
            </a:fld>
            <a:endParaRPr lang="de-DE"/>
          </a:p>
        </p:txBody>
      </p:sp>
    </p:spTree>
    <p:extLst>
      <p:ext uri="{BB962C8B-B14F-4D97-AF65-F5344CB8AC3E}">
        <p14:creationId xmlns:p14="http://schemas.microsoft.com/office/powerpoint/2010/main" val="343673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a:t>
            </a:r>
            <a:r>
              <a:rPr lang="de-DE" baseline="0" dirty="0" err="1" smtClean="0"/>
              <a:t>Empowerment</a:t>
            </a:r>
            <a:r>
              <a:rPr lang="de-DE" baseline="0" dirty="0" smtClean="0"/>
              <a:t>-Moderation darum geht, wünschenswerte und bereichernde Kommentare zu stärken. </a:t>
            </a:r>
            <a:r>
              <a:rPr lang="de-DE" dirty="0" smtClean="0"/>
              <a:t>Aber was macht eigentlich gute und schlechte Kommentare aus und welche</a:t>
            </a:r>
            <a:r>
              <a:rPr lang="de-DE" baseline="0" dirty="0" smtClean="0"/>
              <a:t> Kommentare sollen bestärkt werden</a:t>
            </a:r>
            <a:r>
              <a:rPr lang="de-DE" dirty="0" smtClean="0"/>
              <a:t>? Sind sich da </a:t>
            </a:r>
            <a:r>
              <a:rPr lang="de-DE" baseline="0" dirty="0" smtClean="0"/>
              <a:t>überhaupt alle einig? Und wofür sind Kommentarspalten eigentlich da? Diese Fragen sollen in diesem interaktiven Teil geklärt werden.</a:t>
            </a:r>
            <a:endParaRPr lang="de-DE" dirty="0" smtClean="0"/>
          </a:p>
          <a:p>
            <a:endParaRPr lang="de-DE" dirty="0" smtClean="0"/>
          </a:p>
          <a:p>
            <a:r>
              <a:rPr lang="de-DE" dirty="0" smtClean="0"/>
              <a:t>Bei kürzeren</a:t>
            </a:r>
            <a:r>
              <a:rPr lang="de-DE" baseline="0" dirty="0" smtClean="0"/>
              <a:t> Workshops oder wenn mehr Zeit für die Übungen bleiben soll, kann dieser Teil auch weggelassen werden. Dann weiter mit Folie 17 („Der Auswahlprozess“). Alternativ kann der Teil verkürzt werden. Dann empfehlen wir, vor allem die erste Frage („Was enthalten wünschenswerte Kommentare?“) zu besprechen, da das die Basis für </a:t>
            </a:r>
            <a:r>
              <a:rPr lang="de-DE" baseline="0" dirty="0" err="1" smtClean="0"/>
              <a:t>Empowerment</a:t>
            </a:r>
            <a:r>
              <a:rPr lang="de-DE" baseline="0" dirty="0" smtClean="0"/>
              <a:t>-Moderation ist. Wenn zwei Fragen besprochen werden sollen, kann zusätzlich die zweite Frage („Was enthalten schlechte Kommentare?“) aufgenommen werden. Das kann auch spontan erfolgen, zum Beispiel, wenn die </a:t>
            </a:r>
            <a:r>
              <a:rPr lang="de-DE" baseline="0" dirty="0" err="1" smtClean="0"/>
              <a:t>Teilnehmer:innen</a:t>
            </a:r>
            <a:r>
              <a:rPr lang="de-DE" baseline="0" dirty="0" smtClean="0"/>
              <a:t> sehr diskutierfreudig sind und die erste Frage bereits viel Zeit in Anspruch genommen hat.</a:t>
            </a:r>
          </a:p>
          <a:p>
            <a:endParaRPr lang="de-DE" baseline="0" dirty="0" smtClean="0"/>
          </a:p>
          <a:p>
            <a:r>
              <a:rPr lang="de-DE" baseline="0" dirty="0" smtClean="0"/>
              <a:t>Wenn der Teil zur Community-Strategie weggelassen wird, können die Moderationsstile bereits vor der ersten Pause vorgestellt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9</a:t>
            </a:fld>
            <a:endParaRPr lang="de-DE"/>
          </a:p>
        </p:txBody>
      </p:sp>
    </p:spTree>
    <p:extLst>
      <p:ext uri="{BB962C8B-B14F-4D97-AF65-F5344CB8AC3E}">
        <p14:creationId xmlns:p14="http://schemas.microsoft.com/office/powerpoint/2010/main" val="315284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107950">
              <a:lnSpc>
                <a:spcPct val="109000"/>
              </a:lnSpc>
              <a:spcBef>
                <a:spcPts val="100"/>
              </a:spcBef>
            </a:pPr>
            <a:r>
              <a:rPr lang="de-DE" sz="1200" b="1" spc="15" dirty="0" smtClean="0">
                <a:solidFill>
                  <a:srgbClr val="231F20"/>
                </a:solidFill>
                <a:latin typeface="Bahnschrift SemiBold" panose="020B0502040204020203" pitchFamily="34" charset="0"/>
                <a:cs typeface="DIN 2014 Bold"/>
              </a:rPr>
              <a:t>Für</a:t>
            </a:r>
            <a:r>
              <a:rPr lang="de-DE" sz="1200" b="1" spc="50"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Online-Workshops</a:t>
            </a:r>
            <a:r>
              <a:rPr lang="de-DE" sz="1200" b="1" spc="55" dirty="0" smtClean="0">
                <a:solidFill>
                  <a:srgbClr val="231F20"/>
                </a:solidFill>
                <a:latin typeface="Bahnschrift SemiBold" panose="020B0502040204020203" pitchFamily="34" charset="0"/>
                <a:cs typeface="DIN 2014 Bold"/>
              </a:rPr>
              <a:t> </a:t>
            </a:r>
            <a:r>
              <a:rPr lang="de-DE" sz="1200" spc="20" dirty="0" smtClean="0">
                <a:solidFill>
                  <a:srgbClr val="231F20"/>
                </a:solidFill>
                <a:latin typeface="Bahnschrift SemiLight" panose="020B0502040204020203" pitchFamily="34" charset="0"/>
                <a:cs typeface="DIN 2014"/>
              </a:rPr>
              <a:t>bietet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sich</a:t>
            </a:r>
            <a:r>
              <a:rPr lang="de-DE" sz="1200" spc="55" dirty="0" smtClean="0">
                <a:solidFill>
                  <a:srgbClr val="231F20"/>
                </a:solidFill>
                <a:latin typeface="Bahnschrift SemiLight" panose="020B0502040204020203" pitchFamily="34" charset="0"/>
                <a:cs typeface="DIN 2014"/>
              </a:rPr>
              <a:t> </a:t>
            </a:r>
            <a:r>
              <a:rPr lang="de-DE" sz="1200" b="1" spc="20" dirty="0" err="1" smtClean="0">
                <a:solidFill>
                  <a:srgbClr val="231F20"/>
                </a:solidFill>
                <a:latin typeface="Bahnschrift SemiBold" panose="020B0502040204020203" pitchFamily="34" charset="0"/>
                <a:cs typeface="DIN 2014 Bold"/>
              </a:rPr>
              <a:t>Mentimeter</a:t>
            </a:r>
            <a:r>
              <a:rPr lang="de-DE" sz="1200" b="1" spc="50" dirty="0" smtClean="0">
                <a:solidFill>
                  <a:srgbClr val="231F20"/>
                </a:solidFill>
                <a:latin typeface="Bahnschrift SemiBold" panose="020B0502040204020203" pitchFamily="34" charset="0"/>
                <a:cs typeface="DIN 2014 Bold"/>
              </a:rPr>
              <a:t> </a:t>
            </a:r>
            <a:r>
              <a:rPr lang="de-DE" sz="1200" spc="15" dirty="0" smtClean="0">
                <a:solidFill>
                  <a:srgbClr val="231F20"/>
                </a:solidFill>
                <a:latin typeface="Bahnschrift SemiLight" panose="020B0502040204020203" pitchFamily="34" charset="0"/>
                <a:cs typeface="DIN 2014"/>
              </a:rPr>
              <a:t>an.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ist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ein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Beispiel</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für</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eine</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Version </a:t>
            </a:r>
            <a:r>
              <a:rPr lang="de-DE" sz="1200" spc="2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mit</a:t>
            </a:r>
            <a:r>
              <a:rPr lang="de-DE" sz="1200" spc="5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Mentimeter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mit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Funktion</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a:t>
            </a:r>
            <a:r>
              <a:rPr lang="de-DE" sz="1200" spc="10" dirty="0" err="1" smtClean="0">
                <a:solidFill>
                  <a:srgbClr val="231F20"/>
                </a:solidFill>
                <a:latin typeface="Bahnschrift SemiLight" panose="020B0502040204020203" pitchFamily="34" charset="0"/>
                <a:cs typeface="DIN 2014"/>
              </a:rPr>
              <a:t>Wordcloud</a:t>
            </a:r>
            <a:r>
              <a:rPr lang="de-DE" sz="1200" spc="10" dirty="0" smtClean="0">
                <a:solidFill>
                  <a:srgbClr val="231F20"/>
                </a:solidFill>
                <a:latin typeface="Bahnschrift SemiLight" panose="020B0502040204020203" pitchFamily="34" charset="0"/>
                <a:cs typeface="DIN 2014"/>
              </a:rPr>
              <a:t>“.</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Dafür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ist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ein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eigener</a:t>
            </a:r>
            <a:r>
              <a:rPr lang="de-DE" sz="1200" spc="50" dirty="0" smtClean="0">
                <a:solidFill>
                  <a:srgbClr val="231F20"/>
                </a:solidFill>
                <a:latin typeface="Bahnschrift SemiLight" panose="020B0502040204020203" pitchFamily="34" charset="0"/>
                <a:cs typeface="DIN 2014"/>
              </a:rPr>
              <a:t> </a:t>
            </a:r>
            <a:r>
              <a:rPr lang="de-DE" sz="1200" spc="25" dirty="0" err="1" smtClean="0">
                <a:solidFill>
                  <a:srgbClr val="231F20"/>
                </a:solidFill>
                <a:latin typeface="Bahnschrift SemiLight" panose="020B0502040204020203" pitchFamily="34" charset="0"/>
                <a:cs typeface="DIN 2014"/>
              </a:rPr>
              <a:t>Mentimeter</a:t>
            </a:r>
            <a:r>
              <a:rPr lang="de-DE" sz="1200" spc="25" dirty="0" smtClean="0">
                <a:solidFill>
                  <a:srgbClr val="231F20"/>
                </a:solidFill>
                <a:latin typeface="Bahnschrift SemiLight" panose="020B0502040204020203" pitchFamily="34" charset="0"/>
                <a:cs typeface="DIN 2014"/>
              </a:rPr>
              <a:t>-Zugang</a:t>
            </a:r>
            <a:endParaRPr lang="de-DE" sz="1200" dirty="0" smtClean="0">
              <a:latin typeface="Bahnschrift SemiLight" panose="020B0502040204020203" pitchFamily="34" charset="0"/>
              <a:cs typeface="DIN 2014"/>
            </a:endParaRPr>
          </a:p>
          <a:p>
            <a:pPr marL="12700" marR="5080">
              <a:lnSpc>
                <a:spcPct val="109000"/>
              </a:lnSpc>
            </a:pPr>
            <a:r>
              <a:rPr lang="de-DE" sz="1200" spc="15" dirty="0" smtClean="0">
                <a:solidFill>
                  <a:srgbClr val="231F20"/>
                </a:solidFill>
                <a:latin typeface="Bahnschrift SemiLight" panose="020B0502040204020203" pitchFamily="34" charset="0"/>
                <a:cs typeface="DIN 2014"/>
              </a:rPr>
              <a:t>der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Workshop-Leitenden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erforderlich.</a:t>
            </a:r>
            <a:r>
              <a:rPr lang="de-DE" sz="1200" spc="6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Mentimeter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sowohl</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für</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Online-Workshops</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als </a:t>
            </a:r>
            <a:r>
              <a:rPr lang="de-DE" sz="1200" spc="-31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auch</a:t>
            </a:r>
            <a:r>
              <a:rPr lang="de-DE" sz="1200" spc="50" dirty="0" smtClean="0">
                <a:solidFill>
                  <a:srgbClr val="231F20"/>
                </a:solidFill>
                <a:latin typeface="Bahnschrift SemiLight" panose="020B0502040204020203" pitchFamily="34" charset="0"/>
                <a:cs typeface="DIN 2014"/>
              </a:rPr>
              <a:t> </a:t>
            </a:r>
            <a:r>
              <a:rPr lang="de-DE" sz="1200" b="1" spc="15" dirty="0" smtClean="0">
                <a:solidFill>
                  <a:srgbClr val="231F20"/>
                </a:solidFill>
                <a:latin typeface="Bahnschrift SemiBold" panose="020B0502040204020203" pitchFamily="34" charset="0"/>
                <a:cs typeface="DIN 2014 Bold"/>
              </a:rPr>
              <a:t>für</a:t>
            </a:r>
            <a:r>
              <a:rPr lang="de-DE" sz="1200" b="1" spc="50" dirty="0" smtClean="0">
                <a:solidFill>
                  <a:srgbClr val="231F20"/>
                </a:solidFill>
                <a:latin typeface="Bahnschrift SemiBold" panose="020B0502040204020203" pitchFamily="34" charset="0"/>
                <a:cs typeface="DIN 2014 Bold"/>
              </a:rPr>
              <a:t> </a:t>
            </a:r>
            <a:r>
              <a:rPr lang="de-DE" sz="1200" b="1" spc="15" dirty="0" smtClean="0">
                <a:solidFill>
                  <a:srgbClr val="231F20"/>
                </a:solidFill>
                <a:latin typeface="Bahnschrift SemiBold" panose="020B0502040204020203" pitchFamily="34" charset="0"/>
                <a:cs typeface="DIN 2014 Bold"/>
              </a:rPr>
              <a:t>Workshops</a:t>
            </a:r>
            <a:r>
              <a:rPr lang="de-DE" sz="1200" b="1" spc="55" dirty="0" smtClean="0">
                <a:solidFill>
                  <a:srgbClr val="231F20"/>
                </a:solidFill>
                <a:latin typeface="Bahnschrift SemiBold" panose="020B0502040204020203" pitchFamily="34" charset="0"/>
                <a:cs typeface="DIN 2014 Bold"/>
              </a:rPr>
              <a:t> </a:t>
            </a:r>
            <a:r>
              <a:rPr lang="de-DE" sz="1200" b="1" spc="10" dirty="0" smtClean="0">
                <a:solidFill>
                  <a:srgbClr val="231F20"/>
                </a:solidFill>
                <a:latin typeface="Bahnschrift SemiBold" panose="020B0502040204020203" pitchFamily="34" charset="0"/>
                <a:cs typeface="DIN 2014 Bold"/>
              </a:rPr>
              <a:t>in</a:t>
            </a:r>
            <a:r>
              <a:rPr lang="de-DE" sz="1200" b="1" spc="50"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Präsenz</a:t>
            </a:r>
            <a:r>
              <a:rPr lang="de-DE" sz="1200" b="1" spc="55" dirty="0" smtClean="0">
                <a:solidFill>
                  <a:srgbClr val="231F20"/>
                </a:solidFill>
                <a:latin typeface="Bahnschrift SemiBold" panose="020B0502040204020203" pitchFamily="34" charset="0"/>
                <a:cs typeface="DIN 2014 Bold"/>
              </a:rPr>
              <a:t> </a:t>
            </a:r>
            <a:r>
              <a:rPr lang="de-DE" sz="1200" spc="20" dirty="0" smtClean="0">
                <a:solidFill>
                  <a:srgbClr val="231F20"/>
                </a:solidFill>
                <a:latin typeface="Bahnschrift SemiLight" panose="020B0502040204020203" pitchFamily="34" charset="0"/>
                <a:cs typeface="DIN 2014"/>
              </a:rPr>
              <a:t>genutzt</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werden,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wenn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W-LAN</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im</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Raum</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vorhanden</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ist.</a:t>
            </a:r>
            <a:endParaRPr lang="de-DE" sz="1200" dirty="0" smtClean="0">
              <a:latin typeface="Bahnschrift SemiLight" panose="020B0502040204020203" pitchFamily="34" charset="0"/>
              <a:cs typeface="DIN 2014"/>
            </a:endParaRPr>
          </a:p>
          <a:p>
            <a:pPr marL="12700" marR="267970">
              <a:lnSpc>
                <a:spcPct val="109000"/>
              </a:lnSpc>
            </a:pPr>
            <a:r>
              <a:rPr lang="de-DE" sz="1200" spc="10" dirty="0" smtClean="0">
                <a:solidFill>
                  <a:srgbClr val="231F20"/>
                </a:solidFill>
                <a:latin typeface="Bahnschrift SemiLight" panose="020B0502040204020203" pitchFamily="34" charset="0"/>
                <a:cs typeface="DIN 2014"/>
              </a:rPr>
              <a:t>So</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können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Ergebnisse</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auch</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gesichert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zusammen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mit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dem</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Workshop-Material </a:t>
            </a:r>
            <a:r>
              <a:rPr lang="de-DE" sz="1200" spc="-31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im</a:t>
            </a:r>
            <a:r>
              <a:rPr lang="de-DE" sz="1200" spc="4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Anschluss</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an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Teilnehmenden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verschickt</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werden.</a:t>
            </a:r>
          </a:p>
          <a:p>
            <a:pPr marL="12700" marR="267970">
              <a:lnSpc>
                <a:spcPct val="109000"/>
              </a:lnSpc>
            </a:pPr>
            <a:endParaRPr lang="de-DE" sz="1200" spc="25" dirty="0" smtClean="0">
              <a:solidFill>
                <a:srgbClr val="231F20"/>
              </a:solidFill>
              <a:latin typeface="Bahnschrift SemiLight" panose="020B0502040204020203" pitchFamily="34" charset="0"/>
              <a:cs typeface="DIN 2014"/>
            </a:endParaRPr>
          </a:p>
          <a:p>
            <a:pPr marL="12700">
              <a:lnSpc>
                <a:spcPct val="100000"/>
              </a:lnSpc>
              <a:spcBef>
                <a:spcPts val="240"/>
              </a:spcBef>
            </a:pPr>
            <a:r>
              <a:rPr lang="de-DE" sz="1200" spc="20" dirty="0" smtClean="0">
                <a:solidFill>
                  <a:srgbClr val="231F20"/>
                </a:solidFill>
                <a:latin typeface="Bahnschrift SemiLight" panose="020B0502040204020203" pitchFamily="34" charset="0"/>
                <a:cs typeface="DIN 2014"/>
              </a:rPr>
              <a:t>Alternativ</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50" dirty="0" smtClean="0">
                <a:solidFill>
                  <a:srgbClr val="231F20"/>
                </a:solidFill>
                <a:latin typeface="Bahnschrift SemiLight" panose="020B0502040204020203" pitchFamily="34" charset="0"/>
                <a:cs typeface="DIN 2014"/>
              </a:rPr>
              <a:t> </a:t>
            </a:r>
            <a:r>
              <a:rPr lang="de-DE" sz="1200" b="1" spc="15" dirty="0" smtClean="0">
                <a:solidFill>
                  <a:srgbClr val="231F20"/>
                </a:solidFill>
                <a:latin typeface="Bahnschrift SemiBold" panose="020B0502040204020203" pitchFamily="34" charset="0"/>
                <a:cs typeface="DIN 2014 Bold"/>
              </a:rPr>
              <a:t>für</a:t>
            </a:r>
            <a:r>
              <a:rPr lang="de-DE" sz="1200" b="1" spc="55" dirty="0" smtClean="0">
                <a:solidFill>
                  <a:srgbClr val="231F20"/>
                </a:solidFill>
                <a:latin typeface="Bahnschrift SemiBold" panose="020B0502040204020203" pitchFamily="34" charset="0"/>
                <a:cs typeface="DIN 2014 Bold"/>
              </a:rPr>
              <a:t> </a:t>
            </a:r>
            <a:r>
              <a:rPr lang="de-DE" sz="1200" b="1" spc="20" dirty="0" smtClean="0">
                <a:solidFill>
                  <a:srgbClr val="231F20"/>
                </a:solidFill>
                <a:latin typeface="Bahnschrift SemiBold" panose="020B0502040204020203" pitchFamily="34" charset="0"/>
                <a:cs typeface="DIN 2014 Bold"/>
              </a:rPr>
              <a:t>Präsenz-Workshops</a:t>
            </a:r>
            <a:r>
              <a:rPr lang="de-DE" sz="1200" b="1" spc="50" dirty="0" smtClean="0">
                <a:solidFill>
                  <a:srgbClr val="231F20"/>
                </a:solidFill>
                <a:latin typeface="Bahnschrift SemiBold" panose="020B0502040204020203" pitchFamily="34" charset="0"/>
                <a:cs typeface="DIN 2014 Bold"/>
              </a:rPr>
              <a:t> </a:t>
            </a:r>
            <a:r>
              <a:rPr lang="de-DE" sz="1200" spc="15" dirty="0" smtClean="0">
                <a:solidFill>
                  <a:srgbClr val="231F20"/>
                </a:solidFill>
                <a:latin typeface="Bahnschrift SemiLight" panose="020B0502040204020203" pitchFamily="34" charset="0"/>
                <a:cs typeface="DIN 2014"/>
              </a:rPr>
              <a:t>ein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t>
            </a:r>
            <a:r>
              <a:rPr lang="de-DE" sz="1200" b="1" spc="20" dirty="0" smtClean="0">
                <a:solidFill>
                  <a:srgbClr val="231F20"/>
                </a:solidFill>
                <a:latin typeface="Bahnschrift SemiBold" panose="020B0502040204020203" pitchFamily="34" charset="0"/>
                <a:cs typeface="DIN 2014 Bold"/>
              </a:rPr>
              <a:t>Gallery</a:t>
            </a:r>
            <a:r>
              <a:rPr lang="de-DE" sz="1200" b="1" spc="55" dirty="0" smtClean="0">
                <a:solidFill>
                  <a:srgbClr val="231F20"/>
                </a:solidFill>
                <a:latin typeface="Bahnschrift SemiBold" panose="020B0502040204020203" pitchFamily="34" charset="0"/>
                <a:cs typeface="DIN 2014 Bold"/>
              </a:rPr>
              <a:t> </a:t>
            </a:r>
            <a:r>
              <a:rPr lang="de-DE" sz="1200" b="1" spc="15" dirty="0" err="1" smtClean="0">
                <a:solidFill>
                  <a:srgbClr val="231F20"/>
                </a:solidFill>
                <a:latin typeface="Bahnschrift SemiBold" panose="020B0502040204020203" pitchFamily="34" charset="0"/>
                <a:cs typeface="DIN 2014 Bold"/>
              </a:rPr>
              <a:t>Walk</a:t>
            </a:r>
            <a:r>
              <a:rPr lang="de-DE" sz="1200" spc="15" dirty="0" smtClean="0">
                <a:solidFill>
                  <a:srgbClr val="231F20"/>
                </a:solidFill>
                <a:latin typeface="Bahnschrift SemiLight" panose="020B0502040204020203" pitchFamily="34" charset="0"/>
                <a:cs typeface="DIN 2014"/>
              </a:rPr>
              <a:t>“</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durchgeführt</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werden:</a:t>
            </a:r>
            <a:r>
              <a:rPr lang="de-DE" sz="1200" spc="50"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Es</a:t>
            </a:r>
            <a:endParaRPr lang="de-DE" sz="1200" dirty="0" smtClean="0">
              <a:latin typeface="Bahnschrift SemiLight" panose="020B0502040204020203" pitchFamily="34" charset="0"/>
              <a:cs typeface="DIN 2014"/>
            </a:endParaRPr>
          </a:p>
          <a:p>
            <a:pPr marL="12700">
              <a:lnSpc>
                <a:spcPct val="100000"/>
              </a:lnSpc>
              <a:spcBef>
                <a:spcPts val="140"/>
              </a:spcBef>
            </a:pPr>
            <a:r>
              <a:rPr lang="de-DE" sz="1200" spc="20" dirty="0" smtClean="0">
                <a:solidFill>
                  <a:srgbClr val="231F20"/>
                </a:solidFill>
                <a:latin typeface="Bahnschrift SemiLight" panose="020B0502040204020203" pitchFamily="34" charset="0"/>
                <a:cs typeface="DIN 2014"/>
              </a:rPr>
              <a:t>werden</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Poster</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oder</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Flip-Charts</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mit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den</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jeweiligen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Fragen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aufgehängt</a:t>
            </a:r>
            <a:r>
              <a:rPr lang="de-DE" sz="1200" spc="5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bzw.</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aufgestellt.</a:t>
            </a:r>
            <a:endParaRPr lang="de-DE" sz="1200" dirty="0" smtClean="0">
              <a:latin typeface="Bahnschrift SemiLight" panose="020B0502040204020203" pitchFamily="34" charset="0"/>
              <a:cs typeface="DIN 2014"/>
            </a:endParaRPr>
          </a:p>
          <a:p>
            <a:pPr marL="12700">
              <a:lnSpc>
                <a:spcPct val="100000"/>
              </a:lnSpc>
              <a:spcBef>
                <a:spcPts val="140"/>
              </a:spcBef>
            </a:pPr>
            <a:r>
              <a:rPr lang="de-DE" sz="1200" spc="15" dirty="0" smtClean="0">
                <a:solidFill>
                  <a:srgbClr val="231F20"/>
                </a:solidFill>
                <a:latin typeface="Bahnschrift SemiLight" panose="020B0502040204020203" pitchFamily="34" charset="0"/>
                <a:cs typeface="DIN 2014"/>
              </a:rPr>
              <a:t>Die</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Teilnehmenden</a:t>
            </a:r>
            <a:r>
              <a:rPr lang="de-DE" sz="1200" spc="6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schreiben</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ihre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Stichworte</a:t>
            </a:r>
            <a:r>
              <a:rPr lang="de-DE" sz="1200" spc="6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auf</a:t>
            </a:r>
            <a:r>
              <a:rPr lang="de-DE" sz="1200" spc="6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selbstklebende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Moderationskarten</a:t>
            </a:r>
            <a:endParaRPr lang="de-DE" sz="1200" dirty="0" smtClean="0">
              <a:latin typeface="Bahnschrift SemiLight" panose="020B0502040204020203" pitchFamily="34" charset="0"/>
              <a:cs typeface="DIN 2014"/>
            </a:endParaRPr>
          </a:p>
          <a:p>
            <a:pPr marL="12700">
              <a:lnSpc>
                <a:spcPct val="100000"/>
              </a:lnSpc>
              <a:spcBef>
                <a:spcPts val="140"/>
              </a:spcBef>
            </a:pP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kleben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sie</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auf</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jeweilige</a:t>
            </a:r>
            <a:r>
              <a:rPr lang="de-DE" sz="1200" spc="55" dirty="0" smtClean="0">
                <a:solidFill>
                  <a:srgbClr val="231F20"/>
                </a:solidFill>
                <a:latin typeface="Bahnschrift SemiLight" panose="020B0502040204020203" pitchFamily="34" charset="0"/>
                <a:cs typeface="DIN 2014"/>
              </a:rPr>
              <a:t> </a:t>
            </a:r>
            <a:r>
              <a:rPr lang="de-DE" sz="1200" spc="5" dirty="0" smtClean="0">
                <a:solidFill>
                  <a:srgbClr val="231F20"/>
                </a:solidFill>
                <a:latin typeface="Bahnschrift SemiLight" panose="020B0502040204020203" pitchFamily="34" charset="0"/>
                <a:cs typeface="DIN 2014"/>
              </a:rPr>
              <a:t>Poster.</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kann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gleichzeitig</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für</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alle</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Fragen</a:t>
            </a:r>
            <a:r>
              <a:rPr lang="de-DE" sz="1200" spc="55" dirty="0" smtClean="0">
                <a:solidFill>
                  <a:srgbClr val="231F20"/>
                </a:solidFill>
                <a:latin typeface="Bahnschrift SemiLight" panose="020B0502040204020203" pitchFamily="34" charset="0"/>
                <a:cs typeface="DIN 2014"/>
              </a:rPr>
              <a:t> </a:t>
            </a:r>
            <a:r>
              <a:rPr lang="de-DE" sz="1200" spc="25" dirty="0" smtClean="0">
                <a:solidFill>
                  <a:srgbClr val="231F20"/>
                </a:solidFill>
                <a:latin typeface="Bahnschrift SemiLight" panose="020B0502040204020203" pitchFamily="34" charset="0"/>
                <a:cs typeface="DIN 2014"/>
              </a:rPr>
              <a:t>erfolgen.</a:t>
            </a:r>
            <a:endParaRPr lang="de-DE" sz="1200" dirty="0" smtClean="0">
              <a:latin typeface="Bahnschrift SemiLight" panose="020B0502040204020203" pitchFamily="34" charset="0"/>
              <a:cs typeface="DIN 2014"/>
            </a:endParaRPr>
          </a:p>
          <a:p>
            <a:pPr marL="12700" marR="5080">
              <a:lnSpc>
                <a:spcPct val="109000"/>
              </a:lnSpc>
            </a:pPr>
            <a:r>
              <a:rPr lang="de-DE" sz="1200" spc="20" dirty="0" smtClean="0">
                <a:solidFill>
                  <a:srgbClr val="231F20"/>
                </a:solidFill>
                <a:latin typeface="Bahnschrift SemiLight" panose="020B0502040204020203" pitchFamily="34" charset="0"/>
                <a:cs typeface="DIN 2014"/>
              </a:rPr>
              <a:t>Anschließend</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werden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Ergebnisse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besprochen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60"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ggf.</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durch</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Workshop-Leitenden </a:t>
            </a:r>
            <a:r>
              <a:rPr lang="de-DE" sz="1200" spc="-31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geclustert</a:t>
            </a:r>
            <a:r>
              <a:rPr lang="de-DE" sz="1200" spc="20" dirty="0" smtClean="0">
                <a:solidFill>
                  <a:srgbClr val="231F20"/>
                </a:solidFill>
                <a:latin typeface="Bahnschrift SemiLight" panose="020B0502040204020203" pitchFamily="34" charset="0"/>
                <a:cs typeface="DIN 2014"/>
              </a:rPr>
              <a: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Ergebnissicherung</a:t>
            </a:r>
            <a:r>
              <a:rPr lang="de-DE" sz="1200" spc="6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erfolgt</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dann</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mit</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Fotos.</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Ein</a:t>
            </a:r>
            <a:r>
              <a:rPr lang="de-DE" sz="1200" spc="55" dirty="0" smtClean="0">
                <a:solidFill>
                  <a:srgbClr val="231F20"/>
                </a:solidFill>
                <a:latin typeface="Bahnschrift SemiLight" panose="020B0502040204020203" pitchFamily="34" charset="0"/>
                <a:cs typeface="DIN 2014"/>
              </a:rPr>
              <a:t> </a:t>
            </a:r>
            <a:r>
              <a:rPr lang="de-DE" sz="1200" spc="10" dirty="0" smtClean="0">
                <a:solidFill>
                  <a:srgbClr val="231F20"/>
                </a:solidFill>
                <a:latin typeface="Bahnschrift SemiLight" panose="020B0502040204020203" pitchFamily="34" charset="0"/>
                <a:cs typeface="DIN 2014"/>
              </a:rPr>
              <a:t>Vorteil</a:t>
            </a:r>
            <a:r>
              <a:rPr lang="de-DE" sz="1200" spc="6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des</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Gallery</a:t>
            </a:r>
            <a:r>
              <a:rPr lang="de-DE" sz="1200" spc="60" dirty="0" smtClean="0">
                <a:solidFill>
                  <a:srgbClr val="231F20"/>
                </a:solidFill>
                <a:latin typeface="Bahnschrift SemiLight" panose="020B0502040204020203" pitchFamily="34" charset="0"/>
                <a:cs typeface="DIN 2014"/>
              </a:rPr>
              <a:t> </a:t>
            </a:r>
            <a:r>
              <a:rPr lang="de-DE" sz="1200" spc="20" dirty="0" err="1" smtClean="0">
                <a:solidFill>
                  <a:srgbClr val="231F20"/>
                </a:solidFill>
                <a:latin typeface="Bahnschrift SemiLight" panose="020B0502040204020203" pitchFamily="34" charset="0"/>
                <a:cs typeface="DIN 2014"/>
              </a:rPr>
              <a:t>Walks</a:t>
            </a:r>
            <a:endParaRPr lang="de-DE" sz="1200" dirty="0" smtClean="0">
              <a:latin typeface="Bahnschrift SemiLight" panose="020B0502040204020203" pitchFamily="34" charset="0"/>
              <a:cs typeface="DIN 2014"/>
            </a:endParaRPr>
          </a:p>
          <a:p>
            <a:pPr marL="12700">
              <a:lnSpc>
                <a:spcPct val="100000"/>
              </a:lnSpc>
              <a:spcBef>
                <a:spcPts val="140"/>
              </a:spcBef>
            </a:pPr>
            <a:r>
              <a:rPr lang="de-DE" sz="1200" spc="15" dirty="0" smtClean="0">
                <a:solidFill>
                  <a:srgbClr val="231F20"/>
                </a:solidFill>
                <a:latin typeface="Bahnschrift SemiLight" panose="020B0502040204020203" pitchFamily="34" charset="0"/>
                <a:cs typeface="DIN 2014"/>
              </a:rPr>
              <a:t>ist,</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dass</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die</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Teilnehmenden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aufstehen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und</a:t>
            </a:r>
            <a:r>
              <a:rPr lang="de-DE" sz="1200" spc="50"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sich</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ein</a:t>
            </a:r>
            <a:r>
              <a:rPr lang="de-DE" sz="1200" spc="55"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wenig</a:t>
            </a:r>
            <a:r>
              <a:rPr lang="de-DE" sz="1200" spc="50" dirty="0" smtClean="0">
                <a:solidFill>
                  <a:srgbClr val="231F20"/>
                </a:solidFill>
                <a:latin typeface="Bahnschrift SemiLight" panose="020B0502040204020203" pitchFamily="34" charset="0"/>
                <a:cs typeface="DIN 2014"/>
              </a:rPr>
              <a:t> </a:t>
            </a:r>
            <a:r>
              <a:rPr lang="de-DE" sz="1200" spc="20" dirty="0" smtClean="0">
                <a:solidFill>
                  <a:srgbClr val="231F20"/>
                </a:solidFill>
                <a:latin typeface="Bahnschrift SemiLight" panose="020B0502040204020203" pitchFamily="34" charset="0"/>
                <a:cs typeface="DIN 2014"/>
              </a:rPr>
              <a:t>bewegen</a:t>
            </a:r>
            <a:r>
              <a:rPr lang="de-DE" sz="1200" spc="55" dirty="0" smtClean="0">
                <a:solidFill>
                  <a:srgbClr val="231F20"/>
                </a:solidFill>
                <a:latin typeface="Bahnschrift SemiLight" panose="020B0502040204020203" pitchFamily="34" charset="0"/>
                <a:cs typeface="DIN 2014"/>
              </a:rPr>
              <a:t> </a:t>
            </a:r>
            <a:r>
              <a:rPr lang="de-DE" sz="1200" spc="15" dirty="0" smtClean="0">
                <a:solidFill>
                  <a:srgbClr val="231F20"/>
                </a:solidFill>
                <a:latin typeface="Bahnschrift SemiLight" panose="020B0502040204020203" pitchFamily="34" charset="0"/>
                <a:cs typeface="DIN 2014"/>
              </a:rPr>
              <a:t>können.</a:t>
            </a:r>
            <a:endParaRPr lang="de-DE" sz="1200" dirty="0" smtClean="0">
              <a:latin typeface="Bahnschrift SemiLight" panose="020B0502040204020203" pitchFamily="34" charset="0"/>
              <a:cs typeface="DIN 2014"/>
            </a:endParaRPr>
          </a:p>
          <a:p>
            <a:pPr marL="12700" marR="267970">
              <a:lnSpc>
                <a:spcPct val="109000"/>
              </a:lnSpc>
            </a:pPr>
            <a:endParaRPr lang="de-DE" sz="1200" dirty="0" smtClean="0">
              <a:latin typeface="Bahnschrift SemiLight" panose="020B0502040204020203" pitchFamily="34" charset="0"/>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10</a:t>
            </a:fld>
            <a:endParaRPr lang="de-DE"/>
          </a:p>
        </p:txBody>
      </p:sp>
    </p:spTree>
    <p:extLst>
      <p:ext uri="{BB962C8B-B14F-4D97-AF65-F5344CB8AC3E}">
        <p14:creationId xmlns:p14="http://schemas.microsoft.com/office/powerpoint/2010/main" val="402558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430887"/>
          </a:xfrm>
          <a:prstGeom prst="rect">
            <a:avLst/>
          </a:prstGeom>
        </p:spPr>
        <p:txBody>
          <a:bodyPr wrap="square" lIns="0" tIns="0" rIns="0" bIns="0">
            <a:spAutoFit/>
          </a:bodyPr>
          <a:lstStyle>
            <a:lvl1pPr>
              <a:defRPr>
                <a:latin typeface="Bahnschrift SemiBold Condensed" panose="020B0502040204020203" pitchFamily="34" charset="0"/>
              </a:defRPr>
            </a:lvl1pPr>
          </a:lstStyle>
          <a:p>
            <a:endParaRPr dirty="0"/>
          </a:p>
        </p:txBody>
      </p:sp>
      <p:sp>
        <p:nvSpPr>
          <p:cNvPr id="3" name="Holder 3"/>
          <p:cNvSpPr>
            <a:spLocks noGrp="1"/>
          </p:cNvSpPr>
          <p:nvPr>
            <p:ph type="subTitle" idx="4"/>
          </p:nvPr>
        </p:nvSpPr>
        <p:spPr>
          <a:xfrm>
            <a:off x="1371600" y="2883916"/>
            <a:ext cx="6400800" cy="200055"/>
          </a:xfrm>
          <a:prstGeom prst="rect">
            <a:avLst/>
          </a:prstGeom>
        </p:spPr>
        <p:txBody>
          <a:bodyPr wrap="square" lIns="0" tIns="0" rIns="0" bIns="0">
            <a:spAutoFit/>
          </a:bodyPr>
          <a:lstStyle>
            <a:lvl1pPr>
              <a:defRPr>
                <a:latin typeface="Bahnschrift SemiLight" panose="020B0502040204020203"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BE4228-60A0-470A-9CD6-847FBAC54ED5}" type="datetime1">
              <a:rPr lang="en-US" smtClean="0"/>
              <a:t>4/6/2022</a:t>
            </a:fld>
            <a:endParaRPr lang="en-US"/>
          </a:p>
        </p:txBody>
      </p:sp>
      <p:sp>
        <p:nvSpPr>
          <p:cNvPr id="6" name="Holder 6"/>
          <p:cNvSpPr>
            <a:spLocks noGrp="1"/>
          </p:cNvSpPr>
          <p:nvPr>
            <p:ph type="sldNum" sz="quarter" idx="7"/>
          </p:nvPr>
        </p:nvSpPr>
        <p:spPr/>
        <p:txBody>
          <a:bodyPr lIns="0" tIns="0" rIns="0" bIns="0"/>
          <a:lstStyle>
            <a:lvl1pPr>
              <a:defRPr sz="1050" b="1" i="0">
                <a:solidFill>
                  <a:srgbClr val="231F20"/>
                </a:solidFill>
                <a:latin typeface="Bahnschrift SemiBold Condensed" panose="020B0502040204020203" pitchFamily="34" charset="0"/>
                <a:cs typeface="Bahnschrift SemiBold Condensed" panose="020B0502040204020203" pitchFamily="34" charset="0"/>
              </a:defRPr>
            </a:lvl1pPr>
          </a:lstStyle>
          <a:p>
            <a:pPr marL="38100">
              <a:spcBef>
                <a:spcPts val="190"/>
              </a:spcBef>
            </a:pPr>
            <a:fld id="{81D60167-4931-47E6-BA6A-407CBD079E47}" type="slidenum">
              <a:rPr lang="de-DE" smtClean="0"/>
              <a:pPr marL="38100">
                <a:spcBef>
                  <a:spcPts val="190"/>
                </a:spcBef>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Bahnschrift SemiBold Condensed" panose="020B0502040204020203" pitchFamily="34" charset="0"/>
                <a:cs typeface="Bahnschrift SemiBold Condensed" panose="020B0502040204020203" pitchFamily="34" charset="0"/>
              </a:defRPr>
            </a:lvl1pPr>
          </a:lstStyle>
          <a:p>
            <a:endParaRPr dirty="0"/>
          </a:p>
        </p:txBody>
      </p:sp>
      <p:sp>
        <p:nvSpPr>
          <p:cNvPr id="3" name="Holder 3"/>
          <p:cNvSpPr>
            <a:spLocks noGrp="1"/>
          </p:cNvSpPr>
          <p:nvPr>
            <p:ph type="body" idx="1"/>
          </p:nvPr>
        </p:nvSpPr>
        <p:spPr/>
        <p:txBody>
          <a:bodyPr lIns="0" tIns="0" rIns="0" bIns="0"/>
          <a:lstStyle>
            <a:lvl1pPr>
              <a:defRPr sz="1300" b="0" i="0">
                <a:solidFill>
                  <a:srgbClr val="231F20"/>
                </a:solidFill>
                <a:latin typeface="Bahnschrift SemiLight" panose="020B0502040204020203" pitchFamily="34" charset="0"/>
                <a:cs typeface="Bahnschrift SemiLight" panose="020B0502040204020203"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00209FC-77C3-460A-AD62-9CAA2213F6ED}" type="datetime1">
              <a:rPr lang="en-US" smtClean="0"/>
              <a:t>4/6/2022</a:t>
            </a:fld>
            <a:endParaRPr lang="en-US"/>
          </a:p>
        </p:txBody>
      </p:sp>
      <p:sp>
        <p:nvSpPr>
          <p:cNvPr id="6" name="Holder 6"/>
          <p:cNvSpPr>
            <a:spLocks noGrp="1"/>
          </p:cNvSpPr>
          <p:nvPr>
            <p:ph type="sldNum" sz="quarter" idx="7"/>
          </p:nvPr>
        </p:nvSpPr>
        <p:spPr/>
        <p:txBody>
          <a:bodyPr lIns="0" tIns="0" rIns="0" bIns="0"/>
          <a:lstStyle>
            <a:lvl1pPr>
              <a:defRPr sz="1050" b="1" i="0">
                <a:solidFill>
                  <a:srgbClr val="231F20"/>
                </a:solidFill>
                <a:latin typeface="Bahnschrift SemiBold Condensed" panose="020B0502040204020203" pitchFamily="34" charset="0"/>
                <a:cs typeface="Bahnschrift SemiBold Condensed" panose="020B0502040204020203" pitchFamily="34" charset="0"/>
              </a:defRPr>
            </a:lvl1pPr>
          </a:lstStyle>
          <a:p>
            <a:pPr marL="38100">
              <a:spcBef>
                <a:spcPts val="190"/>
              </a:spcBef>
            </a:pPr>
            <a:fld id="{81D60167-4931-47E6-BA6A-407CBD079E47}" type="slidenum">
              <a:rPr lang="de-DE" smtClean="0"/>
              <a:pPr marL="38100">
                <a:spcBef>
                  <a:spcPts val="190"/>
                </a:spcBef>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17" name="bg object 17"/>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sp>
        <p:nvSpPr>
          <p:cNvPr id="18" name="bg object 18"/>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19" name="bg object 19"/>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0" name="bg object 20"/>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1" name="bg object 21"/>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2" name="bg object 22"/>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3" name="bg object 23"/>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4" name="bg object 24"/>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25" name="bg object 25"/>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26" name="bg object 26"/>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27" name="bg object 27"/>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28" name="bg object 28"/>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29" name="bg object 29"/>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30" name="bg object 30"/>
          <p:cNvSpPr/>
          <p:nvPr/>
        </p:nvSpPr>
        <p:spPr>
          <a:xfrm>
            <a:off x="7729194" y="294220"/>
            <a:ext cx="97790" cy="276860"/>
          </a:xfrm>
          <a:custGeom>
            <a:avLst/>
            <a:gdLst/>
            <a:ahLst/>
            <a:cxnLst/>
            <a:rect l="l" t="t" r="r" b="b"/>
            <a:pathLst>
              <a:path w="97790" h="276859">
                <a:moveTo>
                  <a:pt x="97777" y="249694"/>
                </a:moveTo>
                <a:lnTo>
                  <a:pt x="0" y="249694"/>
                </a:lnTo>
                <a:lnTo>
                  <a:pt x="0" y="276301"/>
                </a:lnTo>
                <a:lnTo>
                  <a:pt x="97777" y="276301"/>
                </a:lnTo>
                <a:lnTo>
                  <a:pt x="97777" y="249694"/>
                </a:lnTo>
                <a:close/>
              </a:path>
              <a:path w="97790" h="276859">
                <a:moveTo>
                  <a:pt x="97777" y="198716"/>
                </a:moveTo>
                <a:lnTo>
                  <a:pt x="0" y="198716"/>
                </a:lnTo>
                <a:lnTo>
                  <a:pt x="0" y="223075"/>
                </a:lnTo>
                <a:lnTo>
                  <a:pt x="97777" y="223075"/>
                </a:lnTo>
                <a:lnTo>
                  <a:pt x="97777" y="198716"/>
                </a:lnTo>
                <a:close/>
              </a:path>
              <a:path w="97790" h="276859">
                <a:moveTo>
                  <a:pt x="97777" y="152793"/>
                </a:moveTo>
                <a:lnTo>
                  <a:pt x="0" y="152793"/>
                </a:lnTo>
                <a:lnTo>
                  <a:pt x="0" y="174371"/>
                </a:lnTo>
                <a:lnTo>
                  <a:pt x="97777" y="174371"/>
                </a:lnTo>
                <a:lnTo>
                  <a:pt x="97777" y="152793"/>
                </a:lnTo>
                <a:close/>
              </a:path>
              <a:path w="97790" h="276859">
                <a:moveTo>
                  <a:pt x="97777" y="112128"/>
                </a:moveTo>
                <a:lnTo>
                  <a:pt x="0" y="112128"/>
                </a:lnTo>
                <a:lnTo>
                  <a:pt x="0" y="131203"/>
                </a:lnTo>
                <a:lnTo>
                  <a:pt x="97777" y="131203"/>
                </a:lnTo>
                <a:lnTo>
                  <a:pt x="97777" y="112128"/>
                </a:lnTo>
                <a:close/>
              </a:path>
              <a:path w="97790" h="276859">
                <a:moveTo>
                  <a:pt x="97777" y="76504"/>
                </a:moveTo>
                <a:lnTo>
                  <a:pt x="0" y="76504"/>
                </a:lnTo>
                <a:lnTo>
                  <a:pt x="0" y="93065"/>
                </a:lnTo>
                <a:lnTo>
                  <a:pt x="97777" y="93065"/>
                </a:lnTo>
                <a:lnTo>
                  <a:pt x="97777" y="76504"/>
                </a:lnTo>
                <a:close/>
              </a:path>
              <a:path w="97790" h="276859">
                <a:moveTo>
                  <a:pt x="97777" y="46126"/>
                </a:moveTo>
                <a:lnTo>
                  <a:pt x="0" y="46126"/>
                </a:lnTo>
                <a:lnTo>
                  <a:pt x="0" y="59944"/>
                </a:lnTo>
                <a:lnTo>
                  <a:pt x="97777" y="59944"/>
                </a:lnTo>
                <a:lnTo>
                  <a:pt x="97777" y="46126"/>
                </a:lnTo>
                <a:close/>
              </a:path>
              <a:path w="97790" h="276859">
                <a:moveTo>
                  <a:pt x="97777" y="20548"/>
                </a:moveTo>
                <a:lnTo>
                  <a:pt x="0" y="20548"/>
                </a:lnTo>
                <a:lnTo>
                  <a:pt x="0" y="32080"/>
                </a:lnTo>
                <a:lnTo>
                  <a:pt x="97777" y="32080"/>
                </a:lnTo>
                <a:lnTo>
                  <a:pt x="97777" y="20548"/>
                </a:lnTo>
                <a:close/>
              </a:path>
              <a:path w="97790" h="276859">
                <a:moveTo>
                  <a:pt x="97777" y="0"/>
                </a:moveTo>
                <a:lnTo>
                  <a:pt x="0" y="0"/>
                </a:lnTo>
                <a:lnTo>
                  <a:pt x="0" y="9017"/>
                </a:lnTo>
                <a:lnTo>
                  <a:pt x="97777" y="9017"/>
                </a:lnTo>
                <a:lnTo>
                  <a:pt x="97777" y="0"/>
                </a:lnTo>
                <a:close/>
              </a:path>
            </a:pathLst>
          </a:custGeom>
          <a:solidFill>
            <a:srgbClr val="231F20"/>
          </a:solidFill>
        </p:spPr>
        <p:txBody>
          <a:bodyPr wrap="square" lIns="0" tIns="0" rIns="0" bIns="0" rtlCol="0"/>
          <a:lstStyle/>
          <a:p>
            <a:endParaRPr/>
          </a:p>
        </p:txBody>
      </p:sp>
      <p:sp>
        <p:nvSpPr>
          <p:cNvPr id="31" name="bg object 31"/>
          <p:cNvSpPr/>
          <p:nvPr/>
        </p:nvSpPr>
        <p:spPr>
          <a:xfrm>
            <a:off x="7892148" y="570585"/>
            <a:ext cx="33020" cy="276860"/>
          </a:xfrm>
          <a:custGeom>
            <a:avLst/>
            <a:gdLst/>
            <a:ahLst/>
            <a:cxnLst/>
            <a:rect l="l" t="t" r="r" b="b"/>
            <a:pathLst>
              <a:path w="33020" h="276859">
                <a:moveTo>
                  <a:pt x="32588" y="0"/>
                </a:moveTo>
                <a:lnTo>
                  <a:pt x="0" y="0"/>
                </a:lnTo>
                <a:lnTo>
                  <a:pt x="0" y="276364"/>
                </a:lnTo>
                <a:lnTo>
                  <a:pt x="32588" y="276364"/>
                </a:lnTo>
                <a:lnTo>
                  <a:pt x="32588" y="0"/>
                </a:lnTo>
                <a:close/>
              </a:path>
            </a:pathLst>
          </a:custGeom>
          <a:solidFill>
            <a:srgbClr val="EF3F6B"/>
          </a:solidFill>
        </p:spPr>
        <p:txBody>
          <a:bodyPr wrap="square" lIns="0" tIns="0" rIns="0" bIns="0" rtlCol="0"/>
          <a:lstStyle/>
          <a:p>
            <a:endParaRPr/>
          </a:p>
        </p:txBody>
      </p:sp>
      <p:sp>
        <p:nvSpPr>
          <p:cNvPr id="32" name="bg object 32"/>
          <p:cNvSpPr/>
          <p:nvPr/>
        </p:nvSpPr>
        <p:spPr>
          <a:xfrm>
            <a:off x="7892148" y="294221"/>
            <a:ext cx="33020" cy="276860"/>
          </a:xfrm>
          <a:custGeom>
            <a:avLst/>
            <a:gdLst/>
            <a:ahLst/>
            <a:cxnLst/>
            <a:rect l="l" t="t" r="r" b="b"/>
            <a:pathLst>
              <a:path w="33020" h="276859">
                <a:moveTo>
                  <a:pt x="32588" y="0"/>
                </a:moveTo>
                <a:lnTo>
                  <a:pt x="0" y="0"/>
                </a:lnTo>
                <a:lnTo>
                  <a:pt x="0" y="276364"/>
                </a:lnTo>
                <a:lnTo>
                  <a:pt x="32588" y="276364"/>
                </a:lnTo>
                <a:lnTo>
                  <a:pt x="32588" y="0"/>
                </a:lnTo>
                <a:close/>
              </a:path>
            </a:pathLst>
          </a:custGeom>
          <a:solidFill>
            <a:srgbClr val="00AE9D"/>
          </a:solidFill>
        </p:spPr>
        <p:txBody>
          <a:bodyPr wrap="square" lIns="0" tIns="0" rIns="0" bIns="0" rtlCol="0"/>
          <a:lstStyle/>
          <a:p>
            <a:endParaRPr/>
          </a:p>
        </p:txBody>
      </p:sp>
      <p:sp>
        <p:nvSpPr>
          <p:cNvPr id="33" name="bg object 33"/>
          <p:cNvSpPr/>
          <p:nvPr/>
        </p:nvSpPr>
        <p:spPr>
          <a:xfrm>
            <a:off x="7990243" y="293408"/>
            <a:ext cx="864869" cy="115570"/>
          </a:xfrm>
          <a:custGeom>
            <a:avLst/>
            <a:gdLst/>
            <a:ahLst/>
            <a:cxnLst/>
            <a:rect l="l" t="t" r="r" b="b"/>
            <a:pathLst>
              <a:path w="864870" h="115570">
                <a:moveTo>
                  <a:pt x="47650" y="98323"/>
                </a:moveTo>
                <a:lnTo>
                  <a:pt x="17843" y="98323"/>
                </a:lnTo>
                <a:lnTo>
                  <a:pt x="17843" y="533"/>
                </a:lnTo>
                <a:lnTo>
                  <a:pt x="0" y="533"/>
                </a:lnTo>
                <a:lnTo>
                  <a:pt x="0" y="98323"/>
                </a:lnTo>
                <a:lnTo>
                  <a:pt x="0" y="114833"/>
                </a:lnTo>
                <a:lnTo>
                  <a:pt x="47650" y="114833"/>
                </a:lnTo>
                <a:lnTo>
                  <a:pt x="47650" y="98323"/>
                </a:lnTo>
                <a:close/>
              </a:path>
              <a:path w="864870" h="115570">
                <a:moveTo>
                  <a:pt x="127165" y="114414"/>
                </a:moveTo>
                <a:lnTo>
                  <a:pt x="121704" y="91948"/>
                </a:lnTo>
                <a:lnTo>
                  <a:pt x="117792" y="75844"/>
                </a:lnTo>
                <a:lnTo>
                  <a:pt x="106260" y="28371"/>
                </a:lnTo>
                <a:lnTo>
                  <a:pt x="100558" y="4889"/>
                </a:lnTo>
                <a:lnTo>
                  <a:pt x="100558" y="75844"/>
                </a:lnTo>
                <a:lnTo>
                  <a:pt x="81114" y="75844"/>
                </a:lnTo>
                <a:lnTo>
                  <a:pt x="90843" y="28371"/>
                </a:lnTo>
                <a:lnTo>
                  <a:pt x="100558" y="75844"/>
                </a:lnTo>
                <a:lnTo>
                  <a:pt x="100558" y="4889"/>
                </a:lnTo>
                <a:lnTo>
                  <a:pt x="99606" y="952"/>
                </a:lnTo>
                <a:lnTo>
                  <a:pt x="82232" y="952"/>
                </a:lnTo>
                <a:lnTo>
                  <a:pt x="54343" y="114414"/>
                </a:lnTo>
                <a:lnTo>
                  <a:pt x="73152" y="114414"/>
                </a:lnTo>
                <a:lnTo>
                  <a:pt x="77609" y="91948"/>
                </a:lnTo>
                <a:lnTo>
                  <a:pt x="103898" y="91948"/>
                </a:lnTo>
                <a:lnTo>
                  <a:pt x="108521" y="114414"/>
                </a:lnTo>
                <a:lnTo>
                  <a:pt x="127165" y="114414"/>
                </a:lnTo>
                <a:close/>
              </a:path>
              <a:path w="864870" h="115570">
                <a:moveTo>
                  <a:pt x="196329" y="952"/>
                </a:moveTo>
                <a:lnTo>
                  <a:pt x="178485" y="952"/>
                </a:lnTo>
                <a:lnTo>
                  <a:pt x="178485" y="68364"/>
                </a:lnTo>
                <a:lnTo>
                  <a:pt x="151866" y="952"/>
                </a:lnTo>
                <a:lnTo>
                  <a:pt x="135928" y="952"/>
                </a:lnTo>
                <a:lnTo>
                  <a:pt x="135928" y="114414"/>
                </a:lnTo>
                <a:lnTo>
                  <a:pt x="153771" y="114414"/>
                </a:lnTo>
                <a:lnTo>
                  <a:pt x="153771" y="47002"/>
                </a:lnTo>
                <a:lnTo>
                  <a:pt x="180555" y="114414"/>
                </a:lnTo>
                <a:lnTo>
                  <a:pt x="196329" y="114414"/>
                </a:lnTo>
                <a:lnTo>
                  <a:pt x="196329" y="952"/>
                </a:lnTo>
                <a:close/>
              </a:path>
              <a:path w="864870" h="115570">
                <a:moveTo>
                  <a:pt x="272961" y="57531"/>
                </a:moveTo>
                <a:lnTo>
                  <a:pt x="269201" y="17614"/>
                </a:lnTo>
                <a:lnTo>
                  <a:pt x="255003" y="1905"/>
                </a:lnTo>
                <a:lnTo>
                  <a:pt x="255003" y="44323"/>
                </a:lnTo>
                <a:lnTo>
                  <a:pt x="255003" y="70777"/>
                </a:lnTo>
                <a:lnTo>
                  <a:pt x="246507" y="98323"/>
                </a:lnTo>
                <a:lnTo>
                  <a:pt x="231698" y="98323"/>
                </a:lnTo>
                <a:lnTo>
                  <a:pt x="231698" y="17043"/>
                </a:lnTo>
                <a:lnTo>
                  <a:pt x="246507" y="17043"/>
                </a:lnTo>
                <a:lnTo>
                  <a:pt x="255003" y="44323"/>
                </a:lnTo>
                <a:lnTo>
                  <a:pt x="255003" y="1905"/>
                </a:lnTo>
                <a:lnTo>
                  <a:pt x="253517" y="952"/>
                </a:lnTo>
                <a:lnTo>
                  <a:pt x="213842" y="952"/>
                </a:lnTo>
                <a:lnTo>
                  <a:pt x="213842" y="114414"/>
                </a:lnTo>
                <a:lnTo>
                  <a:pt x="253517" y="114414"/>
                </a:lnTo>
                <a:lnTo>
                  <a:pt x="272745" y="74790"/>
                </a:lnTo>
                <a:lnTo>
                  <a:pt x="272961" y="57531"/>
                </a:lnTo>
                <a:close/>
              </a:path>
              <a:path w="864870" h="115570">
                <a:moveTo>
                  <a:pt x="335114" y="952"/>
                </a:moveTo>
                <a:lnTo>
                  <a:pt x="287477" y="952"/>
                </a:lnTo>
                <a:lnTo>
                  <a:pt x="287477" y="114414"/>
                </a:lnTo>
                <a:lnTo>
                  <a:pt x="335114" y="114414"/>
                </a:lnTo>
                <a:lnTo>
                  <a:pt x="335114" y="98323"/>
                </a:lnTo>
                <a:lnTo>
                  <a:pt x="305320" y="98323"/>
                </a:lnTo>
                <a:lnTo>
                  <a:pt x="305320" y="64858"/>
                </a:lnTo>
                <a:lnTo>
                  <a:pt x="330974" y="64858"/>
                </a:lnTo>
                <a:lnTo>
                  <a:pt x="330974" y="48768"/>
                </a:lnTo>
                <a:lnTo>
                  <a:pt x="305320" y="48768"/>
                </a:lnTo>
                <a:lnTo>
                  <a:pt x="305320" y="17043"/>
                </a:lnTo>
                <a:lnTo>
                  <a:pt x="335114" y="17043"/>
                </a:lnTo>
                <a:lnTo>
                  <a:pt x="335114" y="952"/>
                </a:lnTo>
                <a:close/>
              </a:path>
              <a:path w="864870" h="115570">
                <a:moveTo>
                  <a:pt x="403796" y="83032"/>
                </a:moveTo>
                <a:lnTo>
                  <a:pt x="365226" y="42545"/>
                </a:lnTo>
                <a:lnTo>
                  <a:pt x="363791" y="39687"/>
                </a:lnTo>
                <a:lnTo>
                  <a:pt x="363791" y="25501"/>
                </a:lnTo>
                <a:lnTo>
                  <a:pt x="364744" y="21678"/>
                </a:lnTo>
                <a:lnTo>
                  <a:pt x="368566" y="17360"/>
                </a:lnTo>
                <a:lnTo>
                  <a:pt x="370801" y="16090"/>
                </a:lnTo>
                <a:lnTo>
                  <a:pt x="378294" y="16090"/>
                </a:lnTo>
                <a:lnTo>
                  <a:pt x="380847" y="17360"/>
                </a:lnTo>
                <a:lnTo>
                  <a:pt x="384822" y="22466"/>
                </a:lnTo>
                <a:lnTo>
                  <a:pt x="385140" y="26454"/>
                </a:lnTo>
                <a:lnTo>
                  <a:pt x="385140" y="31546"/>
                </a:lnTo>
                <a:lnTo>
                  <a:pt x="402996" y="31546"/>
                </a:lnTo>
                <a:lnTo>
                  <a:pt x="383705" y="0"/>
                </a:lnTo>
                <a:lnTo>
                  <a:pt x="366509" y="0"/>
                </a:lnTo>
                <a:lnTo>
                  <a:pt x="345948" y="30924"/>
                </a:lnTo>
                <a:lnTo>
                  <a:pt x="346798" y="42100"/>
                </a:lnTo>
                <a:lnTo>
                  <a:pt x="349529" y="49961"/>
                </a:lnTo>
                <a:lnTo>
                  <a:pt x="354406" y="55435"/>
                </a:lnTo>
                <a:lnTo>
                  <a:pt x="361708" y="59436"/>
                </a:lnTo>
                <a:lnTo>
                  <a:pt x="384035" y="68516"/>
                </a:lnTo>
                <a:lnTo>
                  <a:pt x="385953" y="71551"/>
                </a:lnTo>
                <a:lnTo>
                  <a:pt x="385953" y="89712"/>
                </a:lnTo>
                <a:lnTo>
                  <a:pt x="385305" y="93535"/>
                </a:lnTo>
                <a:lnTo>
                  <a:pt x="381165" y="98323"/>
                </a:lnTo>
                <a:lnTo>
                  <a:pt x="378447" y="99441"/>
                </a:lnTo>
                <a:lnTo>
                  <a:pt x="370332" y="99441"/>
                </a:lnTo>
                <a:lnTo>
                  <a:pt x="367614" y="98158"/>
                </a:lnTo>
                <a:lnTo>
                  <a:pt x="363474" y="93535"/>
                </a:lnTo>
                <a:lnTo>
                  <a:pt x="362839" y="89712"/>
                </a:lnTo>
                <a:lnTo>
                  <a:pt x="362839" y="83654"/>
                </a:lnTo>
                <a:lnTo>
                  <a:pt x="344995" y="83654"/>
                </a:lnTo>
                <a:lnTo>
                  <a:pt x="364426" y="115531"/>
                </a:lnTo>
                <a:lnTo>
                  <a:pt x="384352" y="115531"/>
                </a:lnTo>
                <a:lnTo>
                  <a:pt x="403453" y="91059"/>
                </a:lnTo>
                <a:lnTo>
                  <a:pt x="403796" y="83032"/>
                </a:lnTo>
                <a:close/>
              </a:path>
              <a:path w="864870" h="115570">
                <a:moveTo>
                  <a:pt x="481241" y="114414"/>
                </a:moveTo>
                <a:lnTo>
                  <a:pt x="475780" y="91948"/>
                </a:lnTo>
                <a:lnTo>
                  <a:pt x="471855" y="75844"/>
                </a:lnTo>
                <a:lnTo>
                  <a:pt x="460324" y="28371"/>
                </a:lnTo>
                <a:lnTo>
                  <a:pt x="454634" y="4940"/>
                </a:lnTo>
                <a:lnTo>
                  <a:pt x="454634" y="75844"/>
                </a:lnTo>
                <a:lnTo>
                  <a:pt x="435190" y="75844"/>
                </a:lnTo>
                <a:lnTo>
                  <a:pt x="444906" y="28371"/>
                </a:lnTo>
                <a:lnTo>
                  <a:pt x="454634" y="75844"/>
                </a:lnTo>
                <a:lnTo>
                  <a:pt x="454634" y="4940"/>
                </a:lnTo>
                <a:lnTo>
                  <a:pt x="453669" y="952"/>
                </a:lnTo>
                <a:lnTo>
                  <a:pt x="436295" y="952"/>
                </a:lnTo>
                <a:lnTo>
                  <a:pt x="408419" y="114414"/>
                </a:lnTo>
                <a:lnTo>
                  <a:pt x="427228" y="114414"/>
                </a:lnTo>
                <a:lnTo>
                  <a:pt x="431685" y="91948"/>
                </a:lnTo>
                <a:lnTo>
                  <a:pt x="457987" y="91948"/>
                </a:lnTo>
                <a:lnTo>
                  <a:pt x="462597" y="114414"/>
                </a:lnTo>
                <a:lnTo>
                  <a:pt x="481241" y="114414"/>
                </a:lnTo>
                <a:close/>
              </a:path>
              <a:path w="864870" h="115570">
                <a:moveTo>
                  <a:pt x="550379" y="952"/>
                </a:moveTo>
                <a:lnTo>
                  <a:pt x="532536" y="952"/>
                </a:lnTo>
                <a:lnTo>
                  <a:pt x="532536" y="68364"/>
                </a:lnTo>
                <a:lnTo>
                  <a:pt x="505917" y="952"/>
                </a:lnTo>
                <a:lnTo>
                  <a:pt x="489978" y="952"/>
                </a:lnTo>
                <a:lnTo>
                  <a:pt x="489978" y="114414"/>
                </a:lnTo>
                <a:lnTo>
                  <a:pt x="507822" y="114414"/>
                </a:lnTo>
                <a:lnTo>
                  <a:pt x="507822" y="47002"/>
                </a:lnTo>
                <a:lnTo>
                  <a:pt x="534606" y="114414"/>
                </a:lnTo>
                <a:lnTo>
                  <a:pt x="550379" y="114414"/>
                </a:lnTo>
                <a:lnTo>
                  <a:pt x="550379" y="952"/>
                </a:lnTo>
                <a:close/>
              </a:path>
              <a:path w="864870" h="115570">
                <a:moveTo>
                  <a:pt x="622719" y="83032"/>
                </a:moveTo>
                <a:lnTo>
                  <a:pt x="584161" y="42545"/>
                </a:lnTo>
                <a:lnTo>
                  <a:pt x="582726" y="39687"/>
                </a:lnTo>
                <a:lnTo>
                  <a:pt x="582726" y="25501"/>
                </a:lnTo>
                <a:lnTo>
                  <a:pt x="583679" y="21678"/>
                </a:lnTo>
                <a:lnTo>
                  <a:pt x="587502" y="17360"/>
                </a:lnTo>
                <a:lnTo>
                  <a:pt x="589737" y="16090"/>
                </a:lnTo>
                <a:lnTo>
                  <a:pt x="597217" y="16090"/>
                </a:lnTo>
                <a:lnTo>
                  <a:pt x="599770" y="17360"/>
                </a:lnTo>
                <a:lnTo>
                  <a:pt x="603758" y="22466"/>
                </a:lnTo>
                <a:lnTo>
                  <a:pt x="604075" y="26454"/>
                </a:lnTo>
                <a:lnTo>
                  <a:pt x="604075" y="31546"/>
                </a:lnTo>
                <a:lnTo>
                  <a:pt x="621931" y="31546"/>
                </a:lnTo>
                <a:lnTo>
                  <a:pt x="602640" y="0"/>
                </a:lnTo>
                <a:lnTo>
                  <a:pt x="585444" y="0"/>
                </a:lnTo>
                <a:lnTo>
                  <a:pt x="564883" y="30924"/>
                </a:lnTo>
                <a:lnTo>
                  <a:pt x="565734" y="42100"/>
                </a:lnTo>
                <a:lnTo>
                  <a:pt x="568464" y="49961"/>
                </a:lnTo>
                <a:lnTo>
                  <a:pt x="573341" y="55435"/>
                </a:lnTo>
                <a:lnTo>
                  <a:pt x="580656" y="59436"/>
                </a:lnTo>
                <a:lnTo>
                  <a:pt x="602970" y="68516"/>
                </a:lnTo>
                <a:lnTo>
                  <a:pt x="604875" y="71551"/>
                </a:lnTo>
                <a:lnTo>
                  <a:pt x="604875" y="89712"/>
                </a:lnTo>
                <a:lnTo>
                  <a:pt x="604240" y="93535"/>
                </a:lnTo>
                <a:lnTo>
                  <a:pt x="600100" y="98323"/>
                </a:lnTo>
                <a:lnTo>
                  <a:pt x="597382" y="99441"/>
                </a:lnTo>
                <a:lnTo>
                  <a:pt x="589267" y="99441"/>
                </a:lnTo>
                <a:lnTo>
                  <a:pt x="586549" y="98158"/>
                </a:lnTo>
                <a:lnTo>
                  <a:pt x="582409" y="93535"/>
                </a:lnTo>
                <a:lnTo>
                  <a:pt x="581774" y="89712"/>
                </a:lnTo>
                <a:lnTo>
                  <a:pt x="581774" y="83654"/>
                </a:lnTo>
                <a:lnTo>
                  <a:pt x="563930" y="83654"/>
                </a:lnTo>
                <a:lnTo>
                  <a:pt x="583361" y="115531"/>
                </a:lnTo>
                <a:lnTo>
                  <a:pt x="603288" y="115531"/>
                </a:lnTo>
                <a:lnTo>
                  <a:pt x="622376" y="91059"/>
                </a:lnTo>
                <a:lnTo>
                  <a:pt x="622719" y="83032"/>
                </a:lnTo>
                <a:close/>
              </a:path>
              <a:path w="864870" h="115570">
                <a:moveTo>
                  <a:pt x="685647" y="533"/>
                </a:moveTo>
                <a:lnTo>
                  <a:pt x="629716" y="533"/>
                </a:lnTo>
                <a:lnTo>
                  <a:pt x="629716" y="17043"/>
                </a:lnTo>
                <a:lnTo>
                  <a:pt x="648690" y="17043"/>
                </a:lnTo>
                <a:lnTo>
                  <a:pt x="648690" y="114833"/>
                </a:lnTo>
                <a:lnTo>
                  <a:pt x="666534" y="114833"/>
                </a:lnTo>
                <a:lnTo>
                  <a:pt x="666534" y="17043"/>
                </a:lnTo>
                <a:lnTo>
                  <a:pt x="685647" y="17043"/>
                </a:lnTo>
                <a:lnTo>
                  <a:pt x="685647" y="533"/>
                </a:lnTo>
                <a:close/>
              </a:path>
              <a:path w="864870" h="115570">
                <a:moveTo>
                  <a:pt x="754659" y="114414"/>
                </a:moveTo>
                <a:lnTo>
                  <a:pt x="749198" y="91948"/>
                </a:lnTo>
                <a:lnTo>
                  <a:pt x="745286" y="75844"/>
                </a:lnTo>
                <a:lnTo>
                  <a:pt x="733755" y="28371"/>
                </a:lnTo>
                <a:lnTo>
                  <a:pt x="728052" y="4889"/>
                </a:lnTo>
                <a:lnTo>
                  <a:pt x="728052" y="75844"/>
                </a:lnTo>
                <a:lnTo>
                  <a:pt x="708609" y="75844"/>
                </a:lnTo>
                <a:lnTo>
                  <a:pt x="718337" y="28371"/>
                </a:lnTo>
                <a:lnTo>
                  <a:pt x="728052" y="75844"/>
                </a:lnTo>
                <a:lnTo>
                  <a:pt x="728052" y="4889"/>
                </a:lnTo>
                <a:lnTo>
                  <a:pt x="727100" y="952"/>
                </a:lnTo>
                <a:lnTo>
                  <a:pt x="709726" y="952"/>
                </a:lnTo>
                <a:lnTo>
                  <a:pt x="681837" y="114414"/>
                </a:lnTo>
                <a:lnTo>
                  <a:pt x="700646" y="114414"/>
                </a:lnTo>
                <a:lnTo>
                  <a:pt x="705104" y="91948"/>
                </a:lnTo>
                <a:lnTo>
                  <a:pt x="731393" y="91948"/>
                </a:lnTo>
                <a:lnTo>
                  <a:pt x="736015" y="114414"/>
                </a:lnTo>
                <a:lnTo>
                  <a:pt x="754659" y="114414"/>
                </a:lnTo>
                <a:close/>
              </a:path>
              <a:path w="864870" h="115570">
                <a:moveTo>
                  <a:pt x="811060" y="98323"/>
                </a:moveTo>
                <a:lnTo>
                  <a:pt x="781265" y="98323"/>
                </a:lnTo>
                <a:lnTo>
                  <a:pt x="781265" y="533"/>
                </a:lnTo>
                <a:lnTo>
                  <a:pt x="763422" y="533"/>
                </a:lnTo>
                <a:lnTo>
                  <a:pt x="763422" y="98323"/>
                </a:lnTo>
                <a:lnTo>
                  <a:pt x="763422" y="114833"/>
                </a:lnTo>
                <a:lnTo>
                  <a:pt x="811060" y="114833"/>
                </a:lnTo>
                <a:lnTo>
                  <a:pt x="811060" y="98323"/>
                </a:lnTo>
                <a:close/>
              </a:path>
              <a:path w="864870" h="115570">
                <a:moveTo>
                  <a:pt x="864616" y="533"/>
                </a:moveTo>
                <a:lnTo>
                  <a:pt x="808672" y="533"/>
                </a:lnTo>
                <a:lnTo>
                  <a:pt x="808672" y="17043"/>
                </a:lnTo>
                <a:lnTo>
                  <a:pt x="827633" y="17043"/>
                </a:lnTo>
                <a:lnTo>
                  <a:pt x="827633" y="114833"/>
                </a:lnTo>
                <a:lnTo>
                  <a:pt x="845477" y="114833"/>
                </a:lnTo>
                <a:lnTo>
                  <a:pt x="845477" y="17043"/>
                </a:lnTo>
                <a:lnTo>
                  <a:pt x="864616" y="17043"/>
                </a:lnTo>
                <a:lnTo>
                  <a:pt x="864616" y="533"/>
                </a:lnTo>
                <a:close/>
              </a:path>
            </a:pathLst>
          </a:custGeom>
          <a:solidFill>
            <a:srgbClr val="231F20"/>
          </a:solidFill>
        </p:spPr>
        <p:txBody>
          <a:bodyPr wrap="square" lIns="0" tIns="0" rIns="0" bIns="0" rtlCol="0"/>
          <a:lstStyle/>
          <a:p>
            <a:endParaRPr/>
          </a:p>
        </p:txBody>
      </p:sp>
      <p:pic>
        <p:nvPicPr>
          <p:cNvPr id="34" name="bg object 34"/>
          <p:cNvPicPr/>
          <p:nvPr/>
        </p:nvPicPr>
        <p:blipFill>
          <a:blip r:embed="rId2" cstate="print"/>
          <a:stretch>
            <a:fillRect/>
          </a:stretch>
        </p:blipFill>
        <p:spPr>
          <a:xfrm>
            <a:off x="7989938" y="457080"/>
            <a:ext cx="159811" cy="114439"/>
          </a:xfrm>
          <a:prstGeom prst="rect">
            <a:avLst/>
          </a:prstGeom>
        </p:spPr>
      </p:pic>
      <p:pic>
        <p:nvPicPr>
          <p:cNvPr id="35" name="bg object 35"/>
          <p:cNvPicPr/>
          <p:nvPr/>
        </p:nvPicPr>
        <p:blipFill>
          <a:blip r:embed="rId3" cstate="print"/>
          <a:stretch>
            <a:fillRect/>
          </a:stretch>
        </p:blipFill>
        <p:spPr>
          <a:xfrm>
            <a:off x="8187188" y="457009"/>
            <a:ext cx="386096" cy="113466"/>
          </a:xfrm>
          <a:prstGeom prst="rect">
            <a:avLst/>
          </a:prstGeom>
        </p:spPr>
      </p:pic>
      <p:pic>
        <p:nvPicPr>
          <p:cNvPr id="36" name="bg object 36"/>
          <p:cNvPicPr/>
          <p:nvPr/>
        </p:nvPicPr>
        <p:blipFill>
          <a:blip r:embed="rId4" cstate="print"/>
          <a:stretch>
            <a:fillRect/>
          </a:stretch>
        </p:blipFill>
        <p:spPr>
          <a:xfrm>
            <a:off x="8617742" y="457014"/>
            <a:ext cx="244807" cy="113461"/>
          </a:xfrm>
          <a:prstGeom prst="rect">
            <a:avLst/>
          </a:prstGeom>
        </p:spPr>
      </p:pic>
      <p:sp>
        <p:nvSpPr>
          <p:cNvPr id="2" name="Holder 2"/>
          <p:cNvSpPr>
            <a:spLocks noGrp="1"/>
          </p:cNvSpPr>
          <p:nvPr>
            <p:ph type="title"/>
          </p:nvPr>
        </p:nvSpPr>
        <p:spPr/>
        <p:txBody>
          <a:bodyPr lIns="0" tIns="0" rIns="0" bIns="0"/>
          <a:lstStyle>
            <a:lvl1pPr>
              <a:defRPr sz="2800" b="1" i="0">
                <a:solidFill>
                  <a:srgbClr val="231F20"/>
                </a:solidFill>
                <a:latin typeface="Bahnschrift SemiBold Condensed" panose="020B0502040204020203" pitchFamily="34" charset="0"/>
                <a:cs typeface="Bahnschrift SemiBold Condensed" panose="020B0502040204020203" pitchFamily="34" charset="0"/>
              </a:defRPr>
            </a:lvl1pPr>
          </a:lstStyle>
          <a:p>
            <a:endParaRPr dirty="0"/>
          </a:p>
        </p:txBody>
      </p:sp>
      <p:sp>
        <p:nvSpPr>
          <p:cNvPr id="3" name="Holder 3"/>
          <p:cNvSpPr>
            <a:spLocks noGrp="1"/>
          </p:cNvSpPr>
          <p:nvPr>
            <p:ph sz="half" idx="2"/>
          </p:nvPr>
        </p:nvSpPr>
        <p:spPr>
          <a:xfrm>
            <a:off x="503999" y="2039404"/>
            <a:ext cx="3960495" cy="200055"/>
          </a:xfrm>
          <a:prstGeom prst="rect">
            <a:avLst/>
          </a:prstGeom>
        </p:spPr>
        <p:txBody>
          <a:bodyPr wrap="square" lIns="0" tIns="0" rIns="0" bIns="0">
            <a:spAutoFit/>
          </a:bodyPr>
          <a:lstStyle>
            <a:lvl1pPr>
              <a:defRPr b="0" i="0">
                <a:solidFill>
                  <a:schemeClr val="tx1"/>
                </a:solidFill>
                <a:latin typeface="Bahnschrift SemiLight" panose="020B0502040204020203" pitchFamily="34" charset="0"/>
              </a:defRPr>
            </a:lvl1pPr>
          </a:lstStyle>
          <a:p>
            <a:endParaRPr dirty="0"/>
          </a:p>
        </p:txBody>
      </p:sp>
      <p:sp>
        <p:nvSpPr>
          <p:cNvPr id="4" name="Holder 4"/>
          <p:cNvSpPr>
            <a:spLocks noGrp="1"/>
          </p:cNvSpPr>
          <p:nvPr>
            <p:ph sz="half" idx="3"/>
          </p:nvPr>
        </p:nvSpPr>
        <p:spPr>
          <a:xfrm>
            <a:off x="4622406" y="2039404"/>
            <a:ext cx="3960495" cy="200055"/>
          </a:xfrm>
          <a:prstGeom prst="rect">
            <a:avLst/>
          </a:prstGeom>
        </p:spPr>
        <p:txBody>
          <a:bodyPr wrap="square" lIns="0" tIns="0" rIns="0" bIns="0">
            <a:spAutoFit/>
          </a:bodyPr>
          <a:lstStyle>
            <a:lvl1pPr>
              <a:defRPr b="0" i="0">
                <a:solidFill>
                  <a:schemeClr val="tx1"/>
                </a:solidFill>
                <a:latin typeface="Bahnschrift SemiLight" panose="020B0502040204020203" pitchFamily="34"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1E881D6-24B0-4FA2-9BB1-A94E5445943C}" type="datetime1">
              <a:rPr lang="en-US" smtClean="0"/>
              <a:t>4/6/2022</a:t>
            </a:fld>
            <a:endParaRPr lang="en-US"/>
          </a:p>
        </p:txBody>
      </p:sp>
      <p:sp>
        <p:nvSpPr>
          <p:cNvPr id="7" name="Holder 7"/>
          <p:cNvSpPr>
            <a:spLocks noGrp="1"/>
          </p:cNvSpPr>
          <p:nvPr>
            <p:ph type="sldNum" sz="quarter" idx="7"/>
          </p:nvPr>
        </p:nvSpPr>
        <p:spPr/>
        <p:txBody>
          <a:bodyPr lIns="0" tIns="0" rIns="0" bIns="0"/>
          <a:lstStyle>
            <a:lvl1pPr>
              <a:defRPr sz="1050" b="1" i="0">
                <a:solidFill>
                  <a:srgbClr val="231F20"/>
                </a:solidFill>
                <a:latin typeface="Bahnschrift SemiBold Condensed" panose="020B0502040204020203" pitchFamily="34" charset="0"/>
                <a:cs typeface="Bahnschrift SemiBold Condensed" panose="020B0502040204020203" pitchFamily="34" charset="0"/>
              </a:defRPr>
            </a:lvl1pPr>
          </a:lstStyle>
          <a:p>
            <a:pPr marL="38100">
              <a:spcBef>
                <a:spcPts val="190"/>
              </a:spcBef>
            </a:pPr>
            <a:fld id="{81D60167-4931-47E6-BA6A-407CBD079E47}" type="slidenum">
              <a:rPr lang="de-DE" smtClean="0"/>
              <a:pPr marL="38100">
                <a:spcBef>
                  <a:spcPts val="190"/>
                </a:spcBef>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Bahnschrift SemiBold Condensed" panose="020B0502040204020203" pitchFamily="34" charset="0"/>
                <a:cs typeface="Bahnschrift SemiBold Condensed" panose="020B0502040204020203"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91AE124-3C67-4A26-8EC3-CBA1692FFF16}" type="datetime1">
              <a:rPr lang="en-US" smtClean="0"/>
              <a:t>4/6/2022</a:t>
            </a:fld>
            <a:endParaRPr lang="en-US"/>
          </a:p>
        </p:txBody>
      </p:sp>
      <p:sp>
        <p:nvSpPr>
          <p:cNvPr id="5" name="Holder 5"/>
          <p:cNvSpPr>
            <a:spLocks noGrp="1"/>
          </p:cNvSpPr>
          <p:nvPr>
            <p:ph type="sldNum" sz="quarter" idx="7"/>
          </p:nvPr>
        </p:nvSpPr>
        <p:spPr/>
        <p:txBody>
          <a:bodyPr lIns="0" tIns="0" rIns="0" bIns="0"/>
          <a:lstStyle>
            <a:lvl1pPr>
              <a:defRPr sz="1050" b="1" i="0">
                <a:solidFill>
                  <a:srgbClr val="231F20"/>
                </a:solidFill>
                <a:latin typeface="Bahnschrift SemiBold Condensed" panose="020B0502040204020203" pitchFamily="34" charset="0"/>
                <a:cs typeface="Bahnschrift SemiBold Condensed" panose="020B0502040204020203" pitchFamily="34" charset="0"/>
              </a:defRPr>
            </a:lvl1pPr>
          </a:lstStyle>
          <a:p>
            <a:pPr marL="38100">
              <a:spcBef>
                <a:spcPts val="190"/>
              </a:spcBef>
            </a:pPr>
            <a:fld id="{81D60167-4931-47E6-BA6A-407CBD079E47}" type="slidenum">
              <a:rPr lang="de-DE" smtClean="0"/>
              <a:pPr marL="38100">
                <a:spcBef>
                  <a:spcPts val="190"/>
                </a:spcBef>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8427DA7-C093-4E51-A58B-FBD349D1E650}" type="datetime1">
              <a:rPr lang="en-US" smtClean="0"/>
              <a:t>4/6/2022</a:t>
            </a:fld>
            <a:endParaRPr lang="en-US"/>
          </a:p>
        </p:txBody>
      </p:sp>
      <p:sp>
        <p:nvSpPr>
          <p:cNvPr id="4" name="Holder 4"/>
          <p:cNvSpPr>
            <a:spLocks noGrp="1"/>
          </p:cNvSpPr>
          <p:nvPr>
            <p:ph type="sldNum" sz="quarter" idx="7"/>
          </p:nvPr>
        </p:nvSpPr>
        <p:spPr/>
        <p:txBody>
          <a:bodyPr lIns="0" tIns="0" rIns="0" bIns="0"/>
          <a:lstStyle>
            <a:lvl1pPr>
              <a:defRPr sz="1050" b="1" i="0">
                <a:solidFill>
                  <a:srgbClr val="231F20"/>
                </a:solidFill>
                <a:latin typeface="Bahnschrift SemiBold Condensed" panose="020B0502040204020203" pitchFamily="34" charset="0"/>
                <a:cs typeface="Bahnschrift SemiBold Condensed" panose="020B0502040204020203" pitchFamily="34" charset="0"/>
              </a:defRPr>
            </a:lvl1pPr>
          </a:lstStyle>
          <a:p>
            <a:pPr marL="38100">
              <a:spcBef>
                <a:spcPts val="190"/>
              </a:spcBef>
            </a:pPr>
            <a:fld id="{81D60167-4931-47E6-BA6A-407CBD079E47}" type="slidenum">
              <a:rPr lang="de-DE" smtClean="0"/>
              <a:pPr marL="38100">
                <a:spcBef>
                  <a:spcPts val="190"/>
                </a:spcBef>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17" name="bg object 17"/>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sp>
        <p:nvSpPr>
          <p:cNvPr id="18" name="bg object 18"/>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19" name="bg object 19"/>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0" name="bg object 20"/>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1" name="bg object 21"/>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2" name="bg object 22"/>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3" name="bg object 23"/>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4" name="bg object 24"/>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25" name="bg object 25"/>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26" name="bg object 26"/>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27" name="bg object 27"/>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28" name="bg object 28"/>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29" name="bg object 29"/>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2" name="Holder 2"/>
          <p:cNvSpPr>
            <a:spLocks noGrp="1"/>
          </p:cNvSpPr>
          <p:nvPr>
            <p:ph type="title"/>
          </p:nvPr>
        </p:nvSpPr>
        <p:spPr>
          <a:xfrm>
            <a:off x="493074" y="533377"/>
            <a:ext cx="8157850" cy="430887"/>
          </a:xfrm>
          <a:prstGeom prst="rect">
            <a:avLst/>
          </a:prstGeom>
        </p:spPr>
        <p:txBody>
          <a:bodyPr wrap="square" lIns="0" tIns="0" rIns="0" bIns="0">
            <a:spAutoFit/>
          </a:bodyPr>
          <a:lstStyle>
            <a:lvl1pPr>
              <a:defRPr sz="2800" b="1" i="0">
                <a:solidFill>
                  <a:srgbClr val="231F20"/>
                </a:solidFill>
                <a:latin typeface="DIN OT Cond"/>
                <a:cs typeface="DIN OT Cond"/>
              </a:defRPr>
            </a:lvl1pPr>
          </a:lstStyle>
          <a:p>
            <a:endParaRPr dirty="0"/>
          </a:p>
        </p:txBody>
      </p:sp>
      <p:sp>
        <p:nvSpPr>
          <p:cNvPr id="3" name="Holder 3"/>
          <p:cNvSpPr>
            <a:spLocks noGrp="1"/>
          </p:cNvSpPr>
          <p:nvPr>
            <p:ph type="body" idx="1"/>
          </p:nvPr>
        </p:nvSpPr>
        <p:spPr>
          <a:xfrm>
            <a:off x="549474" y="1661032"/>
            <a:ext cx="8045051" cy="200055"/>
          </a:xfrm>
          <a:prstGeom prst="rect">
            <a:avLst/>
          </a:prstGeom>
        </p:spPr>
        <p:txBody>
          <a:bodyPr wrap="square" lIns="0" tIns="0" rIns="0" bIns="0">
            <a:spAutoFit/>
          </a:bodyPr>
          <a:lstStyle>
            <a:lvl1pPr>
              <a:defRPr sz="1300" b="0" i="0">
                <a:solidFill>
                  <a:srgbClr val="231F20"/>
                </a:solidFill>
                <a:latin typeface="DIN 2014"/>
                <a:cs typeface="DIN 2014"/>
              </a:defRPr>
            </a:lvl1pPr>
          </a:lstStyle>
          <a:p>
            <a:endParaRPr dirty="0"/>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495B92A0-52D1-480D-9E2A-61D5E36BE2C5}" type="datetime1">
              <a:rPr lang="en-US" smtClean="0"/>
              <a:t>4/6/2022</a:t>
            </a:fld>
            <a:endParaRPr lang="en-US"/>
          </a:p>
        </p:txBody>
      </p:sp>
      <p:sp>
        <p:nvSpPr>
          <p:cNvPr id="6" name="Holder 6"/>
          <p:cNvSpPr>
            <a:spLocks noGrp="1"/>
          </p:cNvSpPr>
          <p:nvPr>
            <p:ph type="sldNum" sz="quarter" idx="7"/>
          </p:nvPr>
        </p:nvSpPr>
        <p:spPr>
          <a:xfrm>
            <a:off x="8848822" y="4841283"/>
            <a:ext cx="193675" cy="323165"/>
          </a:xfrm>
          <a:prstGeom prst="rect">
            <a:avLst/>
          </a:prstGeom>
        </p:spPr>
        <p:txBody>
          <a:bodyPr wrap="square" lIns="0" tIns="0" rIns="0" bIns="0">
            <a:spAutoFit/>
          </a:bodyPr>
          <a:lstStyle>
            <a:lvl1pPr>
              <a:defRPr sz="1050" b="1" i="0">
                <a:solidFill>
                  <a:srgbClr val="231F20"/>
                </a:solidFill>
                <a:latin typeface="Bahnschrift SemiBold Condensed" panose="020B0502040204020203" pitchFamily="34" charset="0"/>
                <a:cs typeface="Bahnschrift SemiBold Condensed" panose="020B0502040204020203" pitchFamily="34" charset="0"/>
              </a:defRPr>
            </a:lvl1pPr>
          </a:lstStyle>
          <a:p>
            <a:pPr marL="38100">
              <a:spcBef>
                <a:spcPts val="190"/>
              </a:spcBef>
            </a:pPr>
            <a:fld id="{81D60167-4931-47E6-BA6A-407CBD079E47}" type="slidenum">
              <a:rPr lang="de-DE" smtClean="0"/>
              <a:pPr marL="38100">
                <a:spcBef>
                  <a:spcPts val="190"/>
                </a:spcBef>
              </a:pPr>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Bahnschrift SemiBold Condensed" panose="020B0502040204020203" pitchFamily="34" charset="0"/>
          <a:ea typeface="+mj-ea"/>
          <a:cs typeface="+mj-cs"/>
        </a:defRPr>
      </a:lvl1pPr>
    </p:titleStyle>
    <p:bodyStyle>
      <a:lvl1pPr marL="0">
        <a:defRPr>
          <a:latin typeface="Bahnschrift" panose="020B0502040204020203"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marc.ziegele@hhu.de" TargetMode="External"/><Relationship Id="rId5" Type="http://schemas.openxmlformats.org/officeDocument/2006/relationships/hyperlink" Target="mailto:dominique.heinbach@hhu.de" TargetMode="Externa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hyperlink" Target="http://www.medienanstalt-nrw.de/" TargetMode="External"/><Relationship Id="rId2" Type="http://schemas.openxmlformats.org/officeDocument/2006/relationships/hyperlink" Target="mailto:info@medienanstalt-nrw.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37034" y="1997880"/>
            <a:ext cx="4470400" cy="635000"/>
          </a:xfrm>
          <a:prstGeom prst="rect">
            <a:avLst/>
          </a:prstGeom>
        </p:spPr>
        <p:txBody>
          <a:bodyPr vert="horz" wrap="square" lIns="0" tIns="12700" rIns="0" bIns="0" rtlCol="0">
            <a:spAutoFit/>
          </a:bodyPr>
          <a:lstStyle/>
          <a:p>
            <a:pPr marL="12700">
              <a:lnSpc>
                <a:spcPct val="100000"/>
              </a:lnSpc>
              <a:spcBef>
                <a:spcPts val="100"/>
              </a:spcBef>
            </a:pPr>
            <a:r>
              <a:rPr sz="4000" spc="-20" dirty="0"/>
              <a:t>HALLO</a:t>
            </a:r>
            <a:r>
              <a:rPr sz="4000" spc="-75" dirty="0"/>
              <a:t> </a:t>
            </a:r>
            <a:r>
              <a:rPr sz="4000" dirty="0"/>
              <a:t>LIEBE</a:t>
            </a:r>
            <a:r>
              <a:rPr sz="4000" spc="-70" dirty="0"/>
              <a:t> </a:t>
            </a:r>
            <a:r>
              <a:rPr sz="4000" spc="10" dirty="0"/>
              <a:t>COMMUNITY!</a:t>
            </a:r>
            <a:endParaRPr sz="4000" dirty="0"/>
          </a:p>
        </p:txBody>
      </p:sp>
      <p:sp>
        <p:nvSpPr>
          <p:cNvPr id="12" name="object 12"/>
          <p:cNvSpPr txBox="1"/>
          <p:nvPr/>
        </p:nvSpPr>
        <p:spPr>
          <a:xfrm>
            <a:off x="535989" y="2659645"/>
            <a:ext cx="4586605" cy="713740"/>
          </a:xfrm>
          <a:prstGeom prst="rect">
            <a:avLst/>
          </a:prstGeom>
        </p:spPr>
        <p:txBody>
          <a:bodyPr vert="horz" wrap="square" lIns="0" tIns="12700" rIns="0" bIns="0" rtlCol="0">
            <a:spAutoFit/>
          </a:bodyPr>
          <a:lstStyle/>
          <a:p>
            <a:pPr marL="12700">
              <a:lnSpc>
                <a:spcPts val="2710"/>
              </a:lnSpc>
              <a:spcBef>
                <a:spcPts val="100"/>
              </a:spcBef>
            </a:pPr>
            <a:r>
              <a:rPr sz="2350" b="1" spc="-10" dirty="0">
                <a:solidFill>
                  <a:srgbClr val="00AE9D"/>
                </a:solidFill>
                <a:latin typeface="Bahnschrift SemiBold Condensed" panose="020B0502040204020203" pitchFamily="34" charset="0"/>
                <a:cs typeface="DIN OT Cond"/>
              </a:rPr>
              <a:t>KONSTRUKTIVE</a:t>
            </a:r>
            <a:r>
              <a:rPr sz="2350" b="1" spc="-45" dirty="0">
                <a:solidFill>
                  <a:srgbClr val="00AE9D"/>
                </a:solidFill>
                <a:latin typeface="Bahnschrift SemiBold Condensed" panose="020B0502040204020203" pitchFamily="34" charset="0"/>
                <a:cs typeface="DIN OT Cond"/>
              </a:rPr>
              <a:t> </a:t>
            </a:r>
            <a:r>
              <a:rPr sz="2350" b="1" spc="-10" dirty="0">
                <a:solidFill>
                  <a:srgbClr val="00AE9D"/>
                </a:solidFill>
                <a:latin typeface="Bahnschrift SemiBold Condensed" panose="020B0502040204020203" pitchFamily="34" charset="0"/>
                <a:cs typeface="DIN OT Cond"/>
              </a:rPr>
              <a:t>ONLINE-DEBATTEN</a:t>
            </a:r>
            <a:endParaRPr sz="2350" dirty="0">
              <a:latin typeface="Bahnschrift SemiBold Condensed" panose="020B0502040204020203" pitchFamily="34" charset="0"/>
              <a:cs typeface="DIN OT Cond"/>
            </a:endParaRPr>
          </a:p>
          <a:p>
            <a:pPr marL="12700">
              <a:lnSpc>
                <a:spcPts val="2710"/>
              </a:lnSpc>
            </a:pPr>
            <a:r>
              <a:rPr sz="2350" b="1" dirty="0">
                <a:solidFill>
                  <a:srgbClr val="00AE9D"/>
                </a:solidFill>
                <a:latin typeface="Bahnschrift SemiBold Condensed" panose="020B0502040204020203" pitchFamily="34" charset="0"/>
                <a:cs typeface="DIN OT Cond"/>
              </a:rPr>
              <a:t>FÖRDERN</a:t>
            </a:r>
            <a:r>
              <a:rPr sz="2350" b="1" spc="-55" dirty="0">
                <a:solidFill>
                  <a:srgbClr val="00AE9D"/>
                </a:solidFill>
                <a:latin typeface="Bahnschrift SemiBold Condensed" panose="020B0502040204020203" pitchFamily="34" charset="0"/>
                <a:cs typeface="DIN OT Cond"/>
              </a:rPr>
              <a:t> </a:t>
            </a:r>
            <a:r>
              <a:rPr sz="2350" b="1" spc="-5" dirty="0">
                <a:solidFill>
                  <a:srgbClr val="00AE9D"/>
                </a:solidFill>
                <a:latin typeface="Bahnschrift SemiBold Condensed" panose="020B0502040204020203" pitchFamily="34" charset="0"/>
                <a:cs typeface="DIN OT Cond"/>
              </a:rPr>
              <a:t>DURCH</a:t>
            </a:r>
            <a:r>
              <a:rPr sz="2350" b="1" spc="-55" dirty="0">
                <a:solidFill>
                  <a:srgbClr val="00AE9D"/>
                </a:solidFill>
                <a:latin typeface="Bahnschrift SemiBold Condensed" panose="020B0502040204020203" pitchFamily="34" charset="0"/>
                <a:cs typeface="DIN OT Cond"/>
              </a:rPr>
              <a:t> </a:t>
            </a:r>
            <a:r>
              <a:rPr sz="2350" b="1" spc="-10" dirty="0">
                <a:solidFill>
                  <a:srgbClr val="00AE9D"/>
                </a:solidFill>
                <a:latin typeface="Bahnschrift SemiBold Condensed" panose="020B0502040204020203" pitchFamily="34" charset="0"/>
                <a:cs typeface="DIN OT Cond"/>
              </a:rPr>
              <a:t>BESTÄRKENDE</a:t>
            </a:r>
            <a:r>
              <a:rPr sz="2350" b="1" spc="-55" dirty="0">
                <a:solidFill>
                  <a:srgbClr val="00AE9D"/>
                </a:solidFill>
                <a:latin typeface="Bahnschrift SemiBold Condensed" panose="020B0502040204020203" pitchFamily="34" charset="0"/>
                <a:cs typeface="DIN OT Cond"/>
              </a:rPr>
              <a:t> </a:t>
            </a:r>
            <a:r>
              <a:rPr sz="2350" b="1" spc="-10" dirty="0">
                <a:solidFill>
                  <a:srgbClr val="00AE9D"/>
                </a:solidFill>
                <a:latin typeface="Bahnschrift SemiBold Condensed" panose="020B0502040204020203" pitchFamily="34" charset="0"/>
                <a:cs typeface="DIN OT Cond"/>
              </a:rPr>
              <a:t>MODERATION</a:t>
            </a:r>
            <a:endParaRPr sz="2350" dirty="0">
              <a:latin typeface="Bahnschrift SemiBold Condensed" panose="020B0502040204020203" pitchFamily="34" charset="0"/>
              <a:cs typeface="DIN OT Cond"/>
            </a:endParaRPr>
          </a:p>
        </p:txBody>
      </p:sp>
      <p:sp>
        <p:nvSpPr>
          <p:cNvPr id="20" name="object 20"/>
          <p:cNvSpPr txBox="1"/>
          <p:nvPr/>
        </p:nvSpPr>
        <p:spPr>
          <a:xfrm>
            <a:off x="534499" y="3746002"/>
            <a:ext cx="2138045" cy="474489"/>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231F20"/>
                </a:solidFill>
                <a:latin typeface="Bahnschrift SemiBold Condensed" panose="020B0502040204020203" pitchFamily="34" charset="0"/>
                <a:cs typeface="DIN OT Cond"/>
              </a:rPr>
              <a:t>Dominique</a:t>
            </a:r>
            <a:r>
              <a:rPr sz="1500" spc="-45" dirty="0">
                <a:solidFill>
                  <a:srgbClr val="231F20"/>
                </a:solidFill>
                <a:latin typeface="Bahnschrift SemiBold Condensed" panose="020B0502040204020203" pitchFamily="34" charset="0"/>
                <a:cs typeface="DIN OT Cond"/>
              </a:rPr>
              <a:t> </a:t>
            </a:r>
            <a:r>
              <a:rPr sz="1500" spc="-15" dirty="0">
                <a:solidFill>
                  <a:srgbClr val="231F20"/>
                </a:solidFill>
                <a:latin typeface="Bahnschrift SemiBold Condensed" panose="020B0502040204020203" pitchFamily="34" charset="0"/>
                <a:cs typeface="DIN OT Cond"/>
              </a:rPr>
              <a:t>Heinbach</a:t>
            </a:r>
            <a:r>
              <a:rPr sz="1500" spc="-45" dirty="0">
                <a:solidFill>
                  <a:srgbClr val="231F20"/>
                </a:solidFill>
                <a:latin typeface="Bahnschrift SemiBold Condensed" panose="020B0502040204020203" pitchFamily="34" charset="0"/>
                <a:cs typeface="DIN OT Cond"/>
              </a:rPr>
              <a:t> </a:t>
            </a:r>
            <a:r>
              <a:rPr sz="1500" spc="-10" dirty="0">
                <a:solidFill>
                  <a:srgbClr val="231F20"/>
                </a:solidFill>
                <a:latin typeface="Bahnschrift SemiBold Condensed" panose="020B0502040204020203" pitchFamily="34" charset="0"/>
                <a:cs typeface="DIN OT Cond"/>
              </a:rPr>
              <a:t>und</a:t>
            </a:r>
            <a:r>
              <a:rPr sz="1500" spc="-45" dirty="0">
                <a:solidFill>
                  <a:srgbClr val="231F20"/>
                </a:solidFill>
                <a:latin typeface="Bahnschrift SemiBold Condensed" panose="020B0502040204020203" pitchFamily="34" charset="0"/>
                <a:cs typeface="DIN OT Cond"/>
              </a:rPr>
              <a:t> </a:t>
            </a:r>
            <a:r>
              <a:rPr sz="1500" spc="-25" dirty="0">
                <a:solidFill>
                  <a:srgbClr val="231F20"/>
                </a:solidFill>
                <a:latin typeface="Bahnschrift SemiBold Condensed" panose="020B0502040204020203" pitchFamily="34" charset="0"/>
                <a:cs typeface="DIN OT Cond"/>
              </a:rPr>
              <a:t>Marc</a:t>
            </a:r>
            <a:r>
              <a:rPr sz="1500" spc="-40" dirty="0">
                <a:solidFill>
                  <a:srgbClr val="231F20"/>
                </a:solidFill>
                <a:latin typeface="Bahnschrift SemiBold Condensed" panose="020B0502040204020203" pitchFamily="34" charset="0"/>
                <a:cs typeface="DIN OT Cond"/>
              </a:rPr>
              <a:t> </a:t>
            </a:r>
            <a:r>
              <a:rPr sz="1500" spc="-15" dirty="0">
                <a:solidFill>
                  <a:srgbClr val="231F20"/>
                </a:solidFill>
                <a:latin typeface="Bahnschrift SemiBold Condensed" panose="020B0502040204020203" pitchFamily="34" charset="0"/>
                <a:cs typeface="DIN OT Cond"/>
              </a:rPr>
              <a:t>Ziegele</a:t>
            </a:r>
            <a:endParaRPr sz="1500" dirty="0">
              <a:latin typeface="Bahnschrift SemiBold Condensed" panose="020B0502040204020203" pitchFamily="34" charset="0"/>
              <a:cs typeface="DIN OT Cond"/>
            </a:endParaRPr>
          </a:p>
        </p:txBody>
      </p:sp>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23" name="Grafik 22" descr="Ein Bild, das Text enthält.&#10;&#10;Automatisch generierte Beschreibung">
            <a:extLst>
              <a:ext uri="{FF2B5EF4-FFF2-40B4-BE49-F238E27FC236}">
                <a16:creationId xmlns:a16="http://schemas.microsoft.com/office/drawing/2014/main" xmlns="" id="{119E5C75-0C49-AA4B-A403-54CF629BA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3" name="Rechteck 2"/>
          <p:cNvSpPr/>
          <p:nvPr/>
        </p:nvSpPr>
        <p:spPr>
          <a:xfrm>
            <a:off x="7543800" y="212725"/>
            <a:ext cx="1445419" cy="685800"/>
          </a:xfrm>
          <a:prstGeom prst="rect">
            <a:avLst/>
          </a:prstGeom>
          <a:solidFill>
            <a:srgbClr val="007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000" y="162000"/>
            <a:ext cx="1392939" cy="8199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161790" cy="452120"/>
          </a:xfrm>
          <a:prstGeom prst="rect">
            <a:avLst/>
          </a:prstGeom>
        </p:spPr>
        <p:txBody>
          <a:bodyPr vert="horz" wrap="square" lIns="0" tIns="12700" rIns="0" bIns="0" rtlCol="0">
            <a:spAutoFit/>
          </a:bodyPr>
          <a:lstStyle/>
          <a:p>
            <a:pPr marL="12700">
              <a:lnSpc>
                <a:spcPct val="100000"/>
              </a:lnSpc>
              <a:spcBef>
                <a:spcPts val="100"/>
              </a:spcBef>
            </a:pPr>
            <a:r>
              <a:rPr spc="-10" dirty="0"/>
              <a:t>TOOLS</a:t>
            </a:r>
            <a:r>
              <a:rPr spc="-75" dirty="0"/>
              <a:t> </a:t>
            </a:r>
            <a:r>
              <a:rPr dirty="0"/>
              <a:t>FÜR</a:t>
            </a:r>
            <a:r>
              <a:rPr spc="-70" dirty="0"/>
              <a:t> </a:t>
            </a:r>
            <a:r>
              <a:rPr dirty="0"/>
              <a:t>PRÄSENZ-WORKSHOPS</a:t>
            </a:r>
          </a:p>
        </p:txBody>
      </p:sp>
      <p:sp>
        <p:nvSpPr>
          <p:cNvPr id="14" name="object 14"/>
          <p:cNvSpPr txBox="1"/>
          <p:nvPr/>
        </p:nvSpPr>
        <p:spPr>
          <a:xfrm>
            <a:off x="2626716" y="2908189"/>
            <a:ext cx="1419566" cy="859210"/>
          </a:xfrm>
          <a:prstGeom prst="rect">
            <a:avLst/>
          </a:prstGeom>
        </p:spPr>
        <p:txBody>
          <a:bodyPr vert="horz" wrap="square" lIns="0" tIns="12700" rIns="0" bIns="0" rtlCol="0">
            <a:spAutoFit/>
          </a:bodyPr>
          <a:lstStyle/>
          <a:p>
            <a:pPr marL="12700" marR="5080" algn="ctr">
              <a:lnSpc>
                <a:spcPct val="100000"/>
              </a:lnSpc>
              <a:spcBef>
                <a:spcPts val="100"/>
              </a:spcBef>
            </a:pPr>
            <a:r>
              <a:rPr sz="1100" spc="15" dirty="0">
                <a:solidFill>
                  <a:srgbClr val="00AE9D"/>
                </a:solidFill>
                <a:latin typeface="Bahnschrift SemiLight" panose="020B0502040204020203" pitchFamily="34" charset="0"/>
                <a:cs typeface="DIN 2014"/>
              </a:rPr>
              <a:t>Besuchen</a:t>
            </a:r>
            <a:r>
              <a:rPr sz="1100" spc="30" dirty="0">
                <a:solidFill>
                  <a:srgbClr val="00AE9D"/>
                </a:solidFill>
                <a:latin typeface="Bahnschrift SemiLight" panose="020B0502040204020203" pitchFamily="34" charset="0"/>
                <a:cs typeface="DIN 2014"/>
              </a:rPr>
              <a:t> </a:t>
            </a:r>
            <a:r>
              <a:rPr sz="1100" spc="20" dirty="0">
                <a:solidFill>
                  <a:srgbClr val="00AE9D"/>
                </a:solidFill>
                <a:latin typeface="Bahnschrift SemiLight" panose="020B0502040204020203" pitchFamily="34" charset="0"/>
                <a:cs typeface="DIN 2014"/>
              </a:rPr>
              <a:t>Sie </a:t>
            </a:r>
            <a:r>
              <a:rPr sz="1100" spc="25" dirty="0">
                <a:solidFill>
                  <a:srgbClr val="00AE9D"/>
                </a:solidFill>
                <a:latin typeface="Bahnschrift SemiLight" panose="020B0502040204020203" pitchFamily="34" charset="0"/>
                <a:cs typeface="DIN 2014"/>
              </a:rPr>
              <a:t> </a:t>
            </a:r>
            <a:r>
              <a:rPr sz="1100" b="1" spc="15" dirty="0">
                <a:solidFill>
                  <a:srgbClr val="00AE9D"/>
                </a:solidFill>
                <a:latin typeface="Bahnschrift SemiBold" panose="020B0502040204020203" pitchFamily="34" charset="0"/>
                <a:cs typeface="DIN 2014 Bold"/>
                <a:hlinkClick r:id="rId3"/>
              </a:rPr>
              <a:t>www.menti.com </a:t>
            </a:r>
            <a:r>
              <a:rPr sz="1100" b="1" spc="20" dirty="0">
                <a:solidFill>
                  <a:srgbClr val="00AE9D"/>
                </a:solidFill>
                <a:latin typeface="Bahnschrift SemiBold" panose="020B0502040204020203" pitchFamily="34" charset="0"/>
                <a:cs typeface="DIN 2014 Bold"/>
              </a:rPr>
              <a:t> </a:t>
            </a:r>
            <a:r>
              <a:rPr sz="1100" spc="15" dirty="0">
                <a:solidFill>
                  <a:srgbClr val="00AE9D"/>
                </a:solidFill>
                <a:latin typeface="Bahnschrift SemiLight" panose="020B0502040204020203" pitchFamily="34" charset="0"/>
                <a:cs typeface="DIN 2014"/>
              </a:rPr>
              <a:t>oder</a:t>
            </a:r>
            <a:r>
              <a:rPr sz="1100" spc="25" dirty="0">
                <a:solidFill>
                  <a:srgbClr val="00AE9D"/>
                </a:solidFill>
                <a:latin typeface="Bahnschrift SemiLight" panose="020B0502040204020203" pitchFamily="34" charset="0"/>
                <a:cs typeface="DIN 2014"/>
              </a:rPr>
              <a:t> </a:t>
            </a:r>
            <a:r>
              <a:rPr sz="1100" spc="15" dirty="0">
                <a:solidFill>
                  <a:srgbClr val="00AE9D"/>
                </a:solidFill>
                <a:latin typeface="Bahnschrift SemiLight" panose="020B0502040204020203" pitchFamily="34" charset="0"/>
                <a:cs typeface="DIN 2014"/>
              </a:rPr>
              <a:t>scannen</a:t>
            </a:r>
            <a:r>
              <a:rPr sz="1100" spc="25" dirty="0">
                <a:solidFill>
                  <a:srgbClr val="00AE9D"/>
                </a:solidFill>
                <a:latin typeface="Bahnschrift SemiLight" panose="020B0502040204020203" pitchFamily="34" charset="0"/>
                <a:cs typeface="DIN 2014"/>
              </a:rPr>
              <a:t> </a:t>
            </a:r>
            <a:r>
              <a:rPr sz="1100" spc="20" dirty="0">
                <a:solidFill>
                  <a:srgbClr val="00AE9D"/>
                </a:solidFill>
                <a:latin typeface="Bahnschrift SemiLight" panose="020B0502040204020203" pitchFamily="34" charset="0"/>
                <a:cs typeface="DIN 2014"/>
              </a:rPr>
              <a:t>Sie </a:t>
            </a:r>
            <a:r>
              <a:rPr sz="1100" spc="25" dirty="0">
                <a:solidFill>
                  <a:srgbClr val="00AE9D"/>
                </a:solidFill>
                <a:latin typeface="Bahnschrift SemiLight" panose="020B0502040204020203" pitchFamily="34" charset="0"/>
                <a:cs typeface="DIN 2014"/>
              </a:rPr>
              <a:t> </a:t>
            </a:r>
            <a:r>
              <a:rPr sz="1100" spc="10" dirty="0">
                <a:solidFill>
                  <a:srgbClr val="00AE9D"/>
                </a:solidFill>
                <a:latin typeface="Bahnschrift SemiLight" panose="020B0502040204020203" pitchFamily="34" charset="0"/>
                <a:cs typeface="DIN 2014"/>
              </a:rPr>
              <a:t>den</a:t>
            </a:r>
            <a:r>
              <a:rPr sz="1100" spc="-40" dirty="0">
                <a:solidFill>
                  <a:srgbClr val="00AE9D"/>
                </a:solidFill>
                <a:latin typeface="Bahnschrift SemiLight" panose="020B0502040204020203" pitchFamily="34" charset="0"/>
                <a:cs typeface="DIN 2014"/>
              </a:rPr>
              <a:t> </a:t>
            </a:r>
            <a:r>
              <a:rPr lang="de-DE" sz="1100" spc="20" dirty="0" smtClean="0">
                <a:solidFill>
                  <a:srgbClr val="00AE9D"/>
                </a:solidFill>
                <a:latin typeface="Bahnschrift SemiLight" panose="020B0502040204020203" pitchFamily="34" charset="0"/>
                <a:cs typeface="DIN 2014"/>
              </a:rPr>
              <a:t>nebenstehe</a:t>
            </a:r>
            <a:r>
              <a:rPr sz="1100" spc="20" dirty="0" err="1" smtClean="0">
                <a:solidFill>
                  <a:srgbClr val="00AE9D"/>
                </a:solidFill>
                <a:latin typeface="Bahnschrift SemiLight" panose="020B0502040204020203" pitchFamily="34" charset="0"/>
                <a:cs typeface="DIN 2014"/>
              </a:rPr>
              <a:t>nden</a:t>
            </a:r>
            <a:r>
              <a:rPr sz="1100" spc="20" dirty="0" smtClean="0">
                <a:solidFill>
                  <a:srgbClr val="00AE9D"/>
                </a:solidFill>
                <a:latin typeface="Bahnschrift SemiLight" panose="020B0502040204020203" pitchFamily="34" charset="0"/>
                <a:cs typeface="DIN 2014"/>
              </a:rPr>
              <a:t> </a:t>
            </a:r>
            <a:r>
              <a:rPr sz="1100" spc="-260" dirty="0" smtClean="0">
                <a:solidFill>
                  <a:srgbClr val="00AE9D"/>
                </a:solidFill>
                <a:latin typeface="Bahnschrift SemiLight" panose="020B0502040204020203" pitchFamily="34" charset="0"/>
                <a:cs typeface="DIN 2014"/>
              </a:rPr>
              <a:t> </a:t>
            </a:r>
            <a:r>
              <a:rPr sz="1100" b="1" spc="15" dirty="0">
                <a:solidFill>
                  <a:srgbClr val="00AE9D"/>
                </a:solidFill>
                <a:latin typeface="Bahnschrift SemiBold" panose="020B0502040204020203" pitchFamily="34" charset="0"/>
                <a:cs typeface="DIN 2014 Bold"/>
              </a:rPr>
              <a:t>QR-Code</a:t>
            </a:r>
            <a:endParaRPr sz="1100" dirty="0">
              <a:latin typeface="Bahnschrift SemiBold" panose="020B0502040204020203" pitchFamily="34" charset="0"/>
              <a:cs typeface="DIN 2014 Bold"/>
            </a:endParaRPr>
          </a:p>
        </p:txBody>
      </p:sp>
      <p:grpSp>
        <p:nvGrpSpPr>
          <p:cNvPr id="15" name="object 15"/>
          <p:cNvGrpSpPr/>
          <p:nvPr/>
        </p:nvGrpSpPr>
        <p:grpSpPr>
          <a:xfrm>
            <a:off x="5105400" y="1919314"/>
            <a:ext cx="2035784" cy="2035784"/>
            <a:chOff x="7603197" y="3794836"/>
            <a:chExt cx="873125" cy="873125"/>
          </a:xfrm>
        </p:grpSpPr>
        <p:pic>
          <p:nvPicPr>
            <p:cNvPr id="16" name="object 16"/>
            <p:cNvPicPr/>
            <p:nvPr/>
          </p:nvPicPr>
          <p:blipFill>
            <a:blip r:embed="rId4" cstate="print"/>
            <a:stretch>
              <a:fillRect/>
            </a:stretch>
          </p:blipFill>
          <p:spPr>
            <a:xfrm>
              <a:off x="7680119" y="3871745"/>
              <a:ext cx="715703" cy="715714"/>
            </a:xfrm>
            <a:prstGeom prst="rect">
              <a:avLst/>
            </a:prstGeom>
          </p:spPr>
        </p:pic>
        <p:sp>
          <p:nvSpPr>
            <p:cNvPr id="17" name="object 17"/>
            <p:cNvSpPr/>
            <p:nvPr/>
          </p:nvSpPr>
          <p:spPr>
            <a:xfrm>
              <a:off x="7607642" y="3799281"/>
              <a:ext cx="864235" cy="864235"/>
            </a:xfrm>
            <a:custGeom>
              <a:avLst/>
              <a:gdLst/>
              <a:ahLst/>
              <a:cxnLst/>
              <a:rect l="l" t="t" r="r" b="b"/>
              <a:pathLst>
                <a:path w="864234" h="864235">
                  <a:moveTo>
                    <a:pt x="0" y="863676"/>
                  </a:moveTo>
                  <a:lnTo>
                    <a:pt x="863676" y="863676"/>
                  </a:lnTo>
                  <a:lnTo>
                    <a:pt x="863676" y="0"/>
                  </a:lnTo>
                  <a:lnTo>
                    <a:pt x="0" y="0"/>
                  </a:lnTo>
                  <a:lnTo>
                    <a:pt x="0" y="863676"/>
                  </a:lnTo>
                  <a:close/>
                </a:path>
              </a:pathLst>
            </a:custGeom>
            <a:ln w="8890">
              <a:solidFill>
                <a:srgbClr val="231F20"/>
              </a:solidFill>
            </a:ln>
          </p:spPr>
          <p:txBody>
            <a:bodyPr wrap="square" lIns="0" tIns="0" rIns="0" bIns="0" rtlCol="0"/>
            <a:lstStyle/>
            <a:p>
              <a:endParaRPr/>
            </a:p>
          </p:txBody>
        </p:sp>
      </p:grpSp>
      <p:sp>
        <p:nvSpPr>
          <p:cNvPr id="18" name="object 18"/>
          <p:cNvSpPr/>
          <p:nvPr/>
        </p:nvSpPr>
        <p:spPr>
          <a:xfrm>
            <a:off x="4533885" y="1834173"/>
            <a:ext cx="130184" cy="2340951"/>
          </a:xfrm>
          <a:custGeom>
            <a:avLst/>
            <a:gdLst/>
            <a:ahLst/>
            <a:cxnLst/>
            <a:rect l="l" t="t" r="r" b="b"/>
            <a:pathLst>
              <a:path h="2938145">
                <a:moveTo>
                  <a:pt x="0" y="0"/>
                </a:moveTo>
                <a:lnTo>
                  <a:pt x="0" y="2937598"/>
                </a:lnTo>
              </a:path>
            </a:pathLst>
          </a:custGeom>
          <a:ln w="6350">
            <a:solidFill>
              <a:srgbClr val="231F20"/>
            </a:solidFill>
          </a:ln>
        </p:spPr>
        <p:txBody>
          <a:bodyPr wrap="square" lIns="0" tIns="0" rIns="0" bIns="0" rtlCol="0"/>
          <a:lstStyle/>
          <a:p>
            <a:endParaRPr/>
          </a:p>
        </p:txBody>
      </p:sp>
      <p:grpSp>
        <p:nvGrpSpPr>
          <p:cNvPr id="24" name="Gruppieren 23"/>
          <p:cNvGrpSpPr/>
          <p:nvPr/>
        </p:nvGrpSpPr>
        <p:grpSpPr>
          <a:xfrm>
            <a:off x="2708769" y="2098636"/>
            <a:ext cx="1255460" cy="590320"/>
            <a:chOff x="2874532" y="1677931"/>
            <a:chExt cx="1255460" cy="590320"/>
          </a:xfrm>
        </p:grpSpPr>
        <p:sp>
          <p:nvSpPr>
            <p:cNvPr id="19" name="object 19"/>
            <p:cNvSpPr txBox="1"/>
            <p:nvPr/>
          </p:nvSpPr>
          <p:spPr>
            <a:xfrm>
              <a:off x="3261253" y="1864798"/>
              <a:ext cx="790710" cy="100669"/>
            </a:xfrm>
            <a:prstGeom prst="rect">
              <a:avLst/>
            </a:prstGeom>
          </p:spPr>
          <p:txBody>
            <a:bodyPr vert="horz" wrap="square" lIns="0" tIns="15875" rIns="0" bIns="0" rtlCol="0">
              <a:spAutoFit/>
            </a:bodyPr>
            <a:lstStyle/>
            <a:p>
              <a:pPr marL="12700">
                <a:lnSpc>
                  <a:spcPct val="100000"/>
                </a:lnSpc>
                <a:spcBef>
                  <a:spcPts val="125"/>
                </a:spcBef>
              </a:pPr>
              <a:r>
                <a:rPr sz="550" b="1" spc="20" dirty="0">
                  <a:solidFill>
                    <a:srgbClr val="231F20"/>
                  </a:solidFill>
                  <a:latin typeface="Bahnschrift SemiBold" panose="020B0502040204020203" pitchFamily="34" charset="0"/>
                  <a:cs typeface="DIN 2014 Bold"/>
                </a:rPr>
                <a:t>Please</a:t>
              </a:r>
              <a:r>
                <a:rPr sz="550" b="1" spc="10" dirty="0">
                  <a:solidFill>
                    <a:srgbClr val="231F20"/>
                  </a:solidFill>
                  <a:latin typeface="Bahnschrift SemiBold" panose="020B0502040204020203" pitchFamily="34" charset="0"/>
                  <a:cs typeface="DIN 2014 Bold"/>
                </a:rPr>
                <a:t> </a:t>
              </a:r>
              <a:r>
                <a:rPr sz="550" b="1" spc="15" dirty="0">
                  <a:solidFill>
                    <a:srgbClr val="231F20"/>
                  </a:solidFill>
                  <a:latin typeface="Bahnschrift SemiBold" panose="020B0502040204020203" pitchFamily="34" charset="0"/>
                  <a:cs typeface="DIN 2014 Bold"/>
                </a:rPr>
                <a:t>enter</a:t>
              </a:r>
              <a:r>
                <a:rPr sz="550" b="1" spc="10" dirty="0">
                  <a:solidFill>
                    <a:srgbClr val="231F20"/>
                  </a:solidFill>
                  <a:latin typeface="Bahnschrift SemiBold" panose="020B0502040204020203" pitchFamily="34" charset="0"/>
                  <a:cs typeface="DIN 2014 Bold"/>
                </a:rPr>
                <a:t> </a:t>
              </a:r>
              <a:r>
                <a:rPr sz="550" b="1" spc="15" dirty="0">
                  <a:solidFill>
                    <a:srgbClr val="231F20"/>
                  </a:solidFill>
                  <a:latin typeface="Bahnschrift SemiBold" panose="020B0502040204020203" pitchFamily="34" charset="0"/>
                  <a:cs typeface="DIN 2014 Bold"/>
                </a:rPr>
                <a:t>the</a:t>
              </a:r>
              <a:r>
                <a:rPr sz="550" b="1" spc="10" dirty="0">
                  <a:solidFill>
                    <a:srgbClr val="231F20"/>
                  </a:solidFill>
                  <a:latin typeface="Bahnschrift SemiBold" panose="020B0502040204020203" pitchFamily="34" charset="0"/>
                  <a:cs typeface="DIN 2014 Bold"/>
                </a:rPr>
                <a:t> </a:t>
              </a:r>
              <a:r>
                <a:rPr sz="550" b="1" spc="20" dirty="0">
                  <a:solidFill>
                    <a:srgbClr val="231F20"/>
                  </a:solidFill>
                  <a:latin typeface="Bahnschrift SemiBold" panose="020B0502040204020203" pitchFamily="34" charset="0"/>
                  <a:cs typeface="DIN 2014 Bold"/>
                </a:rPr>
                <a:t>code</a:t>
              </a:r>
              <a:endParaRPr sz="550" dirty="0">
                <a:latin typeface="Bahnschrift SemiBold" panose="020B0502040204020203" pitchFamily="34" charset="0"/>
                <a:cs typeface="DIN 2014 Bold"/>
              </a:endParaRPr>
            </a:p>
          </p:txBody>
        </p:sp>
        <p:pic>
          <p:nvPicPr>
            <p:cNvPr id="20" name="object 20"/>
            <p:cNvPicPr/>
            <p:nvPr/>
          </p:nvPicPr>
          <p:blipFill>
            <a:blip r:embed="rId5" cstate="print"/>
            <a:stretch>
              <a:fillRect/>
            </a:stretch>
          </p:blipFill>
          <p:spPr>
            <a:xfrm>
              <a:off x="2874532" y="1677931"/>
              <a:ext cx="1255460" cy="151409"/>
            </a:xfrm>
            <a:prstGeom prst="rect">
              <a:avLst/>
            </a:prstGeom>
          </p:spPr>
        </p:pic>
        <p:sp>
          <p:nvSpPr>
            <p:cNvPr id="21" name="object 21"/>
            <p:cNvSpPr/>
            <p:nvPr/>
          </p:nvSpPr>
          <p:spPr>
            <a:xfrm>
              <a:off x="2882586" y="1995766"/>
              <a:ext cx="1240155" cy="102870"/>
            </a:xfrm>
            <a:custGeom>
              <a:avLst/>
              <a:gdLst/>
              <a:ahLst/>
              <a:cxnLst/>
              <a:rect l="l" t="t" r="r" b="b"/>
              <a:pathLst>
                <a:path w="1240154" h="102870">
                  <a:moveTo>
                    <a:pt x="7200" y="0"/>
                  </a:moveTo>
                  <a:lnTo>
                    <a:pt x="3225" y="0"/>
                  </a:lnTo>
                  <a:lnTo>
                    <a:pt x="0" y="3213"/>
                  </a:lnTo>
                  <a:lnTo>
                    <a:pt x="0" y="7200"/>
                  </a:lnTo>
                  <a:lnTo>
                    <a:pt x="0" y="95402"/>
                  </a:lnTo>
                  <a:lnTo>
                    <a:pt x="0" y="99377"/>
                  </a:lnTo>
                  <a:lnTo>
                    <a:pt x="3225" y="102603"/>
                  </a:lnTo>
                  <a:lnTo>
                    <a:pt x="7200" y="102603"/>
                  </a:lnTo>
                  <a:lnTo>
                    <a:pt x="1232903" y="102603"/>
                  </a:lnTo>
                  <a:lnTo>
                    <a:pt x="1236878" y="102603"/>
                  </a:lnTo>
                  <a:lnTo>
                    <a:pt x="1240104" y="99377"/>
                  </a:lnTo>
                  <a:lnTo>
                    <a:pt x="1240104" y="95402"/>
                  </a:lnTo>
                  <a:lnTo>
                    <a:pt x="1240104" y="7200"/>
                  </a:lnTo>
                  <a:lnTo>
                    <a:pt x="1240104" y="3213"/>
                  </a:lnTo>
                  <a:lnTo>
                    <a:pt x="1236878" y="0"/>
                  </a:lnTo>
                  <a:lnTo>
                    <a:pt x="1232903" y="0"/>
                  </a:lnTo>
                  <a:lnTo>
                    <a:pt x="7200" y="0"/>
                  </a:lnTo>
                  <a:close/>
                </a:path>
              </a:pathLst>
            </a:custGeom>
            <a:ln w="5080">
              <a:solidFill>
                <a:srgbClr val="1A6CFF"/>
              </a:solidFill>
            </a:ln>
          </p:spPr>
          <p:txBody>
            <a:bodyPr wrap="square" lIns="0" tIns="0" rIns="0" bIns="0" rtlCol="0"/>
            <a:lstStyle/>
            <a:p>
              <a:endParaRPr/>
            </a:p>
          </p:txBody>
        </p:sp>
        <p:sp>
          <p:nvSpPr>
            <p:cNvPr id="22" name="object 22"/>
            <p:cNvSpPr txBox="1"/>
            <p:nvPr/>
          </p:nvSpPr>
          <p:spPr>
            <a:xfrm>
              <a:off x="3373985" y="2170788"/>
              <a:ext cx="257810" cy="97463"/>
            </a:xfrm>
            <a:prstGeom prst="rect">
              <a:avLst/>
            </a:prstGeom>
            <a:solidFill>
              <a:srgbClr val="1A6CFF"/>
            </a:solidFill>
          </p:spPr>
          <p:txBody>
            <a:bodyPr vert="horz" wrap="square" lIns="0" tIns="27940" rIns="0" bIns="0" rtlCol="0">
              <a:spAutoFit/>
            </a:bodyPr>
            <a:lstStyle/>
            <a:p>
              <a:pPr marL="35560">
                <a:lnSpc>
                  <a:spcPct val="100000"/>
                </a:lnSpc>
                <a:spcBef>
                  <a:spcPts val="220"/>
                </a:spcBef>
              </a:pPr>
              <a:r>
                <a:rPr sz="450" b="1" spc="10" dirty="0">
                  <a:solidFill>
                    <a:srgbClr val="FFFFFF"/>
                  </a:solidFill>
                  <a:latin typeface="Bahnschrift SemiBold" panose="020B0502040204020203" pitchFamily="34" charset="0"/>
                  <a:cs typeface="DIN 2014 Bold"/>
                </a:rPr>
                <a:t>Submit</a:t>
              </a:r>
              <a:endParaRPr sz="450" dirty="0">
                <a:latin typeface="Bahnschrift SemiBold" panose="020B0502040204020203" pitchFamily="34" charset="0"/>
                <a:cs typeface="DIN 2014 Bold"/>
              </a:endParaRPr>
            </a:p>
          </p:txBody>
        </p:sp>
      </p:grpSp>
      <p:pic>
        <p:nvPicPr>
          <p:cNvPr id="25" name="Grafik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10</a:t>
            </a:fld>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26884" y="3471574"/>
            <a:ext cx="685800" cy="1010919"/>
            <a:chOff x="6826884" y="3471574"/>
            <a:chExt cx="685800" cy="1010919"/>
          </a:xfrm>
        </p:grpSpPr>
        <p:sp>
          <p:nvSpPr>
            <p:cNvPr id="3" name="object 3"/>
            <p:cNvSpPr/>
            <p:nvPr/>
          </p:nvSpPr>
          <p:spPr>
            <a:xfrm>
              <a:off x="6898212" y="3979772"/>
              <a:ext cx="555625" cy="496570"/>
            </a:xfrm>
            <a:custGeom>
              <a:avLst/>
              <a:gdLst/>
              <a:ahLst/>
              <a:cxnLst/>
              <a:rect l="l" t="t" r="r" b="b"/>
              <a:pathLst>
                <a:path w="555625" h="496570">
                  <a:moveTo>
                    <a:pt x="277533" y="496503"/>
                  </a:moveTo>
                  <a:lnTo>
                    <a:pt x="166811" y="464495"/>
                  </a:lnTo>
                  <a:lnTo>
                    <a:pt x="103846" y="428275"/>
                  </a:lnTo>
                  <a:lnTo>
                    <a:pt x="65186" y="364847"/>
                  </a:lnTo>
                  <a:lnTo>
                    <a:pt x="27381" y="251215"/>
                  </a:lnTo>
                  <a:lnTo>
                    <a:pt x="14423" y="206125"/>
                  </a:lnTo>
                  <a:lnTo>
                    <a:pt x="3299" y="155460"/>
                  </a:lnTo>
                  <a:lnTo>
                    <a:pt x="0" y="126501"/>
                  </a:lnTo>
                  <a:lnTo>
                    <a:pt x="55320" y="49963"/>
                  </a:lnTo>
                  <a:lnTo>
                    <a:pt x="105713" y="11639"/>
                  </a:lnTo>
                  <a:lnTo>
                    <a:pt x="179934" y="0"/>
                  </a:lnTo>
                  <a:lnTo>
                    <a:pt x="306743" y="3514"/>
                  </a:lnTo>
                  <a:lnTo>
                    <a:pt x="416207" y="8745"/>
                  </a:lnTo>
                  <a:lnTo>
                    <a:pt x="478562" y="24596"/>
                  </a:lnTo>
                  <a:lnTo>
                    <a:pt x="517089" y="63765"/>
                  </a:lnTo>
                  <a:lnTo>
                    <a:pt x="555066" y="138947"/>
                  </a:lnTo>
                  <a:lnTo>
                    <a:pt x="498451" y="320734"/>
                  </a:lnTo>
                  <a:lnTo>
                    <a:pt x="404521" y="429653"/>
                  </a:lnTo>
                  <a:lnTo>
                    <a:pt x="316481" y="482608"/>
                  </a:lnTo>
                  <a:lnTo>
                    <a:pt x="277533" y="496503"/>
                  </a:lnTo>
                  <a:close/>
                </a:path>
              </a:pathLst>
            </a:custGeom>
            <a:ln w="12065">
              <a:solidFill>
                <a:srgbClr val="00AE9D"/>
              </a:solidFill>
            </a:ln>
          </p:spPr>
          <p:txBody>
            <a:bodyPr wrap="square" lIns="0" tIns="0" rIns="0" bIns="0" rtlCol="0"/>
            <a:lstStyle/>
            <a:p>
              <a:endParaRPr/>
            </a:p>
          </p:txBody>
        </p:sp>
        <p:sp>
          <p:nvSpPr>
            <p:cNvPr id="4" name="object 4"/>
            <p:cNvSpPr/>
            <p:nvPr/>
          </p:nvSpPr>
          <p:spPr>
            <a:xfrm>
              <a:off x="6832916" y="3585843"/>
              <a:ext cx="661035" cy="537845"/>
            </a:xfrm>
            <a:custGeom>
              <a:avLst/>
              <a:gdLst/>
              <a:ahLst/>
              <a:cxnLst/>
              <a:rect l="l" t="t" r="r" b="b"/>
              <a:pathLst>
                <a:path w="661034" h="537845">
                  <a:moveTo>
                    <a:pt x="67284" y="520080"/>
                  </a:moveTo>
                  <a:lnTo>
                    <a:pt x="16964" y="375234"/>
                  </a:lnTo>
                  <a:lnTo>
                    <a:pt x="0" y="287377"/>
                  </a:lnTo>
                  <a:lnTo>
                    <a:pt x="16221" y="220891"/>
                  </a:lnTo>
                  <a:lnTo>
                    <a:pt x="65455" y="140160"/>
                  </a:lnTo>
                  <a:lnTo>
                    <a:pt x="99546" y="95689"/>
                  </a:lnTo>
                  <a:lnTo>
                    <a:pt x="135967" y="61256"/>
                  </a:lnTo>
                  <a:lnTo>
                    <a:pt x="174484" y="35728"/>
                  </a:lnTo>
                  <a:lnTo>
                    <a:pt x="214861" y="17972"/>
                  </a:lnTo>
                  <a:lnTo>
                    <a:pt x="256864" y="6854"/>
                  </a:lnTo>
                  <a:lnTo>
                    <a:pt x="300256" y="1241"/>
                  </a:lnTo>
                  <a:lnTo>
                    <a:pt x="344803" y="0"/>
                  </a:lnTo>
                  <a:lnTo>
                    <a:pt x="390271" y="1997"/>
                  </a:lnTo>
                  <a:lnTo>
                    <a:pt x="542294" y="16920"/>
                  </a:lnTo>
                  <a:lnTo>
                    <a:pt x="621101" y="50138"/>
                  </a:lnTo>
                  <a:lnTo>
                    <a:pt x="652009" y="127068"/>
                  </a:lnTo>
                  <a:lnTo>
                    <a:pt x="660336" y="273129"/>
                  </a:lnTo>
                  <a:lnTo>
                    <a:pt x="660709" y="355939"/>
                  </a:lnTo>
                  <a:lnTo>
                    <a:pt x="656461" y="411065"/>
                  </a:lnTo>
                  <a:lnTo>
                    <a:pt x="643657" y="463279"/>
                  </a:lnTo>
                  <a:lnTo>
                    <a:pt x="618363" y="537352"/>
                  </a:lnTo>
                </a:path>
              </a:pathLst>
            </a:custGeom>
            <a:ln w="12065">
              <a:solidFill>
                <a:srgbClr val="00AE9D"/>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439140" y="4011018"/>
              <a:ext cx="73038" cy="180212"/>
            </a:xfrm>
            <a:prstGeom prst="rect">
              <a:avLst/>
            </a:prstGeom>
          </p:spPr>
        </p:pic>
        <p:pic>
          <p:nvPicPr>
            <p:cNvPr id="6" name="object 6"/>
            <p:cNvPicPr/>
            <p:nvPr/>
          </p:nvPicPr>
          <p:blipFill>
            <a:blip r:embed="rId4" cstate="print"/>
            <a:stretch>
              <a:fillRect/>
            </a:stretch>
          </p:blipFill>
          <p:spPr>
            <a:xfrm>
              <a:off x="6845588" y="4011018"/>
              <a:ext cx="73038" cy="180212"/>
            </a:xfrm>
            <a:prstGeom prst="rect">
              <a:avLst/>
            </a:prstGeom>
          </p:spPr>
        </p:pic>
        <p:sp>
          <p:nvSpPr>
            <p:cNvPr id="7" name="object 7"/>
            <p:cNvSpPr/>
            <p:nvPr/>
          </p:nvSpPr>
          <p:spPr>
            <a:xfrm>
              <a:off x="7036286" y="3477607"/>
              <a:ext cx="284480" cy="133985"/>
            </a:xfrm>
            <a:custGeom>
              <a:avLst/>
              <a:gdLst/>
              <a:ahLst/>
              <a:cxnLst/>
              <a:rect l="l" t="t" r="r" b="b"/>
              <a:pathLst>
                <a:path w="284479" h="133985">
                  <a:moveTo>
                    <a:pt x="0" y="122986"/>
                  </a:moveTo>
                  <a:lnTo>
                    <a:pt x="19159" y="52320"/>
                  </a:lnTo>
                  <a:lnTo>
                    <a:pt x="40452" y="15954"/>
                  </a:lnTo>
                  <a:lnTo>
                    <a:pt x="77295" y="2357"/>
                  </a:lnTo>
                  <a:lnTo>
                    <a:pt x="143103" y="0"/>
                  </a:lnTo>
                  <a:lnTo>
                    <a:pt x="207841" y="20596"/>
                  </a:lnTo>
                  <a:lnTo>
                    <a:pt x="251526" y="66590"/>
                  </a:lnTo>
                  <a:lnTo>
                    <a:pt x="276223" y="112715"/>
                  </a:lnTo>
                  <a:lnTo>
                    <a:pt x="283997" y="133705"/>
                  </a:lnTo>
                </a:path>
              </a:pathLst>
            </a:custGeom>
            <a:ln w="12065">
              <a:solidFill>
                <a:srgbClr val="00AE9D"/>
              </a:solidFill>
            </a:ln>
          </p:spPr>
          <p:txBody>
            <a:bodyPr wrap="square" lIns="0" tIns="0" rIns="0" bIns="0" rtlCol="0"/>
            <a:lstStyle/>
            <a:p>
              <a:endParaRPr/>
            </a:p>
          </p:txBody>
        </p:sp>
      </p:grpSp>
      <p:grpSp>
        <p:nvGrpSpPr>
          <p:cNvPr id="8" name="object 8"/>
          <p:cNvGrpSpPr/>
          <p:nvPr/>
        </p:nvGrpSpPr>
        <p:grpSpPr>
          <a:xfrm>
            <a:off x="7566051" y="3515114"/>
            <a:ext cx="1210310" cy="1635760"/>
            <a:chOff x="7566051" y="3515114"/>
            <a:chExt cx="1210310" cy="1635760"/>
          </a:xfrm>
        </p:grpSpPr>
        <p:sp>
          <p:nvSpPr>
            <p:cNvPr id="9" name="object 9"/>
            <p:cNvSpPr/>
            <p:nvPr/>
          </p:nvSpPr>
          <p:spPr>
            <a:xfrm>
              <a:off x="7835868" y="3742369"/>
              <a:ext cx="527050" cy="697865"/>
            </a:xfrm>
            <a:custGeom>
              <a:avLst/>
              <a:gdLst/>
              <a:ahLst/>
              <a:cxnLst/>
              <a:rect l="l" t="t" r="r" b="b"/>
              <a:pathLst>
                <a:path w="527050" h="697864">
                  <a:moveTo>
                    <a:pt x="37461" y="70370"/>
                  </a:moveTo>
                  <a:lnTo>
                    <a:pt x="11276" y="115787"/>
                  </a:lnTo>
                  <a:lnTo>
                    <a:pt x="0" y="158337"/>
                  </a:lnTo>
                  <a:lnTo>
                    <a:pt x="1339" y="222689"/>
                  </a:lnTo>
                  <a:lnTo>
                    <a:pt x="13001" y="333514"/>
                  </a:lnTo>
                  <a:lnTo>
                    <a:pt x="21177" y="389232"/>
                  </a:lnTo>
                  <a:lnTo>
                    <a:pt x="32912" y="442177"/>
                  </a:lnTo>
                  <a:lnTo>
                    <a:pt x="48281" y="491781"/>
                  </a:lnTo>
                  <a:lnTo>
                    <a:pt x="67357" y="537474"/>
                  </a:lnTo>
                  <a:lnTo>
                    <a:pt x="90212" y="578688"/>
                  </a:lnTo>
                  <a:lnTo>
                    <a:pt x="116921" y="614852"/>
                  </a:lnTo>
                  <a:lnTo>
                    <a:pt x="147556" y="645399"/>
                  </a:lnTo>
                  <a:lnTo>
                    <a:pt x="182190" y="669757"/>
                  </a:lnTo>
                  <a:lnTo>
                    <a:pt x="220897" y="687360"/>
                  </a:lnTo>
                  <a:lnTo>
                    <a:pt x="263750" y="697636"/>
                  </a:lnTo>
                  <a:lnTo>
                    <a:pt x="330363" y="695628"/>
                  </a:lnTo>
                  <a:lnTo>
                    <a:pt x="372317" y="681572"/>
                  </a:lnTo>
                  <a:lnTo>
                    <a:pt x="407388" y="643420"/>
                  </a:lnTo>
                  <a:lnTo>
                    <a:pt x="453348" y="569125"/>
                  </a:lnTo>
                  <a:lnTo>
                    <a:pt x="481487" y="513540"/>
                  </a:lnTo>
                  <a:lnTo>
                    <a:pt x="501333" y="457901"/>
                  </a:lnTo>
                  <a:lnTo>
                    <a:pt x="514332" y="403654"/>
                  </a:lnTo>
                  <a:lnTo>
                    <a:pt x="521928" y="352244"/>
                  </a:lnTo>
                  <a:lnTo>
                    <a:pt x="525565" y="305116"/>
                  </a:lnTo>
                  <a:lnTo>
                    <a:pt x="526688" y="263716"/>
                  </a:lnTo>
                  <a:lnTo>
                    <a:pt x="526742" y="229489"/>
                  </a:lnTo>
                  <a:lnTo>
                    <a:pt x="477194" y="165707"/>
                  </a:lnTo>
                  <a:lnTo>
                    <a:pt x="439974" y="132334"/>
                  </a:lnTo>
                  <a:lnTo>
                    <a:pt x="396445" y="118467"/>
                  </a:lnTo>
                  <a:lnTo>
                    <a:pt x="327974" y="113207"/>
                  </a:lnTo>
                  <a:lnTo>
                    <a:pt x="281183" y="111229"/>
                  </a:lnTo>
                  <a:lnTo>
                    <a:pt x="230021" y="108856"/>
                  </a:lnTo>
                  <a:lnTo>
                    <a:pt x="177567" y="104547"/>
                  </a:lnTo>
                  <a:lnTo>
                    <a:pt x="126906" y="96761"/>
                  </a:lnTo>
                  <a:lnTo>
                    <a:pt x="81118" y="83955"/>
                  </a:lnTo>
                  <a:lnTo>
                    <a:pt x="43286" y="64587"/>
                  </a:lnTo>
                  <a:lnTo>
                    <a:pt x="16493" y="37116"/>
                  </a:lnTo>
                  <a:lnTo>
                    <a:pt x="3819" y="0"/>
                  </a:lnTo>
                </a:path>
              </a:pathLst>
            </a:custGeom>
            <a:ln w="12065">
              <a:solidFill>
                <a:srgbClr val="00AE9D"/>
              </a:solidFill>
            </a:ln>
          </p:spPr>
          <p:txBody>
            <a:bodyPr wrap="square" lIns="0" tIns="0" rIns="0" bIns="0" rtlCol="0"/>
            <a:lstStyle/>
            <a:p>
              <a:endParaRPr/>
            </a:p>
          </p:txBody>
        </p:sp>
        <p:sp>
          <p:nvSpPr>
            <p:cNvPr id="10" name="object 10"/>
            <p:cNvSpPr/>
            <p:nvPr/>
          </p:nvSpPr>
          <p:spPr>
            <a:xfrm>
              <a:off x="7802907" y="3973798"/>
              <a:ext cx="49530" cy="160020"/>
            </a:xfrm>
            <a:custGeom>
              <a:avLst/>
              <a:gdLst/>
              <a:ahLst/>
              <a:cxnLst/>
              <a:rect l="l" t="t" r="r" b="b"/>
              <a:pathLst>
                <a:path w="49529" h="160020">
                  <a:moveTo>
                    <a:pt x="49326" y="159677"/>
                  </a:moveTo>
                  <a:lnTo>
                    <a:pt x="22488" y="148057"/>
                  </a:lnTo>
                  <a:lnTo>
                    <a:pt x="8404" y="135154"/>
                  </a:lnTo>
                  <a:lnTo>
                    <a:pt x="2449" y="112844"/>
                  </a:lnTo>
                  <a:lnTo>
                    <a:pt x="0" y="72999"/>
                  </a:lnTo>
                  <a:lnTo>
                    <a:pt x="3873" y="32720"/>
                  </a:lnTo>
                  <a:lnTo>
                    <a:pt x="15316" y="10834"/>
                  </a:lnTo>
                  <a:lnTo>
                    <a:pt x="27321" y="1781"/>
                  </a:lnTo>
                  <a:lnTo>
                    <a:pt x="32880" y="0"/>
                  </a:lnTo>
                </a:path>
              </a:pathLst>
            </a:custGeom>
            <a:ln w="12065">
              <a:solidFill>
                <a:srgbClr val="00AE9D"/>
              </a:solidFill>
            </a:ln>
          </p:spPr>
          <p:txBody>
            <a:bodyPr wrap="square" lIns="0" tIns="0" rIns="0" bIns="0" rtlCol="0"/>
            <a:lstStyle/>
            <a:p>
              <a:endParaRPr/>
            </a:p>
          </p:txBody>
        </p:sp>
        <p:sp>
          <p:nvSpPr>
            <p:cNvPr id="11" name="object 11"/>
            <p:cNvSpPr/>
            <p:nvPr/>
          </p:nvSpPr>
          <p:spPr>
            <a:xfrm>
              <a:off x="8355510" y="3973798"/>
              <a:ext cx="49530" cy="160020"/>
            </a:xfrm>
            <a:custGeom>
              <a:avLst/>
              <a:gdLst/>
              <a:ahLst/>
              <a:cxnLst/>
              <a:rect l="l" t="t" r="r" b="b"/>
              <a:pathLst>
                <a:path w="49529" h="160020">
                  <a:moveTo>
                    <a:pt x="0" y="159677"/>
                  </a:moveTo>
                  <a:lnTo>
                    <a:pt x="26838" y="148057"/>
                  </a:lnTo>
                  <a:lnTo>
                    <a:pt x="40922" y="135154"/>
                  </a:lnTo>
                  <a:lnTo>
                    <a:pt x="46877" y="112844"/>
                  </a:lnTo>
                  <a:lnTo>
                    <a:pt x="49326" y="72999"/>
                  </a:lnTo>
                  <a:lnTo>
                    <a:pt x="45453" y="32720"/>
                  </a:lnTo>
                  <a:lnTo>
                    <a:pt x="34010" y="10834"/>
                  </a:lnTo>
                  <a:lnTo>
                    <a:pt x="22005" y="1781"/>
                  </a:lnTo>
                  <a:lnTo>
                    <a:pt x="16446" y="0"/>
                  </a:lnTo>
                </a:path>
              </a:pathLst>
            </a:custGeom>
            <a:ln w="12065">
              <a:solidFill>
                <a:srgbClr val="00AE9D"/>
              </a:solidFill>
            </a:ln>
          </p:spPr>
          <p:txBody>
            <a:bodyPr wrap="square" lIns="0" tIns="0" rIns="0" bIns="0" rtlCol="0"/>
            <a:lstStyle/>
            <a:p>
              <a:endParaRPr/>
            </a:p>
          </p:txBody>
        </p:sp>
        <p:sp>
          <p:nvSpPr>
            <p:cNvPr id="12" name="object 12"/>
            <p:cNvSpPr/>
            <p:nvPr/>
          </p:nvSpPr>
          <p:spPr>
            <a:xfrm>
              <a:off x="7801571" y="3521146"/>
              <a:ext cx="598170" cy="456565"/>
            </a:xfrm>
            <a:custGeom>
              <a:avLst/>
              <a:gdLst/>
              <a:ahLst/>
              <a:cxnLst/>
              <a:rect l="l" t="t" r="r" b="b"/>
              <a:pathLst>
                <a:path w="598170" h="456564">
                  <a:moveTo>
                    <a:pt x="22753" y="455998"/>
                  </a:moveTo>
                  <a:lnTo>
                    <a:pt x="7003" y="378525"/>
                  </a:lnTo>
                  <a:lnTo>
                    <a:pt x="0" y="329137"/>
                  </a:lnTo>
                  <a:lnTo>
                    <a:pt x="166" y="286626"/>
                  </a:lnTo>
                  <a:lnTo>
                    <a:pt x="5926" y="229785"/>
                  </a:lnTo>
                  <a:lnTo>
                    <a:pt x="24304" y="155701"/>
                  </a:lnTo>
                  <a:lnTo>
                    <a:pt x="42895" y="118821"/>
                  </a:lnTo>
                  <a:lnTo>
                    <a:pt x="69210" y="84197"/>
                  </a:lnTo>
                  <a:lnTo>
                    <a:pt x="104343" y="53443"/>
                  </a:lnTo>
                  <a:lnTo>
                    <a:pt x="149386" y="28169"/>
                  </a:lnTo>
                  <a:lnTo>
                    <a:pt x="205434" y="9988"/>
                  </a:lnTo>
                  <a:lnTo>
                    <a:pt x="273578" y="512"/>
                  </a:lnTo>
                  <a:lnTo>
                    <a:pt x="330849" y="0"/>
                  </a:lnTo>
                  <a:lnTo>
                    <a:pt x="383211" y="5586"/>
                  </a:lnTo>
                  <a:lnTo>
                    <a:pt x="430433" y="16950"/>
                  </a:lnTo>
                  <a:lnTo>
                    <a:pt x="472287" y="33770"/>
                  </a:lnTo>
                  <a:lnTo>
                    <a:pt x="508542" y="55727"/>
                  </a:lnTo>
                  <a:lnTo>
                    <a:pt x="538971" y="82498"/>
                  </a:lnTo>
                  <a:lnTo>
                    <a:pt x="563342" y="113763"/>
                  </a:lnTo>
                  <a:lnTo>
                    <a:pt x="581428" y="149200"/>
                  </a:lnTo>
                  <a:lnTo>
                    <a:pt x="592997" y="188490"/>
                  </a:lnTo>
                  <a:lnTo>
                    <a:pt x="597822" y="231309"/>
                  </a:lnTo>
                  <a:lnTo>
                    <a:pt x="597372" y="328726"/>
                  </a:lnTo>
                  <a:lnTo>
                    <a:pt x="591900" y="398489"/>
                  </a:lnTo>
                  <a:lnTo>
                    <a:pt x="585567" y="440453"/>
                  </a:lnTo>
                  <a:lnTo>
                    <a:pt x="582531" y="454474"/>
                  </a:lnTo>
                </a:path>
              </a:pathLst>
            </a:custGeom>
            <a:ln w="12065">
              <a:solidFill>
                <a:srgbClr val="00AE9D"/>
              </a:solidFill>
            </a:ln>
          </p:spPr>
          <p:txBody>
            <a:bodyPr wrap="square" lIns="0" tIns="0" rIns="0" bIns="0" rtlCol="0"/>
            <a:lstStyle/>
            <a:p>
              <a:endParaRPr/>
            </a:p>
          </p:txBody>
        </p:sp>
        <p:sp>
          <p:nvSpPr>
            <p:cNvPr id="13" name="object 13"/>
            <p:cNvSpPr/>
            <p:nvPr/>
          </p:nvSpPr>
          <p:spPr>
            <a:xfrm>
              <a:off x="7848887" y="3909424"/>
              <a:ext cx="503555" cy="290195"/>
            </a:xfrm>
            <a:custGeom>
              <a:avLst/>
              <a:gdLst/>
              <a:ahLst/>
              <a:cxnLst/>
              <a:rect l="l" t="t" r="r" b="b"/>
              <a:pathLst>
                <a:path w="503554" h="290195">
                  <a:moveTo>
                    <a:pt x="0" y="0"/>
                  </a:moveTo>
                  <a:lnTo>
                    <a:pt x="934" y="82623"/>
                  </a:lnTo>
                  <a:lnTo>
                    <a:pt x="13190" y="140209"/>
                  </a:lnTo>
                  <a:lnTo>
                    <a:pt x="47518" y="199798"/>
                  </a:lnTo>
                  <a:lnTo>
                    <a:pt x="114668" y="288429"/>
                  </a:lnTo>
                  <a:lnTo>
                    <a:pt x="192182" y="227503"/>
                  </a:lnTo>
                  <a:lnTo>
                    <a:pt x="247483" y="207352"/>
                  </a:lnTo>
                  <a:lnTo>
                    <a:pt x="307086" y="228122"/>
                  </a:lnTo>
                  <a:lnTo>
                    <a:pt x="397510" y="289953"/>
                  </a:lnTo>
                  <a:lnTo>
                    <a:pt x="453336" y="228743"/>
                  </a:lnTo>
                  <a:lnTo>
                    <a:pt x="482933" y="183700"/>
                  </a:lnTo>
                  <a:lnTo>
                    <a:pt x="496190" y="132650"/>
                  </a:lnTo>
                  <a:lnTo>
                    <a:pt x="502996" y="53416"/>
                  </a:lnTo>
                </a:path>
              </a:pathLst>
            </a:custGeom>
            <a:ln w="12065">
              <a:solidFill>
                <a:srgbClr val="00AE9D"/>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016046" y="4197666"/>
              <a:ext cx="176339" cy="98975"/>
            </a:xfrm>
            <a:prstGeom prst="rect">
              <a:avLst/>
            </a:prstGeom>
          </p:spPr>
        </p:pic>
        <p:sp>
          <p:nvSpPr>
            <p:cNvPr id="15" name="object 15"/>
            <p:cNvSpPr/>
            <p:nvPr/>
          </p:nvSpPr>
          <p:spPr>
            <a:xfrm>
              <a:off x="7882606" y="4361559"/>
              <a:ext cx="447675" cy="138430"/>
            </a:xfrm>
            <a:custGeom>
              <a:avLst/>
              <a:gdLst/>
              <a:ahLst/>
              <a:cxnLst/>
              <a:rect l="l" t="t" r="r" b="b"/>
              <a:pathLst>
                <a:path w="447675" h="138429">
                  <a:moveTo>
                    <a:pt x="0" y="126072"/>
                  </a:moveTo>
                  <a:lnTo>
                    <a:pt x="6108" y="0"/>
                  </a:lnTo>
                  <a:lnTo>
                    <a:pt x="223139" y="138226"/>
                  </a:lnTo>
                  <a:lnTo>
                    <a:pt x="440181" y="0"/>
                  </a:lnTo>
                  <a:lnTo>
                    <a:pt x="447052" y="126453"/>
                  </a:lnTo>
                </a:path>
              </a:pathLst>
            </a:custGeom>
            <a:ln w="12065">
              <a:solidFill>
                <a:srgbClr val="00AE9D"/>
              </a:solidFill>
            </a:ln>
          </p:spPr>
          <p:txBody>
            <a:bodyPr wrap="square" lIns="0" tIns="0" rIns="0" bIns="0" rtlCol="0"/>
            <a:lstStyle/>
            <a:p>
              <a:endParaRPr/>
            </a:p>
          </p:txBody>
        </p:sp>
        <p:sp>
          <p:nvSpPr>
            <p:cNvPr id="16" name="object 16"/>
            <p:cNvSpPr/>
            <p:nvPr/>
          </p:nvSpPr>
          <p:spPr>
            <a:xfrm>
              <a:off x="7897932" y="4272666"/>
              <a:ext cx="635" cy="93980"/>
            </a:xfrm>
            <a:custGeom>
              <a:avLst/>
              <a:gdLst/>
              <a:ahLst/>
              <a:cxnLst/>
              <a:rect l="l" t="t" r="r" b="b"/>
              <a:pathLst>
                <a:path w="634" h="93979">
                  <a:moveTo>
                    <a:pt x="0" y="93776"/>
                  </a:moveTo>
                  <a:lnTo>
                    <a:pt x="279" y="0"/>
                  </a:lnTo>
                </a:path>
              </a:pathLst>
            </a:custGeom>
            <a:ln w="12065">
              <a:solidFill>
                <a:srgbClr val="00AE9D"/>
              </a:solidFill>
            </a:ln>
          </p:spPr>
          <p:txBody>
            <a:bodyPr wrap="square" lIns="0" tIns="0" rIns="0" bIns="0" rtlCol="0"/>
            <a:lstStyle/>
            <a:p>
              <a:endParaRPr/>
            </a:p>
          </p:txBody>
        </p:sp>
        <p:sp>
          <p:nvSpPr>
            <p:cNvPr id="17" name="object 17"/>
            <p:cNvSpPr/>
            <p:nvPr/>
          </p:nvSpPr>
          <p:spPr>
            <a:xfrm>
              <a:off x="8310308" y="4272666"/>
              <a:ext cx="635" cy="93980"/>
            </a:xfrm>
            <a:custGeom>
              <a:avLst/>
              <a:gdLst/>
              <a:ahLst/>
              <a:cxnLst/>
              <a:rect l="l" t="t" r="r" b="b"/>
              <a:pathLst>
                <a:path w="634" h="93979">
                  <a:moveTo>
                    <a:pt x="279" y="93776"/>
                  </a:moveTo>
                  <a:lnTo>
                    <a:pt x="0" y="0"/>
                  </a:lnTo>
                </a:path>
              </a:pathLst>
            </a:custGeom>
            <a:ln w="12065">
              <a:solidFill>
                <a:srgbClr val="00AE9D"/>
              </a:solidFill>
            </a:ln>
          </p:spPr>
          <p:txBody>
            <a:bodyPr wrap="square" lIns="0" tIns="0" rIns="0" bIns="0" rtlCol="0"/>
            <a:lstStyle/>
            <a:p>
              <a:endParaRPr/>
            </a:p>
          </p:txBody>
        </p:sp>
        <p:sp>
          <p:nvSpPr>
            <p:cNvPr id="18" name="object 18"/>
            <p:cNvSpPr/>
            <p:nvPr/>
          </p:nvSpPr>
          <p:spPr>
            <a:xfrm>
              <a:off x="7572083" y="4417126"/>
              <a:ext cx="1198245" cy="727710"/>
            </a:xfrm>
            <a:custGeom>
              <a:avLst/>
              <a:gdLst/>
              <a:ahLst/>
              <a:cxnLst/>
              <a:rect l="l" t="t" r="r" b="b"/>
              <a:pathLst>
                <a:path w="1198245" h="727710">
                  <a:moveTo>
                    <a:pt x="0" y="148602"/>
                  </a:moveTo>
                  <a:lnTo>
                    <a:pt x="16095" y="136469"/>
                  </a:lnTo>
                  <a:lnTo>
                    <a:pt x="32362" y="126604"/>
                  </a:lnTo>
                  <a:lnTo>
                    <a:pt x="44948" y="119975"/>
                  </a:lnTo>
                  <a:lnTo>
                    <a:pt x="49999" y="117551"/>
                  </a:lnTo>
                  <a:lnTo>
                    <a:pt x="282727" y="4292"/>
                  </a:lnTo>
                  <a:lnTo>
                    <a:pt x="515454" y="668528"/>
                  </a:lnTo>
                  <a:lnTo>
                    <a:pt x="541477" y="668528"/>
                  </a:lnTo>
                  <a:lnTo>
                    <a:pt x="785596" y="0"/>
                  </a:lnTo>
                  <a:lnTo>
                    <a:pt x="1006919" y="117551"/>
                  </a:lnTo>
                  <a:lnTo>
                    <a:pt x="1096845" y="162959"/>
                  </a:lnTo>
                  <a:lnTo>
                    <a:pt x="1144730" y="205357"/>
                  </a:lnTo>
                  <a:lnTo>
                    <a:pt x="1166693" y="269279"/>
                  </a:lnTo>
                  <a:lnTo>
                    <a:pt x="1178852" y="379260"/>
                  </a:lnTo>
                  <a:lnTo>
                    <a:pt x="1189976" y="554405"/>
                  </a:lnTo>
                  <a:lnTo>
                    <a:pt x="1196076" y="665286"/>
                  </a:lnTo>
                  <a:lnTo>
                    <a:pt x="1198208" y="727275"/>
                  </a:lnTo>
                </a:path>
              </a:pathLst>
            </a:custGeom>
            <a:ln w="12065">
              <a:solidFill>
                <a:srgbClr val="00AE9D"/>
              </a:solidFill>
            </a:ln>
          </p:spPr>
          <p:txBody>
            <a:bodyPr wrap="square" lIns="0" tIns="0" rIns="0" bIns="0" rtlCol="0"/>
            <a:lstStyle/>
            <a:p>
              <a:endParaRPr/>
            </a:p>
          </p:txBody>
        </p:sp>
      </p:grpSp>
      <p:sp>
        <p:nvSpPr>
          <p:cNvPr id="19" name="object 19"/>
          <p:cNvSpPr/>
          <p:nvPr/>
        </p:nvSpPr>
        <p:spPr>
          <a:xfrm>
            <a:off x="6837108" y="4712139"/>
            <a:ext cx="0" cy="260985"/>
          </a:xfrm>
          <a:custGeom>
            <a:avLst/>
            <a:gdLst/>
            <a:ahLst/>
            <a:cxnLst/>
            <a:rect l="l" t="t" r="r" b="b"/>
            <a:pathLst>
              <a:path h="260985">
                <a:moveTo>
                  <a:pt x="0" y="0"/>
                </a:moveTo>
                <a:lnTo>
                  <a:pt x="0" y="260832"/>
                </a:lnTo>
              </a:path>
            </a:pathLst>
          </a:custGeom>
          <a:ln w="12065">
            <a:solidFill>
              <a:srgbClr val="00AE9D"/>
            </a:solidFill>
          </a:ln>
        </p:spPr>
        <p:txBody>
          <a:bodyPr wrap="square" lIns="0" tIns="0" rIns="0" bIns="0" rtlCol="0"/>
          <a:lstStyle/>
          <a:p>
            <a:endParaRPr/>
          </a:p>
        </p:txBody>
      </p:sp>
      <p:sp>
        <p:nvSpPr>
          <p:cNvPr id="20" name="object 20"/>
          <p:cNvSpPr/>
          <p:nvPr/>
        </p:nvSpPr>
        <p:spPr>
          <a:xfrm>
            <a:off x="7505755" y="4712139"/>
            <a:ext cx="0" cy="257175"/>
          </a:xfrm>
          <a:custGeom>
            <a:avLst/>
            <a:gdLst/>
            <a:ahLst/>
            <a:cxnLst/>
            <a:rect l="l" t="t" r="r" b="b"/>
            <a:pathLst>
              <a:path h="257175">
                <a:moveTo>
                  <a:pt x="0" y="0"/>
                </a:moveTo>
                <a:lnTo>
                  <a:pt x="0" y="257175"/>
                </a:lnTo>
              </a:path>
            </a:pathLst>
          </a:custGeom>
          <a:ln w="12065">
            <a:solidFill>
              <a:srgbClr val="00AE9D"/>
            </a:solidFill>
          </a:ln>
        </p:spPr>
        <p:txBody>
          <a:bodyPr wrap="square" lIns="0" tIns="0" rIns="0" bIns="0" rtlCol="0"/>
          <a:lstStyle/>
          <a:p>
            <a:endParaRPr/>
          </a:p>
        </p:txBody>
      </p:sp>
      <p:grpSp>
        <p:nvGrpSpPr>
          <p:cNvPr id="21" name="object 21"/>
          <p:cNvGrpSpPr/>
          <p:nvPr/>
        </p:nvGrpSpPr>
        <p:grpSpPr>
          <a:xfrm>
            <a:off x="6525467" y="4468564"/>
            <a:ext cx="505459" cy="681990"/>
            <a:chOff x="6525467" y="4468564"/>
            <a:chExt cx="505459" cy="681990"/>
          </a:xfrm>
        </p:grpSpPr>
        <p:sp>
          <p:nvSpPr>
            <p:cNvPr id="22" name="object 22"/>
            <p:cNvSpPr/>
            <p:nvPr/>
          </p:nvSpPr>
          <p:spPr>
            <a:xfrm>
              <a:off x="6531500" y="4666159"/>
              <a:ext cx="196850" cy="478790"/>
            </a:xfrm>
            <a:custGeom>
              <a:avLst/>
              <a:gdLst/>
              <a:ahLst/>
              <a:cxnLst/>
              <a:rect l="l" t="t" r="r" b="b"/>
              <a:pathLst>
                <a:path w="196850" h="478789">
                  <a:moveTo>
                    <a:pt x="2893" y="478242"/>
                  </a:moveTo>
                  <a:lnTo>
                    <a:pt x="3028" y="297510"/>
                  </a:lnTo>
                  <a:lnTo>
                    <a:pt x="0" y="211076"/>
                  </a:lnTo>
                  <a:lnTo>
                    <a:pt x="6184" y="159873"/>
                  </a:lnTo>
                  <a:lnTo>
                    <a:pt x="28056" y="123749"/>
                  </a:lnTo>
                  <a:lnTo>
                    <a:pt x="72091" y="82550"/>
                  </a:lnTo>
                  <a:lnTo>
                    <a:pt x="123759" y="41276"/>
                  </a:lnTo>
                  <a:lnTo>
                    <a:pt x="162962" y="16052"/>
                  </a:lnTo>
                  <a:lnTo>
                    <a:pt x="187844" y="3440"/>
                  </a:lnTo>
                  <a:lnTo>
                    <a:pt x="196551" y="0"/>
                  </a:lnTo>
                </a:path>
              </a:pathLst>
            </a:custGeom>
            <a:ln w="12065">
              <a:solidFill>
                <a:srgbClr val="00AE9D"/>
              </a:solidFill>
            </a:ln>
          </p:spPr>
          <p:txBody>
            <a:bodyPr wrap="square" lIns="0" tIns="0" rIns="0" bIns="0" rtlCol="0"/>
            <a:lstStyle/>
            <a:p>
              <a:endParaRPr/>
            </a:p>
          </p:txBody>
        </p:sp>
        <p:sp>
          <p:nvSpPr>
            <p:cNvPr id="23" name="object 23"/>
            <p:cNvSpPr/>
            <p:nvPr/>
          </p:nvSpPr>
          <p:spPr>
            <a:xfrm>
              <a:off x="6726490" y="4474596"/>
              <a:ext cx="298450" cy="651510"/>
            </a:xfrm>
            <a:custGeom>
              <a:avLst/>
              <a:gdLst/>
              <a:ahLst/>
              <a:cxnLst/>
              <a:rect l="l" t="t" r="r" b="b"/>
              <a:pathLst>
                <a:path w="298450" h="651510">
                  <a:moveTo>
                    <a:pt x="268055" y="16824"/>
                  </a:moveTo>
                  <a:lnTo>
                    <a:pt x="225888" y="3249"/>
                  </a:lnTo>
                  <a:lnTo>
                    <a:pt x="197037" y="0"/>
                  </a:lnTo>
                  <a:lnTo>
                    <a:pt x="168185" y="8223"/>
                  </a:lnTo>
                  <a:lnTo>
                    <a:pt x="126018" y="29067"/>
                  </a:lnTo>
                  <a:lnTo>
                    <a:pt x="61697" y="69397"/>
                  </a:lnTo>
                  <a:lnTo>
                    <a:pt x="32676" y="95820"/>
                  </a:lnTo>
                  <a:lnTo>
                    <a:pt x="0" y="159867"/>
                  </a:lnTo>
                  <a:lnTo>
                    <a:pt x="3978" y="196964"/>
                  </a:lnTo>
                  <a:lnTo>
                    <a:pt x="26590" y="237093"/>
                  </a:lnTo>
                  <a:lnTo>
                    <a:pt x="61170" y="274763"/>
                  </a:lnTo>
                  <a:lnTo>
                    <a:pt x="129258" y="314536"/>
                  </a:lnTo>
                  <a:lnTo>
                    <a:pt x="194192" y="334997"/>
                  </a:lnTo>
                  <a:lnTo>
                    <a:pt x="256512" y="356366"/>
                  </a:lnTo>
                  <a:lnTo>
                    <a:pt x="287938" y="379742"/>
                  </a:lnTo>
                  <a:lnTo>
                    <a:pt x="298060" y="419754"/>
                  </a:lnTo>
                  <a:lnTo>
                    <a:pt x="296465" y="491029"/>
                  </a:lnTo>
                  <a:lnTo>
                    <a:pt x="296465" y="651049"/>
                  </a:lnTo>
                </a:path>
              </a:pathLst>
            </a:custGeom>
            <a:ln w="12065">
              <a:solidFill>
                <a:srgbClr val="00AE9D"/>
              </a:solidFill>
            </a:ln>
          </p:spPr>
          <p:txBody>
            <a:bodyPr wrap="square" lIns="0" tIns="0" rIns="0" bIns="0" rtlCol="0"/>
            <a:lstStyle/>
            <a:p>
              <a:endParaRPr/>
            </a:p>
          </p:txBody>
        </p:sp>
      </p:grpSp>
      <p:sp>
        <p:nvSpPr>
          <p:cNvPr id="24" name="object 24"/>
          <p:cNvSpPr/>
          <p:nvPr/>
        </p:nvSpPr>
        <p:spPr>
          <a:xfrm>
            <a:off x="7313310" y="4474597"/>
            <a:ext cx="289560" cy="669925"/>
          </a:xfrm>
          <a:custGeom>
            <a:avLst/>
            <a:gdLst/>
            <a:ahLst/>
            <a:cxnLst/>
            <a:rect l="l" t="t" r="r" b="b"/>
            <a:pathLst>
              <a:path w="289559" h="669925">
                <a:moveTo>
                  <a:pt x="28409" y="16824"/>
                </a:moveTo>
                <a:lnTo>
                  <a:pt x="70569" y="3249"/>
                </a:lnTo>
                <a:lnTo>
                  <a:pt x="99417" y="0"/>
                </a:lnTo>
                <a:lnTo>
                  <a:pt x="128267" y="8223"/>
                </a:lnTo>
                <a:lnTo>
                  <a:pt x="170433" y="29067"/>
                </a:lnTo>
                <a:lnTo>
                  <a:pt x="206792" y="49790"/>
                </a:lnTo>
                <a:lnTo>
                  <a:pt x="241651" y="75527"/>
                </a:lnTo>
                <a:lnTo>
                  <a:pt x="270200" y="106705"/>
                </a:lnTo>
                <a:lnTo>
                  <a:pt x="287624" y="143748"/>
                </a:lnTo>
                <a:lnTo>
                  <a:pt x="289112" y="187081"/>
                </a:lnTo>
                <a:lnTo>
                  <a:pt x="269849" y="237131"/>
                </a:lnTo>
                <a:lnTo>
                  <a:pt x="235277" y="274801"/>
                </a:lnTo>
                <a:lnTo>
                  <a:pt x="206295" y="297556"/>
                </a:lnTo>
                <a:lnTo>
                  <a:pt x="167193" y="314574"/>
                </a:lnTo>
                <a:lnTo>
                  <a:pt x="102260" y="335035"/>
                </a:lnTo>
                <a:lnTo>
                  <a:pt x="43141" y="355547"/>
                </a:lnTo>
                <a:lnTo>
                  <a:pt x="12782" y="378640"/>
                </a:lnTo>
                <a:lnTo>
                  <a:pt x="1597" y="418946"/>
                </a:lnTo>
                <a:lnTo>
                  <a:pt x="0" y="491093"/>
                </a:lnTo>
                <a:lnTo>
                  <a:pt x="0" y="669804"/>
                </a:lnTo>
              </a:path>
            </a:pathLst>
          </a:custGeom>
          <a:ln w="12065">
            <a:solidFill>
              <a:srgbClr val="00AE9D"/>
            </a:solidFill>
          </a:ln>
        </p:spPr>
        <p:txBody>
          <a:bodyPr wrap="square" lIns="0" tIns="0" rIns="0" bIns="0" rtlCol="0"/>
          <a:lstStyle/>
          <a:p>
            <a:endParaRPr/>
          </a:p>
        </p:txBody>
      </p:sp>
      <p:sp>
        <p:nvSpPr>
          <p:cNvPr id="25" name="object 25"/>
          <p:cNvSpPr/>
          <p:nvPr/>
        </p:nvSpPr>
        <p:spPr>
          <a:xfrm>
            <a:off x="6853484" y="4373909"/>
            <a:ext cx="168910" cy="563245"/>
          </a:xfrm>
          <a:custGeom>
            <a:avLst/>
            <a:gdLst/>
            <a:ahLst/>
            <a:cxnLst/>
            <a:rect l="l" t="t" r="r" b="b"/>
            <a:pathLst>
              <a:path w="168909" h="563245">
                <a:moveTo>
                  <a:pt x="146850" y="0"/>
                </a:moveTo>
                <a:lnTo>
                  <a:pt x="146850" y="98920"/>
                </a:lnTo>
                <a:lnTo>
                  <a:pt x="147597" y="133091"/>
                </a:lnTo>
                <a:lnTo>
                  <a:pt x="142257" y="154357"/>
                </a:lnTo>
                <a:lnTo>
                  <a:pt x="93192" y="193725"/>
                </a:lnTo>
                <a:lnTo>
                  <a:pt x="54805" y="217333"/>
                </a:lnTo>
                <a:lnTo>
                  <a:pt x="6619" y="242756"/>
                </a:lnTo>
                <a:lnTo>
                  <a:pt x="0" y="245719"/>
                </a:lnTo>
                <a:lnTo>
                  <a:pt x="36535" y="287303"/>
                </a:lnTo>
                <a:lnTo>
                  <a:pt x="77836" y="339490"/>
                </a:lnTo>
                <a:lnTo>
                  <a:pt x="101663" y="374180"/>
                </a:lnTo>
                <a:lnTo>
                  <a:pt x="128798" y="420923"/>
                </a:lnTo>
                <a:lnTo>
                  <a:pt x="149947" y="470995"/>
                </a:lnTo>
                <a:lnTo>
                  <a:pt x="163683" y="519919"/>
                </a:lnTo>
                <a:lnTo>
                  <a:pt x="168579" y="563219"/>
                </a:lnTo>
              </a:path>
            </a:pathLst>
          </a:custGeom>
          <a:ln w="12065">
            <a:solidFill>
              <a:srgbClr val="00AE9D"/>
            </a:solidFill>
          </a:ln>
        </p:spPr>
        <p:txBody>
          <a:bodyPr wrap="square" lIns="0" tIns="0" rIns="0" bIns="0" rtlCol="0"/>
          <a:lstStyle/>
          <a:p>
            <a:endParaRPr/>
          </a:p>
        </p:txBody>
      </p:sp>
      <p:grpSp>
        <p:nvGrpSpPr>
          <p:cNvPr id="26" name="object 26"/>
          <p:cNvGrpSpPr/>
          <p:nvPr/>
        </p:nvGrpSpPr>
        <p:grpSpPr>
          <a:xfrm>
            <a:off x="6956251" y="4375984"/>
            <a:ext cx="534035" cy="563245"/>
            <a:chOff x="6956251" y="4375984"/>
            <a:chExt cx="534035" cy="563245"/>
          </a:xfrm>
        </p:grpSpPr>
        <p:sp>
          <p:nvSpPr>
            <p:cNvPr id="27" name="object 27"/>
            <p:cNvSpPr/>
            <p:nvPr/>
          </p:nvSpPr>
          <p:spPr>
            <a:xfrm>
              <a:off x="7315606" y="4382016"/>
              <a:ext cx="168275" cy="551180"/>
            </a:xfrm>
            <a:custGeom>
              <a:avLst/>
              <a:gdLst/>
              <a:ahLst/>
              <a:cxnLst/>
              <a:rect l="l" t="t" r="r" b="b"/>
              <a:pathLst>
                <a:path w="168275" h="551179">
                  <a:moveTo>
                    <a:pt x="21374" y="0"/>
                  </a:moveTo>
                  <a:lnTo>
                    <a:pt x="21374" y="90817"/>
                  </a:lnTo>
                  <a:lnTo>
                    <a:pt x="20626" y="124989"/>
                  </a:lnTo>
                  <a:lnTo>
                    <a:pt x="25966" y="146256"/>
                  </a:lnTo>
                  <a:lnTo>
                    <a:pt x="75031" y="185635"/>
                  </a:lnTo>
                  <a:lnTo>
                    <a:pt x="113426" y="209242"/>
                  </a:lnTo>
                  <a:lnTo>
                    <a:pt x="161617" y="234656"/>
                  </a:lnTo>
                  <a:lnTo>
                    <a:pt x="168236" y="237617"/>
                  </a:lnTo>
                  <a:lnTo>
                    <a:pt x="131693" y="279200"/>
                  </a:lnTo>
                  <a:lnTo>
                    <a:pt x="90387" y="331387"/>
                  </a:lnTo>
                  <a:lnTo>
                    <a:pt x="66560" y="366077"/>
                  </a:lnTo>
                  <a:lnTo>
                    <a:pt x="39481" y="412190"/>
                  </a:lnTo>
                  <a:lnTo>
                    <a:pt x="18454" y="460887"/>
                  </a:lnTo>
                  <a:lnTo>
                    <a:pt x="4840" y="508439"/>
                  </a:lnTo>
                  <a:lnTo>
                    <a:pt x="0" y="551116"/>
                  </a:lnTo>
                </a:path>
              </a:pathLst>
            </a:custGeom>
            <a:ln w="12065">
              <a:solidFill>
                <a:srgbClr val="00AE9D"/>
              </a:solidFill>
            </a:ln>
          </p:spPr>
          <p:txBody>
            <a:bodyPr wrap="square" lIns="0" tIns="0" rIns="0" bIns="0" rtlCol="0"/>
            <a:lstStyle/>
            <a:p>
              <a:endParaRPr/>
            </a:p>
          </p:txBody>
        </p:sp>
        <p:sp>
          <p:nvSpPr>
            <p:cNvPr id="28" name="object 28"/>
            <p:cNvSpPr/>
            <p:nvPr/>
          </p:nvSpPr>
          <p:spPr>
            <a:xfrm>
              <a:off x="6962283" y="4555808"/>
              <a:ext cx="410209" cy="149225"/>
            </a:xfrm>
            <a:custGeom>
              <a:avLst/>
              <a:gdLst/>
              <a:ahLst/>
              <a:cxnLst/>
              <a:rect l="l" t="t" r="r" b="b"/>
              <a:pathLst>
                <a:path w="410209" h="149225">
                  <a:moveTo>
                    <a:pt x="0" y="0"/>
                  </a:moveTo>
                  <a:lnTo>
                    <a:pt x="40132" y="88238"/>
                  </a:lnTo>
                  <a:lnTo>
                    <a:pt x="75455" y="133167"/>
                  </a:lnTo>
                  <a:lnTo>
                    <a:pt x="125721" y="148752"/>
                  </a:lnTo>
                  <a:lnTo>
                    <a:pt x="210680" y="148958"/>
                  </a:lnTo>
                  <a:lnTo>
                    <a:pt x="265577" y="139624"/>
                  </a:lnTo>
                  <a:lnTo>
                    <a:pt x="312961" y="117880"/>
                  </a:lnTo>
                  <a:lnTo>
                    <a:pt x="351963" y="88538"/>
                  </a:lnTo>
                  <a:lnTo>
                    <a:pt x="381711" y="56410"/>
                  </a:lnTo>
                  <a:lnTo>
                    <a:pt x="401336" y="26309"/>
                  </a:lnTo>
                  <a:lnTo>
                    <a:pt x="409968" y="3048"/>
                  </a:lnTo>
                </a:path>
              </a:pathLst>
            </a:custGeom>
            <a:ln w="12065">
              <a:solidFill>
                <a:srgbClr val="00AE9D"/>
              </a:solidFill>
            </a:ln>
          </p:spPr>
          <p:txBody>
            <a:bodyPr wrap="square" lIns="0" tIns="0" rIns="0" bIns="0" rtlCol="0"/>
            <a:lstStyle/>
            <a:p>
              <a:endParaRPr/>
            </a:p>
          </p:txBody>
        </p:sp>
      </p:grpSp>
      <p:sp>
        <p:nvSpPr>
          <p:cNvPr id="29" name="object 29"/>
          <p:cNvSpPr/>
          <p:nvPr/>
        </p:nvSpPr>
        <p:spPr>
          <a:xfrm>
            <a:off x="7603104" y="4666161"/>
            <a:ext cx="196850" cy="478790"/>
          </a:xfrm>
          <a:custGeom>
            <a:avLst/>
            <a:gdLst/>
            <a:ahLst/>
            <a:cxnLst/>
            <a:rect l="l" t="t" r="r" b="b"/>
            <a:pathLst>
              <a:path w="196850" h="478789">
                <a:moveTo>
                  <a:pt x="193657" y="478240"/>
                </a:moveTo>
                <a:lnTo>
                  <a:pt x="193522" y="297510"/>
                </a:lnTo>
                <a:lnTo>
                  <a:pt x="196551" y="211076"/>
                </a:lnTo>
                <a:lnTo>
                  <a:pt x="190366" y="159873"/>
                </a:lnTo>
                <a:lnTo>
                  <a:pt x="168494" y="123749"/>
                </a:lnTo>
                <a:lnTo>
                  <a:pt x="124460" y="82550"/>
                </a:lnTo>
                <a:lnTo>
                  <a:pt x="72791" y="41276"/>
                </a:lnTo>
                <a:lnTo>
                  <a:pt x="33588" y="16052"/>
                </a:lnTo>
                <a:lnTo>
                  <a:pt x="8706" y="3440"/>
                </a:lnTo>
                <a:lnTo>
                  <a:pt x="0" y="0"/>
                </a:lnTo>
              </a:path>
            </a:pathLst>
          </a:custGeom>
          <a:ln w="12065">
            <a:solidFill>
              <a:srgbClr val="00AE9D"/>
            </a:solidFill>
          </a:ln>
        </p:spPr>
        <p:txBody>
          <a:bodyPr wrap="square" lIns="0" tIns="0" rIns="0" bIns="0" rtlCol="0"/>
          <a:lstStyle/>
          <a:p>
            <a:endParaRPr/>
          </a:p>
        </p:txBody>
      </p:sp>
      <p:grpSp>
        <p:nvGrpSpPr>
          <p:cNvPr id="30" name="object 30"/>
          <p:cNvGrpSpPr/>
          <p:nvPr/>
        </p:nvGrpSpPr>
        <p:grpSpPr>
          <a:xfrm>
            <a:off x="0" y="1630756"/>
            <a:ext cx="3049270" cy="3514090"/>
            <a:chOff x="0" y="1630756"/>
            <a:chExt cx="3049270" cy="3514090"/>
          </a:xfrm>
        </p:grpSpPr>
        <p:sp>
          <p:nvSpPr>
            <p:cNvPr id="31" name="object 3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2" name="object 3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3" name="object 3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4" name="object 54"/>
          <p:cNvSpPr txBox="1"/>
          <p:nvPr/>
        </p:nvSpPr>
        <p:spPr>
          <a:xfrm>
            <a:off x="493074" y="533377"/>
            <a:ext cx="6515100" cy="3848735"/>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231F20"/>
                </a:solidFill>
                <a:latin typeface="Bahnschrift SemiBold Condensed" panose="020B0502040204020203" pitchFamily="34" charset="0"/>
                <a:cs typeface="DIN OT Cond"/>
              </a:rPr>
              <a:t>WAS</a:t>
            </a:r>
            <a:r>
              <a:rPr sz="2800" b="1" spc="-30" dirty="0">
                <a:solidFill>
                  <a:srgbClr val="231F20"/>
                </a:solidFill>
                <a:latin typeface="Bahnschrift SemiBold Condensed" panose="020B0502040204020203" pitchFamily="34" charset="0"/>
                <a:cs typeface="DIN OT Cond"/>
              </a:rPr>
              <a:t> </a:t>
            </a:r>
            <a:r>
              <a:rPr sz="2800" b="1" spc="-20" dirty="0">
                <a:solidFill>
                  <a:srgbClr val="231F20"/>
                </a:solidFill>
                <a:latin typeface="Bahnschrift SemiBold Condensed" panose="020B0502040204020203" pitchFamily="34" charset="0"/>
                <a:cs typeface="DIN OT Cond"/>
              </a:rPr>
              <a:t>ENTHALTEN</a:t>
            </a:r>
            <a:r>
              <a:rPr sz="2800" b="1" spc="-30" dirty="0">
                <a:solidFill>
                  <a:srgbClr val="231F20"/>
                </a:solidFill>
                <a:latin typeface="Bahnschrift SemiBold Condensed" panose="020B0502040204020203" pitchFamily="34" charset="0"/>
                <a:cs typeface="DIN OT Cond"/>
              </a:rPr>
              <a:t> </a:t>
            </a:r>
            <a:r>
              <a:rPr sz="2800" b="1" spc="-5" dirty="0">
                <a:solidFill>
                  <a:srgbClr val="231F20"/>
                </a:solidFill>
                <a:latin typeface="Bahnschrift SemiBold Condensed" panose="020B0502040204020203" pitchFamily="34" charset="0"/>
                <a:cs typeface="DIN OT Cond"/>
              </a:rPr>
              <a:t>WÜNSCHENSWERTE</a:t>
            </a:r>
            <a:r>
              <a:rPr sz="2800" b="1" spc="-25" dirty="0">
                <a:solidFill>
                  <a:srgbClr val="231F20"/>
                </a:solidFill>
                <a:latin typeface="Bahnschrift SemiBold Condensed" panose="020B0502040204020203" pitchFamily="34" charset="0"/>
                <a:cs typeface="DIN OT Cond"/>
              </a:rPr>
              <a:t> </a:t>
            </a:r>
            <a:r>
              <a:rPr sz="2800" b="1" spc="-20" dirty="0">
                <a:solidFill>
                  <a:srgbClr val="231F20"/>
                </a:solidFill>
                <a:latin typeface="Bahnschrift SemiBold Condensed" panose="020B0502040204020203" pitchFamily="34" charset="0"/>
                <a:cs typeface="DIN OT Cond"/>
              </a:rPr>
              <a:t>KOMMENTARE?</a:t>
            </a:r>
            <a:endParaRPr sz="2800" dirty="0">
              <a:latin typeface="Bahnschrift SemiBold Condensed" panose="020B0502040204020203" pitchFamily="34" charset="0"/>
              <a:cs typeface="DIN OT Cond"/>
            </a:endParaRPr>
          </a:p>
          <a:p>
            <a:pPr>
              <a:lnSpc>
                <a:spcPct val="100000"/>
              </a:lnSpc>
              <a:spcBef>
                <a:spcPts val="35"/>
              </a:spcBef>
            </a:pPr>
            <a:endParaRPr sz="2800" dirty="0">
              <a:latin typeface="Bahnschrift SemiBold Condensed" panose="020B0502040204020203" pitchFamily="34" charset="0"/>
              <a:cs typeface="DIN OT Cond"/>
            </a:endParaRPr>
          </a:p>
          <a:p>
            <a:pPr marL="12700">
              <a:lnSpc>
                <a:spcPct val="100000"/>
              </a:lnSpc>
              <a:spcBef>
                <a:spcPts val="5"/>
              </a:spcBef>
            </a:pPr>
            <a:r>
              <a:rPr sz="2800" b="1" spc="-5" dirty="0">
                <a:solidFill>
                  <a:srgbClr val="00AE9D"/>
                </a:solidFill>
                <a:latin typeface="Bahnschrift SemiBold Condensed" panose="020B0502040204020203" pitchFamily="34" charset="0"/>
                <a:cs typeface="DIN OT Cond"/>
              </a:rPr>
              <a:t>WAS</a:t>
            </a:r>
            <a:r>
              <a:rPr sz="2800" b="1" spc="-35" dirty="0">
                <a:solidFill>
                  <a:srgbClr val="00AE9D"/>
                </a:solidFill>
                <a:latin typeface="Bahnschrift SemiBold Condensed" panose="020B0502040204020203" pitchFamily="34" charset="0"/>
                <a:cs typeface="DIN OT Cond"/>
              </a:rPr>
              <a:t> </a:t>
            </a:r>
            <a:r>
              <a:rPr sz="2800" b="1" spc="-20" dirty="0">
                <a:solidFill>
                  <a:srgbClr val="00AE9D"/>
                </a:solidFill>
                <a:latin typeface="Bahnschrift SemiBold Condensed" panose="020B0502040204020203" pitchFamily="34" charset="0"/>
                <a:cs typeface="DIN OT Cond"/>
              </a:rPr>
              <a:t>ENTHALTEN</a:t>
            </a:r>
            <a:r>
              <a:rPr sz="2800" b="1" spc="-35"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SCHLECHTE</a:t>
            </a:r>
            <a:r>
              <a:rPr sz="2800" b="1" spc="-40" dirty="0">
                <a:solidFill>
                  <a:srgbClr val="00AE9D"/>
                </a:solidFill>
                <a:latin typeface="Bahnschrift SemiBold Condensed" panose="020B0502040204020203" pitchFamily="34" charset="0"/>
                <a:cs typeface="DIN OT Cond"/>
              </a:rPr>
              <a:t> </a:t>
            </a:r>
            <a:r>
              <a:rPr sz="2800" b="1" spc="-20" dirty="0">
                <a:solidFill>
                  <a:srgbClr val="00AE9D"/>
                </a:solidFill>
                <a:latin typeface="Bahnschrift SemiBold Condensed" panose="020B0502040204020203" pitchFamily="34" charset="0"/>
                <a:cs typeface="DIN OT Cond"/>
              </a:rPr>
              <a:t>KOMMENTARE?</a:t>
            </a:r>
            <a:endParaRPr sz="2800" dirty="0">
              <a:latin typeface="Bahnschrift SemiBold Condensed" panose="020B0502040204020203" pitchFamily="34" charset="0"/>
              <a:cs typeface="DIN OT Cond"/>
            </a:endParaRPr>
          </a:p>
          <a:p>
            <a:pPr>
              <a:lnSpc>
                <a:spcPct val="100000"/>
              </a:lnSpc>
              <a:spcBef>
                <a:spcPts val="55"/>
              </a:spcBef>
            </a:pPr>
            <a:endParaRPr sz="3100" dirty="0">
              <a:latin typeface="Bahnschrift SemiBold Condensed" panose="020B0502040204020203" pitchFamily="34" charset="0"/>
              <a:cs typeface="DIN OT Cond"/>
            </a:endParaRPr>
          </a:p>
          <a:p>
            <a:pPr marL="12700" marR="5080">
              <a:lnSpc>
                <a:spcPts val="3000"/>
              </a:lnSpc>
            </a:pPr>
            <a:r>
              <a:rPr sz="2800" b="1" spc="-5" dirty="0">
                <a:solidFill>
                  <a:srgbClr val="231F20"/>
                </a:solidFill>
                <a:latin typeface="Bahnschrift SemiBold Condensed" panose="020B0502040204020203" pitchFamily="34" charset="0"/>
                <a:cs typeface="DIN OT Cond"/>
              </a:rPr>
              <a:t>WAS</a:t>
            </a:r>
            <a:r>
              <a:rPr sz="2800" b="1" spc="-35" dirty="0">
                <a:solidFill>
                  <a:srgbClr val="231F20"/>
                </a:solidFill>
                <a:latin typeface="Bahnschrift SemiBold Condensed" panose="020B0502040204020203" pitchFamily="34" charset="0"/>
                <a:cs typeface="DIN OT Cond"/>
              </a:rPr>
              <a:t> </a:t>
            </a:r>
            <a:r>
              <a:rPr sz="2800" b="1" dirty="0">
                <a:solidFill>
                  <a:srgbClr val="231F20"/>
                </a:solidFill>
                <a:latin typeface="Bahnschrift SemiBold Condensed" panose="020B0502040204020203" pitchFamily="34" charset="0"/>
                <a:cs typeface="DIN OT Cond"/>
              </a:rPr>
              <a:t>SOLLEN</a:t>
            </a:r>
            <a:r>
              <a:rPr sz="2800" b="1" spc="-30" dirty="0">
                <a:solidFill>
                  <a:srgbClr val="231F20"/>
                </a:solidFill>
                <a:latin typeface="Bahnschrift SemiBold Condensed" panose="020B0502040204020203" pitchFamily="34" charset="0"/>
                <a:cs typeface="DIN OT Cond"/>
              </a:rPr>
              <a:t> </a:t>
            </a:r>
            <a:r>
              <a:rPr sz="2800" b="1" spc="-25" dirty="0">
                <a:solidFill>
                  <a:srgbClr val="231F20"/>
                </a:solidFill>
                <a:latin typeface="Bahnschrift SemiBold Condensed" panose="020B0502040204020203" pitchFamily="34" charset="0"/>
                <a:cs typeface="DIN OT Cond"/>
              </a:rPr>
              <a:t>KOMMENTATOR:INNEN</a:t>
            </a:r>
            <a:r>
              <a:rPr sz="2800" b="1" spc="-30" dirty="0">
                <a:solidFill>
                  <a:srgbClr val="231F20"/>
                </a:solidFill>
                <a:latin typeface="Bahnschrift SemiBold Condensed" panose="020B0502040204020203" pitchFamily="34" charset="0"/>
                <a:cs typeface="DIN OT Cond"/>
              </a:rPr>
              <a:t> </a:t>
            </a:r>
            <a:r>
              <a:rPr sz="2800" b="1" dirty="0">
                <a:solidFill>
                  <a:srgbClr val="231F20"/>
                </a:solidFill>
                <a:latin typeface="Bahnschrift SemiBold Condensed" panose="020B0502040204020203" pitchFamily="34" charset="0"/>
                <a:cs typeface="DIN OT Cond"/>
              </a:rPr>
              <a:t>UND</a:t>
            </a:r>
            <a:r>
              <a:rPr sz="2800" b="1" spc="-30" dirty="0">
                <a:solidFill>
                  <a:srgbClr val="231F20"/>
                </a:solidFill>
                <a:latin typeface="Bahnschrift SemiBold Condensed" panose="020B0502040204020203" pitchFamily="34" charset="0"/>
                <a:cs typeface="DIN OT Cond"/>
              </a:rPr>
              <a:t> </a:t>
            </a:r>
            <a:r>
              <a:rPr sz="2800" b="1" spc="-5" dirty="0">
                <a:solidFill>
                  <a:srgbClr val="231F20"/>
                </a:solidFill>
                <a:latin typeface="Bahnschrift SemiBold Condensed" panose="020B0502040204020203" pitchFamily="34" charset="0"/>
                <a:cs typeface="DIN OT Cond"/>
              </a:rPr>
              <a:t>LESER:INNEN </a:t>
            </a:r>
            <a:r>
              <a:rPr sz="2800" b="1" spc="-490" dirty="0">
                <a:solidFill>
                  <a:srgbClr val="231F20"/>
                </a:solidFill>
                <a:latin typeface="Bahnschrift SemiBold Condensed" panose="020B0502040204020203" pitchFamily="34" charset="0"/>
                <a:cs typeface="DIN OT Cond"/>
              </a:rPr>
              <a:t> </a:t>
            </a:r>
            <a:r>
              <a:rPr sz="2800" b="1" dirty="0">
                <a:solidFill>
                  <a:srgbClr val="231F20"/>
                </a:solidFill>
                <a:latin typeface="Bahnschrift SemiBold Condensed" panose="020B0502040204020203" pitchFamily="34" charset="0"/>
                <a:cs typeface="DIN OT Cond"/>
              </a:rPr>
              <a:t>AUS</a:t>
            </a:r>
            <a:r>
              <a:rPr sz="2800" b="1" spc="-35" dirty="0">
                <a:solidFill>
                  <a:srgbClr val="231F20"/>
                </a:solidFill>
                <a:latin typeface="Bahnschrift SemiBold Condensed" panose="020B0502040204020203" pitchFamily="34" charset="0"/>
                <a:cs typeface="DIN OT Cond"/>
              </a:rPr>
              <a:t> </a:t>
            </a:r>
            <a:r>
              <a:rPr sz="2800" b="1" dirty="0">
                <a:solidFill>
                  <a:srgbClr val="231F20"/>
                </a:solidFill>
                <a:latin typeface="Bahnschrift SemiBold Condensed" panose="020B0502040204020203" pitchFamily="34" charset="0"/>
                <a:cs typeface="DIN OT Cond"/>
              </a:rPr>
              <a:t>DER</a:t>
            </a:r>
            <a:r>
              <a:rPr sz="2800" b="1" spc="-30" dirty="0">
                <a:solidFill>
                  <a:srgbClr val="231F20"/>
                </a:solidFill>
                <a:latin typeface="Bahnschrift SemiBold Condensed" panose="020B0502040204020203" pitchFamily="34" charset="0"/>
                <a:cs typeface="DIN OT Cond"/>
              </a:rPr>
              <a:t> </a:t>
            </a:r>
            <a:r>
              <a:rPr sz="2800" b="1" dirty="0">
                <a:solidFill>
                  <a:srgbClr val="231F20"/>
                </a:solidFill>
                <a:latin typeface="Bahnschrift SemiBold Condensed" panose="020B0502040204020203" pitchFamily="34" charset="0"/>
                <a:cs typeface="DIN OT Cond"/>
              </a:rPr>
              <a:t>ONLINEDISKUSSION</a:t>
            </a:r>
            <a:r>
              <a:rPr sz="2800" b="1" spc="-35" dirty="0">
                <a:solidFill>
                  <a:srgbClr val="231F20"/>
                </a:solidFill>
                <a:latin typeface="Bahnschrift SemiBold Condensed" panose="020B0502040204020203" pitchFamily="34" charset="0"/>
                <a:cs typeface="DIN OT Cond"/>
              </a:rPr>
              <a:t> </a:t>
            </a:r>
            <a:r>
              <a:rPr sz="2800" b="1" spc="-5" dirty="0">
                <a:solidFill>
                  <a:srgbClr val="231F20"/>
                </a:solidFill>
                <a:latin typeface="Bahnschrift SemiBold Condensed" panose="020B0502040204020203" pitchFamily="34" charset="0"/>
                <a:cs typeface="DIN OT Cond"/>
              </a:rPr>
              <a:t>MITNEHMEN?</a:t>
            </a:r>
            <a:endParaRPr sz="2800" dirty="0">
              <a:latin typeface="Bahnschrift SemiBold Condensed" panose="020B0502040204020203" pitchFamily="34" charset="0"/>
              <a:cs typeface="DIN OT Cond"/>
            </a:endParaRPr>
          </a:p>
          <a:p>
            <a:pPr>
              <a:lnSpc>
                <a:spcPct val="100000"/>
              </a:lnSpc>
              <a:spcBef>
                <a:spcPts val="10"/>
              </a:spcBef>
            </a:pPr>
            <a:endParaRPr sz="2950" dirty="0">
              <a:latin typeface="Bahnschrift SemiBold Condensed" panose="020B0502040204020203" pitchFamily="34" charset="0"/>
              <a:cs typeface="DIN OT Cond"/>
            </a:endParaRPr>
          </a:p>
          <a:p>
            <a:pPr marL="12700" marR="501015">
              <a:lnSpc>
                <a:spcPts val="3000"/>
              </a:lnSpc>
              <a:spcBef>
                <a:spcPts val="5"/>
              </a:spcBef>
            </a:pPr>
            <a:r>
              <a:rPr sz="2800" b="1" spc="-5" dirty="0">
                <a:solidFill>
                  <a:srgbClr val="00AE9D"/>
                </a:solidFill>
                <a:latin typeface="Bahnschrift SemiBold Condensed" panose="020B0502040204020203" pitchFamily="34" charset="0"/>
                <a:cs typeface="DIN OT Cond"/>
              </a:rPr>
              <a:t>WAS</a:t>
            </a:r>
            <a:r>
              <a:rPr sz="2800" b="1" spc="-35"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WOLLEN</a:t>
            </a:r>
            <a:r>
              <a:rPr sz="2800" b="1" spc="-35"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SIE</a:t>
            </a:r>
            <a:r>
              <a:rPr sz="2800" b="1" spc="-30"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FÜR</a:t>
            </a:r>
            <a:r>
              <a:rPr sz="2800" b="1" spc="-35"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DIE</a:t>
            </a:r>
            <a:r>
              <a:rPr sz="2800" b="1" spc="-35" dirty="0">
                <a:solidFill>
                  <a:srgbClr val="00AE9D"/>
                </a:solidFill>
                <a:latin typeface="Bahnschrift SemiBold Condensed" panose="020B0502040204020203" pitchFamily="34" charset="0"/>
                <a:cs typeface="DIN OT Cond"/>
              </a:rPr>
              <a:t> </a:t>
            </a:r>
            <a:r>
              <a:rPr sz="2800" b="1" spc="-5" dirty="0">
                <a:solidFill>
                  <a:srgbClr val="00AE9D"/>
                </a:solidFill>
                <a:latin typeface="Bahnschrift SemiBold Condensed" panose="020B0502040204020203" pitchFamily="34" charset="0"/>
                <a:cs typeface="DIN OT Cond"/>
              </a:rPr>
              <a:t>REDAKTIONELLE</a:t>
            </a:r>
            <a:r>
              <a:rPr sz="2800" b="1" spc="-30"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ARBEIT </a:t>
            </a:r>
            <a:r>
              <a:rPr sz="2800" b="1" spc="-490"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AUS</a:t>
            </a:r>
            <a:r>
              <a:rPr sz="2800" b="1" spc="-30" dirty="0">
                <a:solidFill>
                  <a:srgbClr val="00AE9D"/>
                </a:solidFill>
                <a:latin typeface="Bahnschrift SemiBold Condensed" panose="020B0502040204020203" pitchFamily="34" charset="0"/>
                <a:cs typeface="DIN OT Cond"/>
              </a:rPr>
              <a:t> </a:t>
            </a:r>
            <a:r>
              <a:rPr sz="2800" b="1" dirty="0">
                <a:solidFill>
                  <a:srgbClr val="00AE9D"/>
                </a:solidFill>
                <a:latin typeface="Bahnschrift SemiBold Condensed" panose="020B0502040204020203" pitchFamily="34" charset="0"/>
                <a:cs typeface="DIN OT Cond"/>
              </a:rPr>
              <a:t>DEN</a:t>
            </a:r>
            <a:r>
              <a:rPr sz="2800" b="1" spc="-30" dirty="0">
                <a:solidFill>
                  <a:srgbClr val="00AE9D"/>
                </a:solidFill>
                <a:latin typeface="Bahnschrift SemiBold Condensed" panose="020B0502040204020203" pitchFamily="34" charset="0"/>
                <a:cs typeface="DIN OT Cond"/>
              </a:rPr>
              <a:t> </a:t>
            </a:r>
            <a:r>
              <a:rPr sz="2800" b="1" spc="-5" dirty="0">
                <a:solidFill>
                  <a:srgbClr val="00AE9D"/>
                </a:solidFill>
                <a:latin typeface="Bahnschrift SemiBold Condensed" panose="020B0502040204020203" pitchFamily="34" charset="0"/>
                <a:cs typeface="DIN OT Cond"/>
              </a:rPr>
              <a:t>ONLINE-DISKUSSIONEN</a:t>
            </a:r>
            <a:r>
              <a:rPr sz="2800" b="1" spc="-30" dirty="0">
                <a:solidFill>
                  <a:srgbClr val="00AE9D"/>
                </a:solidFill>
                <a:latin typeface="Bahnschrift SemiBold Condensed" panose="020B0502040204020203" pitchFamily="34" charset="0"/>
                <a:cs typeface="DIN OT Cond"/>
              </a:rPr>
              <a:t> </a:t>
            </a:r>
            <a:r>
              <a:rPr sz="2800" b="1" spc="-5" dirty="0">
                <a:solidFill>
                  <a:srgbClr val="00AE9D"/>
                </a:solidFill>
                <a:latin typeface="Bahnschrift SemiBold Condensed" panose="020B0502040204020203" pitchFamily="34" charset="0"/>
                <a:cs typeface="DIN OT Cond"/>
              </a:rPr>
              <a:t>MITNEHMEN?</a:t>
            </a:r>
            <a:endParaRPr sz="2800" dirty="0">
              <a:latin typeface="Bahnschrift SemiBold Condensed" panose="020B0502040204020203" pitchFamily="34" charset="0"/>
              <a:cs typeface="DIN OT Cond"/>
            </a:endParaRPr>
          </a:p>
        </p:txBody>
      </p:sp>
      <p:pic>
        <p:nvPicPr>
          <p:cNvPr id="56" name="Grafik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7" name="Grafik 56" descr="Ein Bild, das Text enthält.&#10;&#10;Automatisch generierte Beschreibung">
            <a:extLst>
              <a:ext uri="{FF2B5EF4-FFF2-40B4-BE49-F238E27FC236}">
                <a16:creationId xmlns:a16="http://schemas.microsoft.com/office/drawing/2014/main" xmlns="" id="{13B5FA36-9699-5045-97D0-F85CA9A058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833" t="66296" r="3334"/>
          <a:stretch/>
        </p:blipFill>
        <p:spPr>
          <a:xfrm>
            <a:off x="6477000" y="3413125"/>
            <a:ext cx="2362200" cy="1733550"/>
          </a:xfrm>
          <a:prstGeom prst="rect">
            <a:avLst/>
          </a:prstGeom>
        </p:spPr>
      </p:pic>
      <p:sp>
        <p:nvSpPr>
          <p:cNvPr id="45" name="Foliennummernplatzhalter 44"/>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11</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26884" y="3471574"/>
            <a:ext cx="685800" cy="1010919"/>
            <a:chOff x="6826884" y="3471574"/>
            <a:chExt cx="685800" cy="1010919"/>
          </a:xfrm>
        </p:grpSpPr>
        <p:sp>
          <p:nvSpPr>
            <p:cNvPr id="3" name="object 3"/>
            <p:cNvSpPr/>
            <p:nvPr/>
          </p:nvSpPr>
          <p:spPr>
            <a:xfrm>
              <a:off x="6898212" y="3979772"/>
              <a:ext cx="555625" cy="496570"/>
            </a:xfrm>
            <a:custGeom>
              <a:avLst/>
              <a:gdLst/>
              <a:ahLst/>
              <a:cxnLst/>
              <a:rect l="l" t="t" r="r" b="b"/>
              <a:pathLst>
                <a:path w="555625" h="496570">
                  <a:moveTo>
                    <a:pt x="277533" y="496503"/>
                  </a:moveTo>
                  <a:lnTo>
                    <a:pt x="166811" y="464495"/>
                  </a:lnTo>
                  <a:lnTo>
                    <a:pt x="103846" y="428275"/>
                  </a:lnTo>
                  <a:lnTo>
                    <a:pt x="65186" y="364847"/>
                  </a:lnTo>
                  <a:lnTo>
                    <a:pt x="27381" y="251215"/>
                  </a:lnTo>
                  <a:lnTo>
                    <a:pt x="14423" y="206125"/>
                  </a:lnTo>
                  <a:lnTo>
                    <a:pt x="3299" y="155460"/>
                  </a:lnTo>
                  <a:lnTo>
                    <a:pt x="0" y="126501"/>
                  </a:lnTo>
                  <a:lnTo>
                    <a:pt x="55320" y="49963"/>
                  </a:lnTo>
                  <a:lnTo>
                    <a:pt x="105713" y="11639"/>
                  </a:lnTo>
                  <a:lnTo>
                    <a:pt x="179934" y="0"/>
                  </a:lnTo>
                  <a:lnTo>
                    <a:pt x="306743" y="3514"/>
                  </a:lnTo>
                  <a:lnTo>
                    <a:pt x="416207" y="8745"/>
                  </a:lnTo>
                  <a:lnTo>
                    <a:pt x="478562" y="24596"/>
                  </a:lnTo>
                  <a:lnTo>
                    <a:pt x="517089" y="63765"/>
                  </a:lnTo>
                  <a:lnTo>
                    <a:pt x="555066" y="138947"/>
                  </a:lnTo>
                  <a:lnTo>
                    <a:pt x="498451" y="320734"/>
                  </a:lnTo>
                  <a:lnTo>
                    <a:pt x="404521" y="429653"/>
                  </a:lnTo>
                  <a:lnTo>
                    <a:pt x="316481" y="482608"/>
                  </a:lnTo>
                  <a:lnTo>
                    <a:pt x="277533" y="496503"/>
                  </a:lnTo>
                  <a:close/>
                </a:path>
              </a:pathLst>
            </a:custGeom>
            <a:ln w="12065">
              <a:solidFill>
                <a:srgbClr val="00AE9D"/>
              </a:solidFill>
            </a:ln>
          </p:spPr>
          <p:txBody>
            <a:bodyPr wrap="square" lIns="0" tIns="0" rIns="0" bIns="0" rtlCol="0"/>
            <a:lstStyle/>
            <a:p>
              <a:endParaRPr/>
            </a:p>
          </p:txBody>
        </p:sp>
        <p:sp>
          <p:nvSpPr>
            <p:cNvPr id="4" name="object 4"/>
            <p:cNvSpPr/>
            <p:nvPr/>
          </p:nvSpPr>
          <p:spPr>
            <a:xfrm>
              <a:off x="6832916" y="3585843"/>
              <a:ext cx="661035" cy="537845"/>
            </a:xfrm>
            <a:custGeom>
              <a:avLst/>
              <a:gdLst/>
              <a:ahLst/>
              <a:cxnLst/>
              <a:rect l="l" t="t" r="r" b="b"/>
              <a:pathLst>
                <a:path w="661034" h="537845">
                  <a:moveTo>
                    <a:pt x="67284" y="520080"/>
                  </a:moveTo>
                  <a:lnTo>
                    <a:pt x="16964" y="375234"/>
                  </a:lnTo>
                  <a:lnTo>
                    <a:pt x="0" y="287377"/>
                  </a:lnTo>
                  <a:lnTo>
                    <a:pt x="16221" y="220891"/>
                  </a:lnTo>
                  <a:lnTo>
                    <a:pt x="65455" y="140160"/>
                  </a:lnTo>
                  <a:lnTo>
                    <a:pt x="99546" y="95689"/>
                  </a:lnTo>
                  <a:lnTo>
                    <a:pt x="135967" y="61256"/>
                  </a:lnTo>
                  <a:lnTo>
                    <a:pt x="174484" y="35728"/>
                  </a:lnTo>
                  <a:lnTo>
                    <a:pt x="214861" y="17972"/>
                  </a:lnTo>
                  <a:lnTo>
                    <a:pt x="256864" y="6854"/>
                  </a:lnTo>
                  <a:lnTo>
                    <a:pt x="300256" y="1241"/>
                  </a:lnTo>
                  <a:lnTo>
                    <a:pt x="344803" y="0"/>
                  </a:lnTo>
                  <a:lnTo>
                    <a:pt x="390271" y="1997"/>
                  </a:lnTo>
                  <a:lnTo>
                    <a:pt x="542294" y="16920"/>
                  </a:lnTo>
                  <a:lnTo>
                    <a:pt x="621101" y="50138"/>
                  </a:lnTo>
                  <a:lnTo>
                    <a:pt x="652009" y="127068"/>
                  </a:lnTo>
                  <a:lnTo>
                    <a:pt x="660336" y="273129"/>
                  </a:lnTo>
                  <a:lnTo>
                    <a:pt x="660709" y="355939"/>
                  </a:lnTo>
                  <a:lnTo>
                    <a:pt x="656461" y="411065"/>
                  </a:lnTo>
                  <a:lnTo>
                    <a:pt x="643657" y="463279"/>
                  </a:lnTo>
                  <a:lnTo>
                    <a:pt x="618363" y="537352"/>
                  </a:lnTo>
                </a:path>
              </a:pathLst>
            </a:custGeom>
            <a:ln w="12065">
              <a:solidFill>
                <a:srgbClr val="00AE9D"/>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439140" y="4011018"/>
              <a:ext cx="73038" cy="180212"/>
            </a:xfrm>
            <a:prstGeom prst="rect">
              <a:avLst/>
            </a:prstGeom>
          </p:spPr>
        </p:pic>
        <p:pic>
          <p:nvPicPr>
            <p:cNvPr id="6" name="object 6"/>
            <p:cNvPicPr/>
            <p:nvPr/>
          </p:nvPicPr>
          <p:blipFill>
            <a:blip r:embed="rId4" cstate="print"/>
            <a:stretch>
              <a:fillRect/>
            </a:stretch>
          </p:blipFill>
          <p:spPr>
            <a:xfrm>
              <a:off x="6845588" y="4011018"/>
              <a:ext cx="73038" cy="180212"/>
            </a:xfrm>
            <a:prstGeom prst="rect">
              <a:avLst/>
            </a:prstGeom>
          </p:spPr>
        </p:pic>
        <p:sp>
          <p:nvSpPr>
            <p:cNvPr id="7" name="object 7"/>
            <p:cNvSpPr/>
            <p:nvPr/>
          </p:nvSpPr>
          <p:spPr>
            <a:xfrm>
              <a:off x="7036286" y="3477607"/>
              <a:ext cx="284480" cy="133985"/>
            </a:xfrm>
            <a:custGeom>
              <a:avLst/>
              <a:gdLst/>
              <a:ahLst/>
              <a:cxnLst/>
              <a:rect l="l" t="t" r="r" b="b"/>
              <a:pathLst>
                <a:path w="284479" h="133985">
                  <a:moveTo>
                    <a:pt x="0" y="122986"/>
                  </a:moveTo>
                  <a:lnTo>
                    <a:pt x="19159" y="52320"/>
                  </a:lnTo>
                  <a:lnTo>
                    <a:pt x="40452" y="15954"/>
                  </a:lnTo>
                  <a:lnTo>
                    <a:pt x="77295" y="2357"/>
                  </a:lnTo>
                  <a:lnTo>
                    <a:pt x="143103" y="0"/>
                  </a:lnTo>
                  <a:lnTo>
                    <a:pt x="207841" y="20596"/>
                  </a:lnTo>
                  <a:lnTo>
                    <a:pt x="251526" y="66590"/>
                  </a:lnTo>
                  <a:lnTo>
                    <a:pt x="276223" y="112715"/>
                  </a:lnTo>
                  <a:lnTo>
                    <a:pt x="283997" y="133705"/>
                  </a:lnTo>
                </a:path>
              </a:pathLst>
            </a:custGeom>
            <a:ln w="12065">
              <a:solidFill>
                <a:srgbClr val="00AE9D"/>
              </a:solidFill>
            </a:ln>
          </p:spPr>
          <p:txBody>
            <a:bodyPr wrap="square" lIns="0" tIns="0" rIns="0" bIns="0" rtlCol="0"/>
            <a:lstStyle/>
            <a:p>
              <a:endParaRPr/>
            </a:p>
          </p:txBody>
        </p:sp>
      </p:grpSp>
      <p:grpSp>
        <p:nvGrpSpPr>
          <p:cNvPr id="8" name="object 8"/>
          <p:cNvGrpSpPr/>
          <p:nvPr/>
        </p:nvGrpSpPr>
        <p:grpSpPr>
          <a:xfrm>
            <a:off x="7566051" y="3515114"/>
            <a:ext cx="1210310" cy="1635760"/>
            <a:chOff x="7566051" y="3515114"/>
            <a:chExt cx="1210310" cy="1635760"/>
          </a:xfrm>
        </p:grpSpPr>
        <p:sp>
          <p:nvSpPr>
            <p:cNvPr id="9" name="object 9"/>
            <p:cNvSpPr/>
            <p:nvPr/>
          </p:nvSpPr>
          <p:spPr>
            <a:xfrm>
              <a:off x="7835868" y="3742369"/>
              <a:ext cx="527050" cy="697865"/>
            </a:xfrm>
            <a:custGeom>
              <a:avLst/>
              <a:gdLst/>
              <a:ahLst/>
              <a:cxnLst/>
              <a:rect l="l" t="t" r="r" b="b"/>
              <a:pathLst>
                <a:path w="527050" h="697864">
                  <a:moveTo>
                    <a:pt x="37461" y="70370"/>
                  </a:moveTo>
                  <a:lnTo>
                    <a:pt x="11276" y="115787"/>
                  </a:lnTo>
                  <a:lnTo>
                    <a:pt x="0" y="158337"/>
                  </a:lnTo>
                  <a:lnTo>
                    <a:pt x="1339" y="222689"/>
                  </a:lnTo>
                  <a:lnTo>
                    <a:pt x="13001" y="333514"/>
                  </a:lnTo>
                  <a:lnTo>
                    <a:pt x="21177" y="389232"/>
                  </a:lnTo>
                  <a:lnTo>
                    <a:pt x="32912" y="442177"/>
                  </a:lnTo>
                  <a:lnTo>
                    <a:pt x="48281" y="491781"/>
                  </a:lnTo>
                  <a:lnTo>
                    <a:pt x="67357" y="537474"/>
                  </a:lnTo>
                  <a:lnTo>
                    <a:pt x="90212" y="578688"/>
                  </a:lnTo>
                  <a:lnTo>
                    <a:pt x="116921" y="614852"/>
                  </a:lnTo>
                  <a:lnTo>
                    <a:pt x="147556" y="645399"/>
                  </a:lnTo>
                  <a:lnTo>
                    <a:pt x="182190" y="669757"/>
                  </a:lnTo>
                  <a:lnTo>
                    <a:pt x="220897" y="687360"/>
                  </a:lnTo>
                  <a:lnTo>
                    <a:pt x="263750" y="697636"/>
                  </a:lnTo>
                  <a:lnTo>
                    <a:pt x="330363" y="695628"/>
                  </a:lnTo>
                  <a:lnTo>
                    <a:pt x="372317" y="681572"/>
                  </a:lnTo>
                  <a:lnTo>
                    <a:pt x="407388" y="643420"/>
                  </a:lnTo>
                  <a:lnTo>
                    <a:pt x="453348" y="569125"/>
                  </a:lnTo>
                  <a:lnTo>
                    <a:pt x="481487" y="513540"/>
                  </a:lnTo>
                  <a:lnTo>
                    <a:pt x="501333" y="457901"/>
                  </a:lnTo>
                  <a:lnTo>
                    <a:pt x="514332" y="403654"/>
                  </a:lnTo>
                  <a:lnTo>
                    <a:pt x="521928" y="352244"/>
                  </a:lnTo>
                  <a:lnTo>
                    <a:pt x="525565" y="305116"/>
                  </a:lnTo>
                  <a:lnTo>
                    <a:pt x="526688" y="263716"/>
                  </a:lnTo>
                  <a:lnTo>
                    <a:pt x="526742" y="229489"/>
                  </a:lnTo>
                  <a:lnTo>
                    <a:pt x="477194" y="165707"/>
                  </a:lnTo>
                  <a:lnTo>
                    <a:pt x="439974" y="132334"/>
                  </a:lnTo>
                  <a:lnTo>
                    <a:pt x="396445" y="118467"/>
                  </a:lnTo>
                  <a:lnTo>
                    <a:pt x="327974" y="113207"/>
                  </a:lnTo>
                  <a:lnTo>
                    <a:pt x="281183" y="111229"/>
                  </a:lnTo>
                  <a:lnTo>
                    <a:pt x="230021" y="108856"/>
                  </a:lnTo>
                  <a:lnTo>
                    <a:pt x="177567" y="104547"/>
                  </a:lnTo>
                  <a:lnTo>
                    <a:pt x="126906" y="96761"/>
                  </a:lnTo>
                  <a:lnTo>
                    <a:pt x="81118" y="83955"/>
                  </a:lnTo>
                  <a:lnTo>
                    <a:pt x="43286" y="64587"/>
                  </a:lnTo>
                  <a:lnTo>
                    <a:pt x="16493" y="37116"/>
                  </a:lnTo>
                  <a:lnTo>
                    <a:pt x="3819" y="0"/>
                  </a:lnTo>
                </a:path>
              </a:pathLst>
            </a:custGeom>
            <a:ln w="12065">
              <a:solidFill>
                <a:srgbClr val="00AE9D"/>
              </a:solidFill>
            </a:ln>
          </p:spPr>
          <p:txBody>
            <a:bodyPr wrap="square" lIns="0" tIns="0" rIns="0" bIns="0" rtlCol="0"/>
            <a:lstStyle/>
            <a:p>
              <a:endParaRPr/>
            </a:p>
          </p:txBody>
        </p:sp>
        <p:sp>
          <p:nvSpPr>
            <p:cNvPr id="10" name="object 10"/>
            <p:cNvSpPr/>
            <p:nvPr/>
          </p:nvSpPr>
          <p:spPr>
            <a:xfrm>
              <a:off x="7802907" y="3973798"/>
              <a:ext cx="49530" cy="160020"/>
            </a:xfrm>
            <a:custGeom>
              <a:avLst/>
              <a:gdLst/>
              <a:ahLst/>
              <a:cxnLst/>
              <a:rect l="l" t="t" r="r" b="b"/>
              <a:pathLst>
                <a:path w="49529" h="160020">
                  <a:moveTo>
                    <a:pt x="49326" y="159677"/>
                  </a:moveTo>
                  <a:lnTo>
                    <a:pt x="22488" y="148057"/>
                  </a:lnTo>
                  <a:lnTo>
                    <a:pt x="8404" y="135154"/>
                  </a:lnTo>
                  <a:lnTo>
                    <a:pt x="2449" y="112844"/>
                  </a:lnTo>
                  <a:lnTo>
                    <a:pt x="0" y="72999"/>
                  </a:lnTo>
                  <a:lnTo>
                    <a:pt x="3873" y="32720"/>
                  </a:lnTo>
                  <a:lnTo>
                    <a:pt x="15316" y="10834"/>
                  </a:lnTo>
                  <a:lnTo>
                    <a:pt x="27321" y="1781"/>
                  </a:lnTo>
                  <a:lnTo>
                    <a:pt x="32880" y="0"/>
                  </a:lnTo>
                </a:path>
              </a:pathLst>
            </a:custGeom>
            <a:ln w="12065">
              <a:solidFill>
                <a:srgbClr val="00AE9D"/>
              </a:solidFill>
            </a:ln>
          </p:spPr>
          <p:txBody>
            <a:bodyPr wrap="square" lIns="0" tIns="0" rIns="0" bIns="0" rtlCol="0"/>
            <a:lstStyle/>
            <a:p>
              <a:endParaRPr/>
            </a:p>
          </p:txBody>
        </p:sp>
        <p:sp>
          <p:nvSpPr>
            <p:cNvPr id="11" name="object 11"/>
            <p:cNvSpPr/>
            <p:nvPr/>
          </p:nvSpPr>
          <p:spPr>
            <a:xfrm>
              <a:off x="8355510" y="3973798"/>
              <a:ext cx="49530" cy="160020"/>
            </a:xfrm>
            <a:custGeom>
              <a:avLst/>
              <a:gdLst/>
              <a:ahLst/>
              <a:cxnLst/>
              <a:rect l="l" t="t" r="r" b="b"/>
              <a:pathLst>
                <a:path w="49529" h="160020">
                  <a:moveTo>
                    <a:pt x="0" y="159677"/>
                  </a:moveTo>
                  <a:lnTo>
                    <a:pt x="26838" y="148057"/>
                  </a:lnTo>
                  <a:lnTo>
                    <a:pt x="40922" y="135154"/>
                  </a:lnTo>
                  <a:lnTo>
                    <a:pt x="46877" y="112844"/>
                  </a:lnTo>
                  <a:lnTo>
                    <a:pt x="49326" y="72999"/>
                  </a:lnTo>
                  <a:lnTo>
                    <a:pt x="45453" y="32720"/>
                  </a:lnTo>
                  <a:lnTo>
                    <a:pt x="34010" y="10834"/>
                  </a:lnTo>
                  <a:lnTo>
                    <a:pt x="22005" y="1781"/>
                  </a:lnTo>
                  <a:lnTo>
                    <a:pt x="16446" y="0"/>
                  </a:lnTo>
                </a:path>
              </a:pathLst>
            </a:custGeom>
            <a:ln w="12065">
              <a:solidFill>
                <a:srgbClr val="00AE9D"/>
              </a:solidFill>
            </a:ln>
          </p:spPr>
          <p:txBody>
            <a:bodyPr wrap="square" lIns="0" tIns="0" rIns="0" bIns="0" rtlCol="0"/>
            <a:lstStyle/>
            <a:p>
              <a:endParaRPr/>
            </a:p>
          </p:txBody>
        </p:sp>
        <p:sp>
          <p:nvSpPr>
            <p:cNvPr id="12" name="object 12"/>
            <p:cNvSpPr/>
            <p:nvPr/>
          </p:nvSpPr>
          <p:spPr>
            <a:xfrm>
              <a:off x="7801571" y="3521146"/>
              <a:ext cx="598170" cy="456565"/>
            </a:xfrm>
            <a:custGeom>
              <a:avLst/>
              <a:gdLst/>
              <a:ahLst/>
              <a:cxnLst/>
              <a:rect l="l" t="t" r="r" b="b"/>
              <a:pathLst>
                <a:path w="598170" h="456564">
                  <a:moveTo>
                    <a:pt x="22753" y="455998"/>
                  </a:moveTo>
                  <a:lnTo>
                    <a:pt x="7003" y="378525"/>
                  </a:lnTo>
                  <a:lnTo>
                    <a:pt x="0" y="329137"/>
                  </a:lnTo>
                  <a:lnTo>
                    <a:pt x="166" y="286626"/>
                  </a:lnTo>
                  <a:lnTo>
                    <a:pt x="5926" y="229785"/>
                  </a:lnTo>
                  <a:lnTo>
                    <a:pt x="24304" y="155701"/>
                  </a:lnTo>
                  <a:lnTo>
                    <a:pt x="42895" y="118821"/>
                  </a:lnTo>
                  <a:lnTo>
                    <a:pt x="69210" y="84197"/>
                  </a:lnTo>
                  <a:lnTo>
                    <a:pt x="104343" y="53443"/>
                  </a:lnTo>
                  <a:lnTo>
                    <a:pt x="149386" y="28169"/>
                  </a:lnTo>
                  <a:lnTo>
                    <a:pt x="205434" y="9988"/>
                  </a:lnTo>
                  <a:lnTo>
                    <a:pt x="273578" y="512"/>
                  </a:lnTo>
                  <a:lnTo>
                    <a:pt x="330849" y="0"/>
                  </a:lnTo>
                  <a:lnTo>
                    <a:pt x="383211" y="5586"/>
                  </a:lnTo>
                  <a:lnTo>
                    <a:pt x="430433" y="16950"/>
                  </a:lnTo>
                  <a:lnTo>
                    <a:pt x="472287" y="33770"/>
                  </a:lnTo>
                  <a:lnTo>
                    <a:pt x="508542" y="55727"/>
                  </a:lnTo>
                  <a:lnTo>
                    <a:pt x="538971" y="82498"/>
                  </a:lnTo>
                  <a:lnTo>
                    <a:pt x="563342" y="113763"/>
                  </a:lnTo>
                  <a:lnTo>
                    <a:pt x="581428" y="149200"/>
                  </a:lnTo>
                  <a:lnTo>
                    <a:pt x="592997" y="188490"/>
                  </a:lnTo>
                  <a:lnTo>
                    <a:pt x="597822" y="231309"/>
                  </a:lnTo>
                  <a:lnTo>
                    <a:pt x="597372" y="328726"/>
                  </a:lnTo>
                  <a:lnTo>
                    <a:pt x="591900" y="398489"/>
                  </a:lnTo>
                  <a:lnTo>
                    <a:pt x="585567" y="440453"/>
                  </a:lnTo>
                  <a:lnTo>
                    <a:pt x="582531" y="454474"/>
                  </a:lnTo>
                </a:path>
              </a:pathLst>
            </a:custGeom>
            <a:ln w="12065">
              <a:solidFill>
                <a:srgbClr val="00AE9D"/>
              </a:solidFill>
            </a:ln>
          </p:spPr>
          <p:txBody>
            <a:bodyPr wrap="square" lIns="0" tIns="0" rIns="0" bIns="0" rtlCol="0"/>
            <a:lstStyle/>
            <a:p>
              <a:endParaRPr/>
            </a:p>
          </p:txBody>
        </p:sp>
        <p:sp>
          <p:nvSpPr>
            <p:cNvPr id="13" name="object 13"/>
            <p:cNvSpPr/>
            <p:nvPr/>
          </p:nvSpPr>
          <p:spPr>
            <a:xfrm>
              <a:off x="7848887" y="3909424"/>
              <a:ext cx="503555" cy="290195"/>
            </a:xfrm>
            <a:custGeom>
              <a:avLst/>
              <a:gdLst/>
              <a:ahLst/>
              <a:cxnLst/>
              <a:rect l="l" t="t" r="r" b="b"/>
              <a:pathLst>
                <a:path w="503554" h="290195">
                  <a:moveTo>
                    <a:pt x="0" y="0"/>
                  </a:moveTo>
                  <a:lnTo>
                    <a:pt x="934" y="82623"/>
                  </a:lnTo>
                  <a:lnTo>
                    <a:pt x="13190" y="140209"/>
                  </a:lnTo>
                  <a:lnTo>
                    <a:pt x="47518" y="199798"/>
                  </a:lnTo>
                  <a:lnTo>
                    <a:pt x="114668" y="288429"/>
                  </a:lnTo>
                  <a:lnTo>
                    <a:pt x="192182" y="227503"/>
                  </a:lnTo>
                  <a:lnTo>
                    <a:pt x="247483" y="207352"/>
                  </a:lnTo>
                  <a:lnTo>
                    <a:pt x="307086" y="228122"/>
                  </a:lnTo>
                  <a:lnTo>
                    <a:pt x="397510" y="289953"/>
                  </a:lnTo>
                  <a:lnTo>
                    <a:pt x="453336" y="228743"/>
                  </a:lnTo>
                  <a:lnTo>
                    <a:pt x="482933" y="183700"/>
                  </a:lnTo>
                  <a:lnTo>
                    <a:pt x="496190" y="132650"/>
                  </a:lnTo>
                  <a:lnTo>
                    <a:pt x="502996" y="53416"/>
                  </a:lnTo>
                </a:path>
              </a:pathLst>
            </a:custGeom>
            <a:ln w="12065">
              <a:solidFill>
                <a:srgbClr val="00AE9D"/>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016046" y="4197666"/>
              <a:ext cx="176339" cy="98975"/>
            </a:xfrm>
            <a:prstGeom prst="rect">
              <a:avLst/>
            </a:prstGeom>
          </p:spPr>
        </p:pic>
        <p:sp>
          <p:nvSpPr>
            <p:cNvPr id="15" name="object 15"/>
            <p:cNvSpPr/>
            <p:nvPr/>
          </p:nvSpPr>
          <p:spPr>
            <a:xfrm>
              <a:off x="7882606" y="4361559"/>
              <a:ext cx="447675" cy="138430"/>
            </a:xfrm>
            <a:custGeom>
              <a:avLst/>
              <a:gdLst/>
              <a:ahLst/>
              <a:cxnLst/>
              <a:rect l="l" t="t" r="r" b="b"/>
              <a:pathLst>
                <a:path w="447675" h="138429">
                  <a:moveTo>
                    <a:pt x="0" y="126072"/>
                  </a:moveTo>
                  <a:lnTo>
                    <a:pt x="6108" y="0"/>
                  </a:lnTo>
                  <a:lnTo>
                    <a:pt x="223139" y="138226"/>
                  </a:lnTo>
                  <a:lnTo>
                    <a:pt x="440181" y="0"/>
                  </a:lnTo>
                  <a:lnTo>
                    <a:pt x="447052" y="126453"/>
                  </a:lnTo>
                </a:path>
              </a:pathLst>
            </a:custGeom>
            <a:ln w="12065">
              <a:solidFill>
                <a:srgbClr val="00AE9D"/>
              </a:solidFill>
            </a:ln>
          </p:spPr>
          <p:txBody>
            <a:bodyPr wrap="square" lIns="0" tIns="0" rIns="0" bIns="0" rtlCol="0"/>
            <a:lstStyle/>
            <a:p>
              <a:endParaRPr/>
            </a:p>
          </p:txBody>
        </p:sp>
        <p:sp>
          <p:nvSpPr>
            <p:cNvPr id="16" name="object 16"/>
            <p:cNvSpPr/>
            <p:nvPr/>
          </p:nvSpPr>
          <p:spPr>
            <a:xfrm>
              <a:off x="7897932" y="4272666"/>
              <a:ext cx="635" cy="93980"/>
            </a:xfrm>
            <a:custGeom>
              <a:avLst/>
              <a:gdLst/>
              <a:ahLst/>
              <a:cxnLst/>
              <a:rect l="l" t="t" r="r" b="b"/>
              <a:pathLst>
                <a:path w="634" h="93979">
                  <a:moveTo>
                    <a:pt x="0" y="93776"/>
                  </a:moveTo>
                  <a:lnTo>
                    <a:pt x="279" y="0"/>
                  </a:lnTo>
                </a:path>
              </a:pathLst>
            </a:custGeom>
            <a:ln w="12065">
              <a:solidFill>
                <a:srgbClr val="00AE9D"/>
              </a:solidFill>
            </a:ln>
          </p:spPr>
          <p:txBody>
            <a:bodyPr wrap="square" lIns="0" tIns="0" rIns="0" bIns="0" rtlCol="0"/>
            <a:lstStyle/>
            <a:p>
              <a:endParaRPr/>
            </a:p>
          </p:txBody>
        </p:sp>
        <p:sp>
          <p:nvSpPr>
            <p:cNvPr id="17" name="object 17"/>
            <p:cNvSpPr/>
            <p:nvPr/>
          </p:nvSpPr>
          <p:spPr>
            <a:xfrm>
              <a:off x="8310308" y="4272666"/>
              <a:ext cx="635" cy="93980"/>
            </a:xfrm>
            <a:custGeom>
              <a:avLst/>
              <a:gdLst/>
              <a:ahLst/>
              <a:cxnLst/>
              <a:rect l="l" t="t" r="r" b="b"/>
              <a:pathLst>
                <a:path w="634" h="93979">
                  <a:moveTo>
                    <a:pt x="279" y="93776"/>
                  </a:moveTo>
                  <a:lnTo>
                    <a:pt x="0" y="0"/>
                  </a:lnTo>
                </a:path>
              </a:pathLst>
            </a:custGeom>
            <a:ln w="12065">
              <a:solidFill>
                <a:srgbClr val="00AE9D"/>
              </a:solidFill>
            </a:ln>
          </p:spPr>
          <p:txBody>
            <a:bodyPr wrap="square" lIns="0" tIns="0" rIns="0" bIns="0" rtlCol="0"/>
            <a:lstStyle/>
            <a:p>
              <a:endParaRPr/>
            </a:p>
          </p:txBody>
        </p:sp>
        <p:sp>
          <p:nvSpPr>
            <p:cNvPr id="18" name="object 18"/>
            <p:cNvSpPr/>
            <p:nvPr/>
          </p:nvSpPr>
          <p:spPr>
            <a:xfrm>
              <a:off x="7572083" y="4417126"/>
              <a:ext cx="1198245" cy="727710"/>
            </a:xfrm>
            <a:custGeom>
              <a:avLst/>
              <a:gdLst/>
              <a:ahLst/>
              <a:cxnLst/>
              <a:rect l="l" t="t" r="r" b="b"/>
              <a:pathLst>
                <a:path w="1198245" h="727710">
                  <a:moveTo>
                    <a:pt x="0" y="148602"/>
                  </a:moveTo>
                  <a:lnTo>
                    <a:pt x="16095" y="136469"/>
                  </a:lnTo>
                  <a:lnTo>
                    <a:pt x="32362" y="126604"/>
                  </a:lnTo>
                  <a:lnTo>
                    <a:pt x="44948" y="119975"/>
                  </a:lnTo>
                  <a:lnTo>
                    <a:pt x="49999" y="117551"/>
                  </a:lnTo>
                  <a:lnTo>
                    <a:pt x="282727" y="4292"/>
                  </a:lnTo>
                  <a:lnTo>
                    <a:pt x="515454" y="668528"/>
                  </a:lnTo>
                  <a:lnTo>
                    <a:pt x="541477" y="668528"/>
                  </a:lnTo>
                  <a:lnTo>
                    <a:pt x="785596" y="0"/>
                  </a:lnTo>
                  <a:lnTo>
                    <a:pt x="1006919" y="117551"/>
                  </a:lnTo>
                  <a:lnTo>
                    <a:pt x="1096845" y="162959"/>
                  </a:lnTo>
                  <a:lnTo>
                    <a:pt x="1144730" y="205357"/>
                  </a:lnTo>
                  <a:lnTo>
                    <a:pt x="1166693" y="269279"/>
                  </a:lnTo>
                  <a:lnTo>
                    <a:pt x="1178852" y="379260"/>
                  </a:lnTo>
                  <a:lnTo>
                    <a:pt x="1189976" y="554405"/>
                  </a:lnTo>
                  <a:lnTo>
                    <a:pt x="1196076" y="665286"/>
                  </a:lnTo>
                  <a:lnTo>
                    <a:pt x="1198208" y="727275"/>
                  </a:lnTo>
                </a:path>
              </a:pathLst>
            </a:custGeom>
            <a:ln w="12065">
              <a:solidFill>
                <a:srgbClr val="00AE9D"/>
              </a:solidFill>
            </a:ln>
          </p:spPr>
          <p:txBody>
            <a:bodyPr wrap="square" lIns="0" tIns="0" rIns="0" bIns="0" rtlCol="0"/>
            <a:lstStyle/>
            <a:p>
              <a:endParaRPr/>
            </a:p>
          </p:txBody>
        </p:sp>
      </p:grpSp>
      <p:sp>
        <p:nvSpPr>
          <p:cNvPr id="19" name="object 19"/>
          <p:cNvSpPr/>
          <p:nvPr/>
        </p:nvSpPr>
        <p:spPr>
          <a:xfrm>
            <a:off x="6837108" y="4712139"/>
            <a:ext cx="0" cy="260985"/>
          </a:xfrm>
          <a:custGeom>
            <a:avLst/>
            <a:gdLst/>
            <a:ahLst/>
            <a:cxnLst/>
            <a:rect l="l" t="t" r="r" b="b"/>
            <a:pathLst>
              <a:path h="260985">
                <a:moveTo>
                  <a:pt x="0" y="0"/>
                </a:moveTo>
                <a:lnTo>
                  <a:pt x="0" y="260832"/>
                </a:lnTo>
              </a:path>
            </a:pathLst>
          </a:custGeom>
          <a:ln w="12065">
            <a:solidFill>
              <a:srgbClr val="00AE9D"/>
            </a:solidFill>
          </a:ln>
        </p:spPr>
        <p:txBody>
          <a:bodyPr wrap="square" lIns="0" tIns="0" rIns="0" bIns="0" rtlCol="0"/>
          <a:lstStyle/>
          <a:p>
            <a:endParaRPr/>
          </a:p>
        </p:txBody>
      </p:sp>
      <p:sp>
        <p:nvSpPr>
          <p:cNvPr id="20" name="object 20"/>
          <p:cNvSpPr/>
          <p:nvPr/>
        </p:nvSpPr>
        <p:spPr>
          <a:xfrm>
            <a:off x="7505755" y="4712139"/>
            <a:ext cx="0" cy="257175"/>
          </a:xfrm>
          <a:custGeom>
            <a:avLst/>
            <a:gdLst/>
            <a:ahLst/>
            <a:cxnLst/>
            <a:rect l="l" t="t" r="r" b="b"/>
            <a:pathLst>
              <a:path h="257175">
                <a:moveTo>
                  <a:pt x="0" y="0"/>
                </a:moveTo>
                <a:lnTo>
                  <a:pt x="0" y="257175"/>
                </a:lnTo>
              </a:path>
            </a:pathLst>
          </a:custGeom>
          <a:ln w="12065">
            <a:solidFill>
              <a:srgbClr val="00AE9D"/>
            </a:solidFill>
          </a:ln>
        </p:spPr>
        <p:txBody>
          <a:bodyPr wrap="square" lIns="0" tIns="0" rIns="0" bIns="0" rtlCol="0"/>
          <a:lstStyle/>
          <a:p>
            <a:endParaRPr/>
          </a:p>
        </p:txBody>
      </p:sp>
      <p:grpSp>
        <p:nvGrpSpPr>
          <p:cNvPr id="21" name="object 21"/>
          <p:cNvGrpSpPr/>
          <p:nvPr/>
        </p:nvGrpSpPr>
        <p:grpSpPr>
          <a:xfrm>
            <a:off x="6525467" y="4468564"/>
            <a:ext cx="505459" cy="681990"/>
            <a:chOff x="6525467" y="4468564"/>
            <a:chExt cx="505459" cy="681990"/>
          </a:xfrm>
        </p:grpSpPr>
        <p:sp>
          <p:nvSpPr>
            <p:cNvPr id="22" name="object 22"/>
            <p:cNvSpPr/>
            <p:nvPr/>
          </p:nvSpPr>
          <p:spPr>
            <a:xfrm>
              <a:off x="6531500" y="4666159"/>
              <a:ext cx="196850" cy="478790"/>
            </a:xfrm>
            <a:custGeom>
              <a:avLst/>
              <a:gdLst/>
              <a:ahLst/>
              <a:cxnLst/>
              <a:rect l="l" t="t" r="r" b="b"/>
              <a:pathLst>
                <a:path w="196850" h="478789">
                  <a:moveTo>
                    <a:pt x="2893" y="478242"/>
                  </a:moveTo>
                  <a:lnTo>
                    <a:pt x="3028" y="297510"/>
                  </a:lnTo>
                  <a:lnTo>
                    <a:pt x="0" y="211076"/>
                  </a:lnTo>
                  <a:lnTo>
                    <a:pt x="6184" y="159873"/>
                  </a:lnTo>
                  <a:lnTo>
                    <a:pt x="28056" y="123749"/>
                  </a:lnTo>
                  <a:lnTo>
                    <a:pt x="72091" y="82550"/>
                  </a:lnTo>
                  <a:lnTo>
                    <a:pt x="123759" y="41276"/>
                  </a:lnTo>
                  <a:lnTo>
                    <a:pt x="162962" y="16052"/>
                  </a:lnTo>
                  <a:lnTo>
                    <a:pt x="187844" y="3440"/>
                  </a:lnTo>
                  <a:lnTo>
                    <a:pt x="196551" y="0"/>
                  </a:lnTo>
                </a:path>
              </a:pathLst>
            </a:custGeom>
            <a:ln w="12065">
              <a:solidFill>
                <a:srgbClr val="00AE9D"/>
              </a:solidFill>
            </a:ln>
          </p:spPr>
          <p:txBody>
            <a:bodyPr wrap="square" lIns="0" tIns="0" rIns="0" bIns="0" rtlCol="0"/>
            <a:lstStyle/>
            <a:p>
              <a:endParaRPr/>
            </a:p>
          </p:txBody>
        </p:sp>
        <p:sp>
          <p:nvSpPr>
            <p:cNvPr id="23" name="object 23"/>
            <p:cNvSpPr/>
            <p:nvPr/>
          </p:nvSpPr>
          <p:spPr>
            <a:xfrm>
              <a:off x="6726490" y="4474596"/>
              <a:ext cx="298450" cy="651510"/>
            </a:xfrm>
            <a:custGeom>
              <a:avLst/>
              <a:gdLst/>
              <a:ahLst/>
              <a:cxnLst/>
              <a:rect l="l" t="t" r="r" b="b"/>
              <a:pathLst>
                <a:path w="298450" h="651510">
                  <a:moveTo>
                    <a:pt x="268055" y="16824"/>
                  </a:moveTo>
                  <a:lnTo>
                    <a:pt x="225888" y="3249"/>
                  </a:lnTo>
                  <a:lnTo>
                    <a:pt x="197037" y="0"/>
                  </a:lnTo>
                  <a:lnTo>
                    <a:pt x="168185" y="8223"/>
                  </a:lnTo>
                  <a:lnTo>
                    <a:pt x="126018" y="29067"/>
                  </a:lnTo>
                  <a:lnTo>
                    <a:pt x="61697" y="69397"/>
                  </a:lnTo>
                  <a:lnTo>
                    <a:pt x="32676" y="95820"/>
                  </a:lnTo>
                  <a:lnTo>
                    <a:pt x="0" y="159867"/>
                  </a:lnTo>
                  <a:lnTo>
                    <a:pt x="3978" y="196964"/>
                  </a:lnTo>
                  <a:lnTo>
                    <a:pt x="26590" y="237093"/>
                  </a:lnTo>
                  <a:lnTo>
                    <a:pt x="61170" y="274763"/>
                  </a:lnTo>
                  <a:lnTo>
                    <a:pt x="129258" y="314536"/>
                  </a:lnTo>
                  <a:lnTo>
                    <a:pt x="194192" y="334997"/>
                  </a:lnTo>
                  <a:lnTo>
                    <a:pt x="256512" y="356366"/>
                  </a:lnTo>
                  <a:lnTo>
                    <a:pt x="287938" y="379742"/>
                  </a:lnTo>
                  <a:lnTo>
                    <a:pt x="298060" y="419754"/>
                  </a:lnTo>
                  <a:lnTo>
                    <a:pt x="296465" y="491029"/>
                  </a:lnTo>
                  <a:lnTo>
                    <a:pt x="296465" y="651049"/>
                  </a:lnTo>
                </a:path>
              </a:pathLst>
            </a:custGeom>
            <a:ln w="12065">
              <a:solidFill>
                <a:srgbClr val="00AE9D"/>
              </a:solidFill>
            </a:ln>
          </p:spPr>
          <p:txBody>
            <a:bodyPr wrap="square" lIns="0" tIns="0" rIns="0" bIns="0" rtlCol="0"/>
            <a:lstStyle/>
            <a:p>
              <a:endParaRPr/>
            </a:p>
          </p:txBody>
        </p:sp>
      </p:grpSp>
      <p:sp>
        <p:nvSpPr>
          <p:cNvPr id="24" name="object 24"/>
          <p:cNvSpPr/>
          <p:nvPr/>
        </p:nvSpPr>
        <p:spPr>
          <a:xfrm>
            <a:off x="7313310" y="4474597"/>
            <a:ext cx="289560" cy="669925"/>
          </a:xfrm>
          <a:custGeom>
            <a:avLst/>
            <a:gdLst/>
            <a:ahLst/>
            <a:cxnLst/>
            <a:rect l="l" t="t" r="r" b="b"/>
            <a:pathLst>
              <a:path w="289559" h="669925">
                <a:moveTo>
                  <a:pt x="28409" y="16824"/>
                </a:moveTo>
                <a:lnTo>
                  <a:pt x="70569" y="3249"/>
                </a:lnTo>
                <a:lnTo>
                  <a:pt x="99417" y="0"/>
                </a:lnTo>
                <a:lnTo>
                  <a:pt x="128267" y="8223"/>
                </a:lnTo>
                <a:lnTo>
                  <a:pt x="170433" y="29067"/>
                </a:lnTo>
                <a:lnTo>
                  <a:pt x="206792" y="49790"/>
                </a:lnTo>
                <a:lnTo>
                  <a:pt x="241651" y="75527"/>
                </a:lnTo>
                <a:lnTo>
                  <a:pt x="270200" y="106705"/>
                </a:lnTo>
                <a:lnTo>
                  <a:pt x="287624" y="143748"/>
                </a:lnTo>
                <a:lnTo>
                  <a:pt x="289112" y="187081"/>
                </a:lnTo>
                <a:lnTo>
                  <a:pt x="269849" y="237131"/>
                </a:lnTo>
                <a:lnTo>
                  <a:pt x="235277" y="274801"/>
                </a:lnTo>
                <a:lnTo>
                  <a:pt x="206295" y="297556"/>
                </a:lnTo>
                <a:lnTo>
                  <a:pt x="167193" y="314574"/>
                </a:lnTo>
                <a:lnTo>
                  <a:pt x="102260" y="335035"/>
                </a:lnTo>
                <a:lnTo>
                  <a:pt x="43141" y="355547"/>
                </a:lnTo>
                <a:lnTo>
                  <a:pt x="12782" y="378640"/>
                </a:lnTo>
                <a:lnTo>
                  <a:pt x="1597" y="418946"/>
                </a:lnTo>
                <a:lnTo>
                  <a:pt x="0" y="491093"/>
                </a:lnTo>
                <a:lnTo>
                  <a:pt x="0" y="669804"/>
                </a:lnTo>
              </a:path>
            </a:pathLst>
          </a:custGeom>
          <a:ln w="12065">
            <a:solidFill>
              <a:srgbClr val="00AE9D"/>
            </a:solidFill>
          </a:ln>
        </p:spPr>
        <p:txBody>
          <a:bodyPr wrap="square" lIns="0" tIns="0" rIns="0" bIns="0" rtlCol="0"/>
          <a:lstStyle/>
          <a:p>
            <a:endParaRPr/>
          </a:p>
        </p:txBody>
      </p:sp>
      <p:sp>
        <p:nvSpPr>
          <p:cNvPr id="25" name="object 25"/>
          <p:cNvSpPr/>
          <p:nvPr/>
        </p:nvSpPr>
        <p:spPr>
          <a:xfrm>
            <a:off x="6853484" y="4373909"/>
            <a:ext cx="168910" cy="563245"/>
          </a:xfrm>
          <a:custGeom>
            <a:avLst/>
            <a:gdLst/>
            <a:ahLst/>
            <a:cxnLst/>
            <a:rect l="l" t="t" r="r" b="b"/>
            <a:pathLst>
              <a:path w="168909" h="563245">
                <a:moveTo>
                  <a:pt x="146850" y="0"/>
                </a:moveTo>
                <a:lnTo>
                  <a:pt x="146850" y="98920"/>
                </a:lnTo>
                <a:lnTo>
                  <a:pt x="147597" y="133091"/>
                </a:lnTo>
                <a:lnTo>
                  <a:pt x="142257" y="154357"/>
                </a:lnTo>
                <a:lnTo>
                  <a:pt x="93192" y="193725"/>
                </a:lnTo>
                <a:lnTo>
                  <a:pt x="54805" y="217333"/>
                </a:lnTo>
                <a:lnTo>
                  <a:pt x="6619" y="242756"/>
                </a:lnTo>
                <a:lnTo>
                  <a:pt x="0" y="245719"/>
                </a:lnTo>
                <a:lnTo>
                  <a:pt x="36535" y="287303"/>
                </a:lnTo>
                <a:lnTo>
                  <a:pt x="77836" y="339490"/>
                </a:lnTo>
                <a:lnTo>
                  <a:pt x="101663" y="374180"/>
                </a:lnTo>
                <a:lnTo>
                  <a:pt x="128798" y="420923"/>
                </a:lnTo>
                <a:lnTo>
                  <a:pt x="149947" y="470995"/>
                </a:lnTo>
                <a:lnTo>
                  <a:pt x="163683" y="519919"/>
                </a:lnTo>
                <a:lnTo>
                  <a:pt x="168579" y="563219"/>
                </a:lnTo>
              </a:path>
            </a:pathLst>
          </a:custGeom>
          <a:ln w="12065">
            <a:solidFill>
              <a:srgbClr val="00AE9D"/>
            </a:solidFill>
          </a:ln>
        </p:spPr>
        <p:txBody>
          <a:bodyPr wrap="square" lIns="0" tIns="0" rIns="0" bIns="0" rtlCol="0"/>
          <a:lstStyle/>
          <a:p>
            <a:endParaRPr/>
          </a:p>
        </p:txBody>
      </p:sp>
      <p:grpSp>
        <p:nvGrpSpPr>
          <p:cNvPr id="26" name="object 26"/>
          <p:cNvGrpSpPr/>
          <p:nvPr/>
        </p:nvGrpSpPr>
        <p:grpSpPr>
          <a:xfrm>
            <a:off x="6956251" y="4375984"/>
            <a:ext cx="534035" cy="563245"/>
            <a:chOff x="6956251" y="4375984"/>
            <a:chExt cx="534035" cy="563245"/>
          </a:xfrm>
        </p:grpSpPr>
        <p:sp>
          <p:nvSpPr>
            <p:cNvPr id="27" name="object 27"/>
            <p:cNvSpPr/>
            <p:nvPr/>
          </p:nvSpPr>
          <p:spPr>
            <a:xfrm>
              <a:off x="7315606" y="4382016"/>
              <a:ext cx="168275" cy="551180"/>
            </a:xfrm>
            <a:custGeom>
              <a:avLst/>
              <a:gdLst/>
              <a:ahLst/>
              <a:cxnLst/>
              <a:rect l="l" t="t" r="r" b="b"/>
              <a:pathLst>
                <a:path w="168275" h="551179">
                  <a:moveTo>
                    <a:pt x="21374" y="0"/>
                  </a:moveTo>
                  <a:lnTo>
                    <a:pt x="21374" y="90817"/>
                  </a:lnTo>
                  <a:lnTo>
                    <a:pt x="20626" y="124989"/>
                  </a:lnTo>
                  <a:lnTo>
                    <a:pt x="25966" y="146256"/>
                  </a:lnTo>
                  <a:lnTo>
                    <a:pt x="75031" y="185635"/>
                  </a:lnTo>
                  <a:lnTo>
                    <a:pt x="113426" y="209242"/>
                  </a:lnTo>
                  <a:lnTo>
                    <a:pt x="161617" y="234656"/>
                  </a:lnTo>
                  <a:lnTo>
                    <a:pt x="168236" y="237617"/>
                  </a:lnTo>
                  <a:lnTo>
                    <a:pt x="131693" y="279200"/>
                  </a:lnTo>
                  <a:lnTo>
                    <a:pt x="90387" y="331387"/>
                  </a:lnTo>
                  <a:lnTo>
                    <a:pt x="66560" y="366077"/>
                  </a:lnTo>
                  <a:lnTo>
                    <a:pt x="39481" y="412190"/>
                  </a:lnTo>
                  <a:lnTo>
                    <a:pt x="18454" y="460887"/>
                  </a:lnTo>
                  <a:lnTo>
                    <a:pt x="4840" y="508439"/>
                  </a:lnTo>
                  <a:lnTo>
                    <a:pt x="0" y="551116"/>
                  </a:lnTo>
                </a:path>
              </a:pathLst>
            </a:custGeom>
            <a:ln w="12065">
              <a:solidFill>
                <a:srgbClr val="00AE9D"/>
              </a:solidFill>
            </a:ln>
          </p:spPr>
          <p:txBody>
            <a:bodyPr wrap="square" lIns="0" tIns="0" rIns="0" bIns="0" rtlCol="0"/>
            <a:lstStyle/>
            <a:p>
              <a:endParaRPr/>
            </a:p>
          </p:txBody>
        </p:sp>
        <p:sp>
          <p:nvSpPr>
            <p:cNvPr id="28" name="object 28"/>
            <p:cNvSpPr/>
            <p:nvPr/>
          </p:nvSpPr>
          <p:spPr>
            <a:xfrm>
              <a:off x="6962283" y="4555808"/>
              <a:ext cx="410209" cy="149225"/>
            </a:xfrm>
            <a:custGeom>
              <a:avLst/>
              <a:gdLst/>
              <a:ahLst/>
              <a:cxnLst/>
              <a:rect l="l" t="t" r="r" b="b"/>
              <a:pathLst>
                <a:path w="410209" h="149225">
                  <a:moveTo>
                    <a:pt x="0" y="0"/>
                  </a:moveTo>
                  <a:lnTo>
                    <a:pt x="40132" y="88238"/>
                  </a:lnTo>
                  <a:lnTo>
                    <a:pt x="75455" y="133167"/>
                  </a:lnTo>
                  <a:lnTo>
                    <a:pt x="125721" y="148752"/>
                  </a:lnTo>
                  <a:lnTo>
                    <a:pt x="210680" y="148958"/>
                  </a:lnTo>
                  <a:lnTo>
                    <a:pt x="265577" y="139624"/>
                  </a:lnTo>
                  <a:lnTo>
                    <a:pt x="312961" y="117880"/>
                  </a:lnTo>
                  <a:lnTo>
                    <a:pt x="351963" y="88538"/>
                  </a:lnTo>
                  <a:lnTo>
                    <a:pt x="381711" y="56410"/>
                  </a:lnTo>
                  <a:lnTo>
                    <a:pt x="401336" y="26309"/>
                  </a:lnTo>
                  <a:lnTo>
                    <a:pt x="409968" y="3048"/>
                  </a:lnTo>
                </a:path>
              </a:pathLst>
            </a:custGeom>
            <a:ln w="12065">
              <a:solidFill>
                <a:srgbClr val="00AE9D"/>
              </a:solidFill>
            </a:ln>
          </p:spPr>
          <p:txBody>
            <a:bodyPr wrap="square" lIns="0" tIns="0" rIns="0" bIns="0" rtlCol="0"/>
            <a:lstStyle/>
            <a:p>
              <a:endParaRPr/>
            </a:p>
          </p:txBody>
        </p:sp>
      </p:grpSp>
      <p:sp>
        <p:nvSpPr>
          <p:cNvPr id="29" name="object 29"/>
          <p:cNvSpPr/>
          <p:nvPr/>
        </p:nvSpPr>
        <p:spPr>
          <a:xfrm>
            <a:off x="7603104" y="4666161"/>
            <a:ext cx="196850" cy="478790"/>
          </a:xfrm>
          <a:custGeom>
            <a:avLst/>
            <a:gdLst/>
            <a:ahLst/>
            <a:cxnLst/>
            <a:rect l="l" t="t" r="r" b="b"/>
            <a:pathLst>
              <a:path w="196850" h="478789">
                <a:moveTo>
                  <a:pt x="193657" y="478240"/>
                </a:moveTo>
                <a:lnTo>
                  <a:pt x="193522" y="297510"/>
                </a:lnTo>
                <a:lnTo>
                  <a:pt x="196551" y="211076"/>
                </a:lnTo>
                <a:lnTo>
                  <a:pt x="190366" y="159873"/>
                </a:lnTo>
                <a:lnTo>
                  <a:pt x="168494" y="123749"/>
                </a:lnTo>
                <a:lnTo>
                  <a:pt x="124460" y="82550"/>
                </a:lnTo>
                <a:lnTo>
                  <a:pt x="72791" y="41276"/>
                </a:lnTo>
                <a:lnTo>
                  <a:pt x="33588" y="16052"/>
                </a:lnTo>
                <a:lnTo>
                  <a:pt x="8706" y="3440"/>
                </a:lnTo>
                <a:lnTo>
                  <a:pt x="0" y="0"/>
                </a:lnTo>
              </a:path>
            </a:pathLst>
          </a:custGeom>
          <a:ln w="12065">
            <a:solidFill>
              <a:srgbClr val="00AE9D"/>
            </a:solidFill>
          </a:ln>
        </p:spPr>
        <p:txBody>
          <a:bodyPr wrap="square" lIns="0" tIns="0" rIns="0" bIns="0" rtlCol="0"/>
          <a:lstStyle/>
          <a:p>
            <a:endParaRPr/>
          </a:p>
        </p:txBody>
      </p:sp>
      <p:grpSp>
        <p:nvGrpSpPr>
          <p:cNvPr id="30" name="object 30"/>
          <p:cNvGrpSpPr/>
          <p:nvPr/>
        </p:nvGrpSpPr>
        <p:grpSpPr>
          <a:xfrm>
            <a:off x="0" y="1630756"/>
            <a:ext cx="3049270" cy="3514090"/>
            <a:chOff x="0" y="1630756"/>
            <a:chExt cx="3049270" cy="3514090"/>
          </a:xfrm>
        </p:grpSpPr>
        <p:sp>
          <p:nvSpPr>
            <p:cNvPr id="31" name="object 3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2" name="object 3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3" name="object 3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4" name="object 5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WAS</a:t>
            </a:r>
            <a:r>
              <a:rPr spc="-30" dirty="0"/>
              <a:t> </a:t>
            </a:r>
            <a:r>
              <a:rPr spc="-20" dirty="0"/>
              <a:t>ENTHALTEN</a:t>
            </a:r>
            <a:r>
              <a:rPr spc="-25" dirty="0"/>
              <a:t> </a:t>
            </a:r>
            <a:r>
              <a:rPr spc="-5" dirty="0"/>
              <a:t>WÜNSCHENSWERTE</a:t>
            </a:r>
            <a:r>
              <a:rPr spc="-30" dirty="0"/>
              <a:t> </a:t>
            </a:r>
            <a:r>
              <a:rPr spc="-20" dirty="0"/>
              <a:t>KOMMENTARE?</a:t>
            </a:r>
          </a:p>
        </p:txBody>
      </p:sp>
      <p:pic>
        <p:nvPicPr>
          <p:cNvPr id="56" name="Grafik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8" name="Grafik 57" descr="Ein Bild, das Text enthält.&#10;&#10;Automatisch generierte Beschreibung">
            <a:extLst>
              <a:ext uri="{FF2B5EF4-FFF2-40B4-BE49-F238E27FC236}">
                <a16:creationId xmlns:a16="http://schemas.microsoft.com/office/drawing/2014/main" xmlns="" id="{13B5FA36-9699-5045-97D0-F85CA9A058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833" t="66296" r="3334"/>
          <a:stretch/>
        </p:blipFill>
        <p:spPr>
          <a:xfrm>
            <a:off x="6477000" y="3413125"/>
            <a:ext cx="2362200" cy="1733550"/>
          </a:xfrm>
          <a:prstGeom prst="rect">
            <a:avLst/>
          </a:prstGeom>
        </p:spPr>
      </p:pic>
      <p:sp>
        <p:nvSpPr>
          <p:cNvPr id="57" name="Textplatzhalter 56"/>
          <p:cNvSpPr>
            <a:spLocks noGrp="1"/>
          </p:cNvSpPr>
          <p:nvPr>
            <p:ph type="body" idx="1"/>
          </p:nvPr>
        </p:nvSpPr>
        <p:spPr/>
        <p:txBody>
          <a:bodyPr/>
          <a:lstStyle/>
          <a:p>
            <a:endParaRPr lang="de-DE" dirty="0"/>
          </a:p>
        </p:txBody>
      </p:sp>
      <p:sp>
        <p:nvSpPr>
          <p:cNvPr id="45" name="Foliennummernplatzhalter 44"/>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12</a:t>
            </a:fld>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41003" y="3472793"/>
            <a:ext cx="2141855" cy="1678939"/>
            <a:chOff x="6641003" y="3472793"/>
            <a:chExt cx="2141855" cy="1678939"/>
          </a:xfrm>
        </p:grpSpPr>
        <p:sp>
          <p:nvSpPr>
            <p:cNvPr id="3" name="object 3"/>
            <p:cNvSpPr/>
            <p:nvPr/>
          </p:nvSpPr>
          <p:spPr>
            <a:xfrm>
              <a:off x="7904884" y="3479143"/>
              <a:ext cx="658495" cy="832485"/>
            </a:xfrm>
            <a:custGeom>
              <a:avLst/>
              <a:gdLst/>
              <a:ahLst/>
              <a:cxnLst/>
              <a:rect l="l" t="t" r="r" b="b"/>
              <a:pathLst>
                <a:path w="658495" h="832485">
                  <a:moveTo>
                    <a:pt x="98495" y="614857"/>
                  </a:moveTo>
                  <a:lnTo>
                    <a:pt x="133887" y="740313"/>
                  </a:lnTo>
                  <a:lnTo>
                    <a:pt x="170039" y="804737"/>
                  </a:lnTo>
                  <a:lnTo>
                    <a:pt x="228866" y="828471"/>
                  </a:lnTo>
                  <a:lnTo>
                    <a:pt x="332289" y="831862"/>
                  </a:lnTo>
                  <a:lnTo>
                    <a:pt x="442379" y="797955"/>
                  </a:lnTo>
                  <a:lnTo>
                    <a:pt x="511656" y="723360"/>
                  </a:lnTo>
                  <a:lnTo>
                    <a:pt x="547678" y="648764"/>
                  </a:lnTo>
                  <a:lnTo>
                    <a:pt x="558006" y="614857"/>
                  </a:lnTo>
                  <a:lnTo>
                    <a:pt x="595605" y="618751"/>
                  </a:lnTo>
                  <a:lnTo>
                    <a:pt x="642652" y="574662"/>
                  </a:lnTo>
                  <a:lnTo>
                    <a:pt x="655187" y="534854"/>
                  </a:lnTo>
                  <a:lnTo>
                    <a:pt x="658276" y="491280"/>
                  </a:lnTo>
                  <a:lnTo>
                    <a:pt x="645491" y="449210"/>
                  </a:lnTo>
                  <a:lnTo>
                    <a:pt x="610406" y="413918"/>
                  </a:lnTo>
                  <a:lnTo>
                    <a:pt x="610406" y="253174"/>
                  </a:lnTo>
                  <a:lnTo>
                    <a:pt x="590320" y="106807"/>
                  </a:lnTo>
                  <a:lnTo>
                    <a:pt x="555493" y="31646"/>
                  </a:lnTo>
                  <a:lnTo>
                    <a:pt x="480606" y="3955"/>
                  </a:lnTo>
                  <a:lnTo>
                    <a:pt x="340341" y="0"/>
                  </a:lnTo>
                  <a:lnTo>
                    <a:pt x="192336" y="37675"/>
                  </a:lnTo>
                  <a:lnTo>
                    <a:pt x="102525" y="120561"/>
                  </a:lnTo>
                  <a:lnTo>
                    <a:pt x="58061" y="203446"/>
                  </a:lnTo>
                  <a:lnTo>
                    <a:pt x="46095" y="241122"/>
                  </a:lnTo>
                  <a:lnTo>
                    <a:pt x="46095" y="405879"/>
                  </a:lnTo>
                  <a:lnTo>
                    <a:pt x="16375" y="438089"/>
                  </a:lnTo>
                  <a:lnTo>
                    <a:pt x="2270" y="460967"/>
                  </a:lnTo>
                  <a:lnTo>
                    <a:pt x="0" y="485437"/>
                  </a:lnTo>
                  <a:lnTo>
                    <a:pt x="5785" y="522427"/>
                  </a:lnTo>
                  <a:lnTo>
                    <a:pt x="21971" y="566537"/>
                  </a:lnTo>
                  <a:lnTo>
                    <a:pt x="47606" y="598027"/>
                  </a:lnTo>
                  <a:lnTo>
                    <a:pt x="75508" y="614824"/>
                  </a:lnTo>
                  <a:lnTo>
                    <a:pt x="98495" y="614857"/>
                  </a:lnTo>
                  <a:close/>
                </a:path>
              </a:pathLst>
            </a:custGeom>
            <a:ln w="12700">
              <a:solidFill>
                <a:srgbClr val="00AE9D"/>
              </a:solidFill>
            </a:ln>
          </p:spPr>
          <p:txBody>
            <a:bodyPr wrap="square" lIns="0" tIns="0" rIns="0" bIns="0" rtlCol="0"/>
            <a:lstStyle/>
            <a:p>
              <a:endParaRPr/>
            </a:p>
          </p:txBody>
        </p:sp>
        <p:sp>
          <p:nvSpPr>
            <p:cNvPr id="4" name="object 4"/>
            <p:cNvSpPr/>
            <p:nvPr/>
          </p:nvSpPr>
          <p:spPr>
            <a:xfrm>
              <a:off x="7660168" y="4251266"/>
              <a:ext cx="431800" cy="789940"/>
            </a:xfrm>
            <a:custGeom>
              <a:avLst/>
              <a:gdLst/>
              <a:ahLst/>
              <a:cxnLst/>
              <a:rect l="l" t="t" r="r" b="b"/>
              <a:pathLst>
                <a:path w="431800" h="789939">
                  <a:moveTo>
                    <a:pt x="0" y="789863"/>
                  </a:moveTo>
                  <a:lnTo>
                    <a:pt x="4368" y="323367"/>
                  </a:lnTo>
                  <a:lnTo>
                    <a:pt x="7883" y="276232"/>
                  </a:lnTo>
                  <a:lnTo>
                    <a:pt x="62315" y="226810"/>
                  </a:lnTo>
                  <a:lnTo>
                    <a:pt x="138353" y="201714"/>
                  </a:lnTo>
                  <a:lnTo>
                    <a:pt x="239641" y="166598"/>
                  </a:lnTo>
                  <a:lnTo>
                    <a:pt x="334289" y="129551"/>
                  </a:lnTo>
                  <a:lnTo>
                    <a:pt x="404287" y="100235"/>
                  </a:lnTo>
                  <a:lnTo>
                    <a:pt x="431622" y="88315"/>
                  </a:lnTo>
                  <a:lnTo>
                    <a:pt x="431622" y="0"/>
                  </a:lnTo>
                </a:path>
              </a:pathLst>
            </a:custGeom>
            <a:ln w="12700">
              <a:solidFill>
                <a:srgbClr val="00AE9D"/>
              </a:solidFill>
            </a:ln>
          </p:spPr>
          <p:txBody>
            <a:bodyPr wrap="square" lIns="0" tIns="0" rIns="0" bIns="0" rtlCol="0"/>
            <a:lstStyle/>
            <a:p>
              <a:endParaRPr/>
            </a:p>
          </p:txBody>
        </p:sp>
        <p:sp>
          <p:nvSpPr>
            <p:cNvPr id="5" name="object 5"/>
            <p:cNvSpPr/>
            <p:nvPr/>
          </p:nvSpPr>
          <p:spPr>
            <a:xfrm>
              <a:off x="8381647" y="4252680"/>
              <a:ext cx="394970" cy="892175"/>
            </a:xfrm>
            <a:custGeom>
              <a:avLst/>
              <a:gdLst/>
              <a:ahLst/>
              <a:cxnLst/>
              <a:rect l="l" t="t" r="r" b="b"/>
              <a:pathLst>
                <a:path w="394970" h="892175">
                  <a:moveTo>
                    <a:pt x="394423" y="891721"/>
                  </a:moveTo>
                  <a:lnTo>
                    <a:pt x="394423" y="321957"/>
                  </a:lnTo>
                  <a:lnTo>
                    <a:pt x="391176" y="274822"/>
                  </a:lnTo>
                  <a:lnTo>
                    <a:pt x="377209" y="246438"/>
                  </a:lnTo>
                  <a:lnTo>
                    <a:pt x="340924" y="225400"/>
                  </a:lnTo>
                  <a:lnTo>
                    <a:pt x="270725" y="200304"/>
                  </a:lnTo>
                  <a:lnTo>
                    <a:pt x="177225" y="165189"/>
                  </a:lnTo>
                  <a:lnTo>
                    <a:pt x="89852" y="128141"/>
                  </a:lnTo>
                  <a:lnTo>
                    <a:pt x="25234" y="98825"/>
                  </a:lnTo>
                  <a:lnTo>
                    <a:pt x="0" y="86906"/>
                  </a:lnTo>
                  <a:lnTo>
                    <a:pt x="0" y="0"/>
                  </a:lnTo>
                </a:path>
              </a:pathLst>
            </a:custGeom>
            <a:ln w="12700">
              <a:solidFill>
                <a:srgbClr val="00AE9D"/>
              </a:solidFill>
            </a:ln>
          </p:spPr>
          <p:txBody>
            <a:bodyPr wrap="square" lIns="0" tIns="0" rIns="0" bIns="0" rtlCol="0"/>
            <a:lstStyle/>
            <a:p>
              <a:endParaRPr/>
            </a:p>
          </p:txBody>
        </p:sp>
        <p:sp>
          <p:nvSpPr>
            <p:cNvPr id="6" name="object 6"/>
            <p:cNvSpPr/>
            <p:nvPr/>
          </p:nvSpPr>
          <p:spPr>
            <a:xfrm>
              <a:off x="7801843" y="4446263"/>
              <a:ext cx="22225" cy="701675"/>
            </a:xfrm>
            <a:custGeom>
              <a:avLst/>
              <a:gdLst/>
              <a:ahLst/>
              <a:cxnLst/>
              <a:rect l="l" t="t" r="r" b="b"/>
              <a:pathLst>
                <a:path w="22225" h="701675">
                  <a:moveTo>
                    <a:pt x="0" y="701313"/>
                  </a:moveTo>
                  <a:lnTo>
                    <a:pt x="21935" y="701313"/>
                  </a:lnTo>
                </a:path>
                <a:path w="22225" h="701675">
                  <a:moveTo>
                    <a:pt x="10967" y="0"/>
                  </a:moveTo>
                  <a:lnTo>
                    <a:pt x="10967" y="626141"/>
                  </a:lnTo>
                </a:path>
              </a:pathLst>
            </a:custGeom>
            <a:ln w="6349">
              <a:solidFill>
                <a:srgbClr val="00AE9D"/>
              </a:solidFill>
            </a:ln>
          </p:spPr>
          <p:txBody>
            <a:bodyPr wrap="square" lIns="0" tIns="0" rIns="0" bIns="0" rtlCol="0"/>
            <a:lstStyle/>
            <a:p>
              <a:endParaRPr/>
            </a:p>
          </p:txBody>
        </p:sp>
        <p:sp>
          <p:nvSpPr>
            <p:cNvPr id="7" name="object 7"/>
            <p:cNvSpPr/>
            <p:nvPr/>
          </p:nvSpPr>
          <p:spPr>
            <a:xfrm>
              <a:off x="8633478" y="4451911"/>
              <a:ext cx="12700" cy="621030"/>
            </a:xfrm>
            <a:custGeom>
              <a:avLst/>
              <a:gdLst/>
              <a:ahLst/>
              <a:cxnLst/>
              <a:rect l="l" t="t" r="r" b="b"/>
              <a:pathLst>
                <a:path w="12700" h="621029">
                  <a:moveTo>
                    <a:pt x="0" y="620494"/>
                  </a:moveTo>
                  <a:lnTo>
                    <a:pt x="12700" y="620494"/>
                  </a:lnTo>
                  <a:lnTo>
                    <a:pt x="12700" y="0"/>
                  </a:lnTo>
                  <a:lnTo>
                    <a:pt x="0" y="0"/>
                  </a:lnTo>
                  <a:lnTo>
                    <a:pt x="0" y="620494"/>
                  </a:lnTo>
                  <a:close/>
                </a:path>
              </a:pathLst>
            </a:custGeom>
            <a:solidFill>
              <a:srgbClr val="00AE9D"/>
            </a:solidFill>
          </p:spPr>
          <p:txBody>
            <a:bodyPr wrap="square" lIns="0" tIns="0" rIns="0" bIns="0" rtlCol="0"/>
            <a:lstStyle/>
            <a:p>
              <a:endParaRPr/>
            </a:p>
          </p:txBody>
        </p:sp>
        <p:sp>
          <p:nvSpPr>
            <p:cNvPr id="8" name="object 8"/>
            <p:cNvSpPr/>
            <p:nvPr/>
          </p:nvSpPr>
          <p:spPr>
            <a:xfrm>
              <a:off x="8035101" y="4369699"/>
              <a:ext cx="407670" cy="318770"/>
            </a:xfrm>
            <a:custGeom>
              <a:avLst/>
              <a:gdLst/>
              <a:ahLst/>
              <a:cxnLst/>
              <a:rect l="l" t="t" r="r" b="b"/>
              <a:pathLst>
                <a:path w="407670" h="318770">
                  <a:moveTo>
                    <a:pt x="0" y="0"/>
                  </a:moveTo>
                  <a:lnTo>
                    <a:pt x="202069" y="318249"/>
                  </a:lnTo>
                  <a:lnTo>
                    <a:pt x="407466" y="850"/>
                  </a:lnTo>
                </a:path>
              </a:pathLst>
            </a:custGeom>
            <a:ln w="12700">
              <a:solidFill>
                <a:srgbClr val="00AE9D"/>
              </a:solidFill>
            </a:ln>
          </p:spPr>
          <p:txBody>
            <a:bodyPr wrap="square" lIns="0" tIns="0" rIns="0" bIns="0" rtlCol="0"/>
            <a:lstStyle/>
            <a:p>
              <a:endParaRPr/>
            </a:p>
          </p:txBody>
        </p:sp>
        <p:sp>
          <p:nvSpPr>
            <p:cNvPr id="9" name="object 9"/>
            <p:cNvSpPr/>
            <p:nvPr/>
          </p:nvSpPr>
          <p:spPr>
            <a:xfrm>
              <a:off x="8090087" y="4334454"/>
              <a:ext cx="295275" cy="59690"/>
            </a:xfrm>
            <a:custGeom>
              <a:avLst/>
              <a:gdLst/>
              <a:ahLst/>
              <a:cxnLst/>
              <a:rect l="l" t="t" r="r" b="b"/>
              <a:pathLst>
                <a:path w="295275" h="59689">
                  <a:moveTo>
                    <a:pt x="0" y="0"/>
                  </a:moveTo>
                  <a:lnTo>
                    <a:pt x="99021" y="59486"/>
                  </a:lnTo>
                  <a:lnTo>
                    <a:pt x="193116" y="59486"/>
                  </a:lnTo>
                  <a:lnTo>
                    <a:pt x="294665" y="2819"/>
                  </a:lnTo>
                </a:path>
              </a:pathLst>
            </a:custGeom>
            <a:ln w="12699">
              <a:solidFill>
                <a:srgbClr val="00AE9D"/>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8151137" y="4373295"/>
              <a:ext cx="171159" cy="195290"/>
            </a:xfrm>
            <a:prstGeom prst="rect">
              <a:avLst/>
            </a:prstGeom>
          </p:spPr>
        </p:pic>
        <p:sp>
          <p:nvSpPr>
            <p:cNvPr id="11" name="object 11"/>
            <p:cNvSpPr/>
            <p:nvPr/>
          </p:nvSpPr>
          <p:spPr>
            <a:xfrm>
              <a:off x="6691550" y="3481548"/>
              <a:ext cx="927735" cy="605790"/>
            </a:xfrm>
            <a:custGeom>
              <a:avLst/>
              <a:gdLst/>
              <a:ahLst/>
              <a:cxnLst/>
              <a:rect l="l" t="t" r="r" b="b"/>
              <a:pathLst>
                <a:path w="927734" h="605789">
                  <a:moveTo>
                    <a:pt x="719658" y="489064"/>
                  </a:moveTo>
                  <a:lnTo>
                    <a:pt x="659688" y="379958"/>
                  </a:lnTo>
                  <a:lnTo>
                    <a:pt x="535990" y="451446"/>
                  </a:lnTo>
                  <a:lnTo>
                    <a:pt x="423544" y="327291"/>
                  </a:lnTo>
                  <a:lnTo>
                    <a:pt x="419798" y="474014"/>
                  </a:lnTo>
                  <a:lnTo>
                    <a:pt x="299859" y="406298"/>
                  </a:lnTo>
                  <a:lnTo>
                    <a:pt x="251659" y="445858"/>
                  </a:lnTo>
                  <a:lnTo>
                    <a:pt x="223489" y="468842"/>
                  </a:lnTo>
                  <a:lnTo>
                    <a:pt x="204456" y="484068"/>
                  </a:lnTo>
                  <a:lnTo>
                    <a:pt x="183667" y="500354"/>
                  </a:lnTo>
                  <a:lnTo>
                    <a:pt x="165917" y="527038"/>
                  </a:lnTo>
                  <a:lnTo>
                    <a:pt x="159767" y="560074"/>
                  </a:lnTo>
                  <a:lnTo>
                    <a:pt x="159944" y="588174"/>
                  </a:lnTo>
                  <a:lnTo>
                    <a:pt x="161175" y="600049"/>
                  </a:lnTo>
                  <a:lnTo>
                    <a:pt x="82461" y="601929"/>
                  </a:lnTo>
                  <a:lnTo>
                    <a:pt x="110566" y="474014"/>
                  </a:lnTo>
                  <a:lnTo>
                    <a:pt x="0" y="504113"/>
                  </a:lnTo>
                  <a:lnTo>
                    <a:pt x="106819" y="272745"/>
                  </a:lnTo>
                  <a:lnTo>
                    <a:pt x="9372" y="238887"/>
                  </a:lnTo>
                  <a:lnTo>
                    <a:pt x="221145" y="142951"/>
                  </a:lnTo>
                  <a:lnTo>
                    <a:pt x="157429" y="22567"/>
                  </a:lnTo>
                  <a:lnTo>
                    <a:pt x="395439" y="112852"/>
                  </a:lnTo>
                  <a:lnTo>
                    <a:pt x="476021" y="0"/>
                  </a:lnTo>
                  <a:lnTo>
                    <a:pt x="528497" y="99695"/>
                  </a:lnTo>
                  <a:lnTo>
                    <a:pt x="764641" y="37617"/>
                  </a:lnTo>
                  <a:lnTo>
                    <a:pt x="734656" y="159880"/>
                  </a:lnTo>
                  <a:lnTo>
                    <a:pt x="912698" y="238887"/>
                  </a:lnTo>
                  <a:lnTo>
                    <a:pt x="794626" y="304723"/>
                  </a:lnTo>
                  <a:lnTo>
                    <a:pt x="927684" y="458965"/>
                  </a:lnTo>
                  <a:lnTo>
                    <a:pt x="813358" y="474014"/>
                  </a:lnTo>
                  <a:lnTo>
                    <a:pt x="847102" y="601929"/>
                  </a:lnTo>
                  <a:lnTo>
                    <a:pt x="760895" y="605688"/>
                  </a:lnTo>
                  <a:lnTo>
                    <a:pt x="762354" y="544614"/>
                  </a:lnTo>
                  <a:lnTo>
                    <a:pt x="747301" y="509285"/>
                  </a:lnTo>
                  <a:lnTo>
                    <a:pt x="728735" y="493002"/>
                  </a:lnTo>
                  <a:lnTo>
                    <a:pt x="719658" y="489064"/>
                  </a:lnTo>
                  <a:close/>
                </a:path>
              </a:pathLst>
            </a:custGeom>
            <a:ln w="12700">
              <a:solidFill>
                <a:srgbClr val="00AE9D"/>
              </a:solidFill>
            </a:ln>
          </p:spPr>
          <p:txBody>
            <a:bodyPr wrap="square" lIns="0" tIns="0" rIns="0" bIns="0" rtlCol="0"/>
            <a:lstStyle/>
            <a:p>
              <a:endParaRPr/>
            </a:p>
          </p:txBody>
        </p:sp>
        <p:sp>
          <p:nvSpPr>
            <p:cNvPr id="12" name="object 12"/>
            <p:cNvSpPr/>
            <p:nvPr/>
          </p:nvSpPr>
          <p:spPr>
            <a:xfrm>
              <a:off x="6852630" y="4080866"/>
              <a:ext cx="600075" cy="277495"/>
            </a:xfrm>
            <a:custGeom>
              <a:avLst/>
              <a:gdLst/>
              <a:ahLst/>
              <a:cxnLst/>
              <a:rect l="l" t="t" r="r" b="b"/>
              <a:pathLst>
                <a:path w="600075" h="277495">
                  <a:moveTo>
                    <a:pt x="0" y="0"/>
                  </a:moveTo>
                  <a:lnTo>
                    <a:pt x="11743" y="46624"/>
                  </a:lnTo>
                  <a:lnTo>
                    <a:pt x="25412" y="70104"/>
                  </a:lnTo>
                  <a:lnTo>
                    <a:pt x="49788" y="77581"/>
                  </a:lnTo>
                  <a:lnTo>
                    <a:pt x="93649" y="76200"/>
                  </a:lnTo>
                  <a:lnTo>
                    <a:pt x="114629" y="181051"/>
                  </a:lnTo>
                  <a:lnTo>
                    <a:pt x="141755" y="236928"/>
                  </a:lnTo>
                  <a:lnTo>
                    <a:pt x="193149" y="262662"/>
                  </a:lnTo>
                  <a:lnTo>
                    <a:pt x="286931" y="277088"/>
                  </a:lnTo>
                  <a:lnTo>
                    <a:pt x="302983" y="277279"/>
                  </a:lnTo>
                  <a:lnTo>
                    <a:pt x="407615" y="241150"/>
                  </a:lnTo>
                  <a:lnTo>
                    <a:pt x="469303" y="172553"/>
                  </a:lnTo>
                  <a:lnTo>
                    <a:pt x="498586" y="106048"/>
                  </a:lnTo>
                  <a:lnTo>
                    <a:pt x="506006" y="76200"/>
                  </a:lnTo>
                  <a:lnTo>
                    <a:pt x="552343" y="66222"/>
                  </a:lnTo>
                  <a:lnTo>
                    <a:pt x="580944" y="39814"/>
                  </a:lnTo>
                  <a:lnTo>
                    <a:pt x="595440" y="12549"/>
                  </a:lnTo>
                  <a:lnTo>
                    <a:pt x="599465" y="0"/>
                  </a:lnTo>
                </a:path>
              </a:pathLst>
            </a:custGeom>
            <a:ln w="12700">
              <a:solidFill>
                <a:srgbClr val="00AE9D"/>
              </a:solidFill>
            </a:ln>
          </p:spPr>
          <p:txBody>
            <a:bodyPr wrap="square" lIns="0" tIns="0" rIns="0" bIns="0" rtlCol="0"/>
            <a:lstStyle/>
            <a:p>
              <a:endParaRPr/>
            </a:p>
          </p:txBody>
        </p:sp>
        <p:sp>
          <p:nvSpPr>
            <p:cNvPr id="13" name="object 13"/>
            <p:cNvSpPr/>
            <p:nvPr/>
          </p:nvSpPr>
          <p:spPr>
            <a:xfrm>
              <a:off x="6987907" y="4389438"/>
              <a:ext cx="326390" cy="86995"/>
            </a:xfrm>
            <a:custGeom>
              <a:avLst/>
              <a:gdLst/>
              <a:ahLst/>
              <a:cxnLst/>
              <a:rect l="l" t="t" r="r" b="b"/>
              <a:pathLst>
                <a:path w="326390" h="86995">
                  <a:moveTo>
                    <a:pt x="0" y="2819"/>
                  </a:moveTo>
                  <a:lnTo>
                    <a:pt x="37123" y="51365"/>
                  </a:lnTo>
                  <a:lnTo>
                    <a:pt x="66962" y="76295"/>
                  </a:lnTo>
                  <a:lnTo>
                    <a:pt x="105232" y="85479"/>
                  </a:lnTo>
                  <a:lnTo>
                    <a:pt x="167652" y="86791"/>
                  </a:lnTo>
                  <a:lnTo>
                    <a:pt x="237269" y="73230"/>
                  </a:lnTo>
                  <a:lnTo>
                    <a:pt x="286773" y="43395"/>
                  </a:lnTo>
                  <a:lnTo>
                    <a:pt x="316344" y="13561"/>
                  </a:lnTo>
                  <a:lnTo>
                    <a:pt x="326161" y="0"/>
                  </a:lnTo>
                </a:path>
              </a:pathLst>
            </a:custGeom>
            <a:ln w="12699">
              <a:solidFill>
                <a:srgbClr val="00AE9D"/>
              </a:solidFill>
            </a:ln>
          </p:spPr>
          <p:txBody>
            <a:bodyPr wrap="square" lIns="0" tIns="0" rIns="0" bIns="0" rtlCol="0"/>
            <a:lstStyle/>
            <a:p>
              <a:endParaRPr/>
            </a:p>
          </p:txBody>
        </p:sp>
        <p:sp>
          <p:nvSpPr>
            <p:cNvPr id="14" name="object 14"/>
            <p:cNvSpPr/>
            <p:nvPr/>
          </p:nvSpPr>
          <p:spPr>
            <a:xfrm>
              <a:off x="7293626" y="4304844"/>
              <a:ext cx="368935" cy="840105"/>
            </a:xfrm>
            <a:custGeom>
              <a:avLst/>
              <a:gdLst/>
              <a:ahLst/>
              <a:cxnLst/>
              <a:rect l="l" t="t" r="r" b="b"/>
              <a:pathLst>
                <a:path w="368934" h="840104">
                  <a:moveTo>
                    <a:pt x="367410" y="839914"/>
                  </a:moveTo>
                  <a:lnTo>
                    <a:pt x="367410" y="323392"/>
                  </a:lnTo>
                  <a:lnTo>
                    <a:pt x="367410" y="297357"/>
                  </a:lnTo>
                  <a:lnTo>
                    <a:pt x="368438" y="262810"/>
                  </a:lnTo>
                  <a:lnTo>
                    <a:pt x="330899" y="219162"/>
                  </a:lnTo>
                  <a:lnTo>
                    <a:pt x="275005" y="189915"/>
                  </a:lnTo>
                  <a:lnTo>
                    <a:pt x="227746" y="168412"/>
                  </a:lnTo>
                  <a:lnTo>
                    <a:pt x="182197" y="151098"/>
                  </a:lnTo>
                  <a:lnTo>
                    <a:pt x="137502" y="135250"/>
                  </a:lnTo>
                  <a:lnTo>
                    <a:pt x="92808" y="118145"/>
                  </a:lnTo>
                  <a:lnTo>
                    <a:pt x="47259" y="97062"/>
                  </a:lnTo>
                  <a:lnTo>
                    <a:pt x="0" y="69278"/>
                  </a:lnTo>
                  <a:lnTo>
                    <a:pt x="0" y="0"/>
                  </a:lnTo>
                </a:path>
              </a:pathLst>
            </a:custGeom>
            <a:ln w="12700">
              <a:solidFill>
                <a:srgbClr val="00AE9D"/>
              </a:solidFill>
            </a:ln>
          </p:spPr>
          <p:txBody>
            <a:bodyPr wrap="square" lIns="0" tIns="0" rIns="0" bIns="0" rtlCol="0"/>
            <a:lstStyle/>
            <a:p>
              <a:endParaRPr/>
            </a:p>
          </p:txBody>
        </p:sp>
        <p:sp>
          <p:nvSpPr>
            <p:cNvPr id="15" name="object 15"/>
            <p:cNvSpPr/>
            <p:nvPr/>
          </p:nvSpPr>
          <p:spPr>
            <a:xfrm>
              <a:off x="6647353" y="4304844"/>
              <a:ext cx="368935" cy="840105"/>
            </a:xfrm>
            <a:custGeom>
              <a:avLst/>
              <a:gdLst/>
              <a:ahLst/>
              <a:cxnLst/>
              <a:rect l="l" t="t" r="r" b="b"/>
              <a:pathLst>
                <a:path w="368934" h="840104">
                  <a:moveTo>
                    <a:pt x="1027" y="839914"/>
                  </a:moveTo>
                  <a:lnTo>
                    <a:pt x="1027" y="323392"/>
                  </a:lnTo>
                  <a:lnTo>
                    <a:pt x="1027" y="297357"/>
                  </a:lnTo>
                  <a:lnTo>
                    <a:pt x="0" y="262810"/>
                  </a:lnTo>
                  <a:lnTo>
                    <a:pt x="37539" y="219162"/>
                  </a:lnTo>
                  <a:lnTo>
                    <a:pt x="93433" y="189915"/>
                  </a:lnTo>
                  <a:lnTo>
                    <a:pt x="140692" y="168412"/>
                  </a:lnTo>
                  <a:lnTo>
                    <a:pt x="186241" y="151098"/>
                  </a:lnTo>
                  <a:lnTo>
                    <a:pt x="230936" y="135250"/>
                  </a:lnTo>
                  <a:lnTo>
                    <a:pt x="275630" y="118145"/>
                  </a:lnTo>
                  <a:lnTo>
                    <a:pt x="321179" y="97062"/>
                  </a:lnTo>
                  <a:lnTo>
                    <a:pt x="368438" y="69278"/>
                  </a:lnTo>
                  <a:lnTo>
                    <a:pt x="368438" y="0"/>
                  </a:lnTo>
                </a:path>
              </a:pathLst>
            </a:custGeom>
            <a:ln w="12700">
              <a:solidFill>
                <a:srgbClr val="00AE9D"/>
              </a:solidFill>
            </a:ln>
          </p:spPr>
          <p:txBody>
            <a:bodyPr wrap="square" lIns="0" tIns="0" rIns="0" bIns="0" rtlCol="0"/>
            <a:lstStyle/>
            <a:p>
              <a:endParaRPr/>
            </a:p>
          </p:txBody>
        </p:sp>
        <p:sp>
          <p:nvSpPr>
            <p:cNvPr id="16" name="object 16"/>
            <p:cNvSpPr/>
            <p:nvPr/>
          </p:nvSpPr>
          <p:spPr>
            <a:xfrm>
              <a:off x="6918640" y="4424687"/>
              <a:ext cx="449580" cy="149860"/>
            </a:xfrm>
            <a:custGeom>
              <a:avLst/>
              <a:gdLst/>
              <a:ahLst/>
              <a:cxnLst/>
              <a:rect l="l" t="t" r="r" b="b"/>
              <a:pathLst>
                <a:path w="449579" h="149860">
                  <a:moveTo>
                    <a:pt x="0" y="0"/>
                  </a:moveTo>
                  <a:lnTo>
                    <a:pt x="225425" y="149453"/>
                  </a:lnTo>
                  <a:lnTo>
                    <a:pt x="449389" y="0"/>
                  </a:lnTo>
                </a:path>
              </a:pathLst>
            </a:custGeom>
            <a:ln w="12699">
              <a:solidFill>
                <a:srgbClr val="00AE9D"/>
              </a:solidFill>
            </a:ln>
          </p:spPr>
          <p:txBody>
            <a:bodyPr wrap="square" lIns="0" tIns="0" rIns="0" bIns="0" rtlCol="0"/>
            <a:lstStyle/>
            <a:p>
              <a:endParaRPr/>
            </a:p>
          </p:txBody>
        </p:sp>
        <p:sp>
          <p:nvSpPr>
            <p:cNvPr id="17" name="object 17"/>
            <p:cNvSpPr/>
            <p:nvPr/>
          </p:nvSpPr>
          <p:spPr>
            <a:xfrm>
              <a:off x="6841680" y="4445196"/>
              <a:ext cx="599440" cy="470534"/>
            </a:xfrm>
            <a:custGeom>
              <a:avLst/>
              <a:gdLst/>
              <a:ahLst/>
              <a:cxnLst/>
              <a:rect l="l" t="t" r="r" b="b"/>
              <a:pathLst>
                <a:path w="599440" h="470535">
                  <a:moveTo>
                    <a:pt x="598817" y="0"/>
                  </a:moveTo>
                  <a:lnTo>
                    <a:pt x="437045" y="259270"/>
                  </a:lnTo>
                  <a:lnTo>
                    <a:pt x="307111" y="470141"/>
                  </a:lnTo>
                  <a:lnTo>
                    <a:pt x="0" y="10515"/>
                  </a:lnTo>
                </a:path>
              </a:pathLst>
            </a:custGeom>
            <a:ln w="12700">
              <a:solidFill>
                <a:srgbClr val="00AE9D"/>
              </a:solidFill>
            </a:ln>
          </p:spPr>
          <p:txBody>
            <a:bodyPr wrap="square" lIns="0" tIns="0" rIns="0" bIns="0" rtlCol="0"/>
            <a:lstStyle/>
            <a:p>
              <a:endParaRPr/>
            </a:p>
          </p:txBody>
        </p:sp>
        <p:sp>
          <p:nvSpPr>
            <p:cNvPr id="18" name="object 18"/>
            <p:cNvSpPr/>
            <p:nvPr/>
          </p:nvSpPr>
          <p:spPr>
            <a:xfrm>
              <a:off x="7958367" y="3888072"/>
              <a:ext cx="46355" cy="15875"/>
            </a:xfrm>
            <a:custGeom>
              <a:avLst/>
              <a:gdLst/>
              <a:ahLst/>
              <a:cxnLst/>
              <a:rect l="l" t="t" r="r" b="b"/>
              <a:pathLst>
                <a:path w="46354" h="15875">
                  <a:moveTo>
                    <a:pt x="0" y="0"/>
                  </a:moveTo>
                  <a:lnTo>
                    <a:pt x="45935" y="15697"/>
                  </a:lnTo>
                </a:path>
              </a:pathLst>
            </a:custGeom>
            <a:ln w="12700">
              <a:solidFill>
                <a:srgbClr val="00AE9D"/>
              </a:solidFill>
            </a:ln>
          </p:spPr>
          <p:txBody>
            <a:bodyPr wrap="square" lIns="0" tIns="0" rIns="0" bIns="0" rtlCol="0"/>
            <a:lstStyle/>
            <a:p>
              <a:endParaRPr/>
            </a:p>
          </p:txBody>
        </p:sp>
        <p:sp>
          <p:nvSpPr>
            <p:cNvPr id="19" name="object 19"/>
            <p:cNvSpPr/>
            <p:nvPr/>
          </p:nvSpPr>
          <p:spPr>
            <a:xfrm>
              <a:off x="8002552" y="3865473"/>
              <a:ext cx="201930" cy="163830"/>
            </a:xfrm>
            <a:custGeom>
              <a:avLst/>
              <a:gdLst/>
              <a:ahLst/>
              <a:cxnLst/>
              <a:rect l="l" t="t" r="r" b="b"/>
              <a:pathLst>
                <a:path w="201929" h="163829">
                  <a:moveTo>
                    <a:pt x="0" y="37133"/>
                  </a:moveTo>
                  <a:lnTo>
                    <a:pt x="61366" y="8238"/>
                  </a:lnTo>
                  <a:lnTo>
                    <a:pt x="102836" y="0"/>
                  </a:lnTo>
                  <a:lnTo>
                    <a:pt x="143323" y="13671"/>
                  </a:lnTo>
                  <a:lnTo>
                    <a:pt x="201739" y="50506"/>
                  </a:lnTo>
                  <a:lnTo>
                    <a:pt x="198842" y="115712"/>
                  </a:lnTo>
                  <a:lnTo>
                    <a:pt x="187278" y="149196"/>
                  </a:lnTo>
                  <a:lnTo>
                    <a:pt x="157510" y="161532"/>
                  </a:lnTo>
                  <a:lnTo>
                    <a:pt x="99999" y="163295"/>
                  </a:lnTo>
                  <a:lnTo>
                    <a:pt x="42433" y="143582"/>
                  </a:lnTo>
                  <a:lnTo>
                    <a:pt x="12719" y="100214"/>
                  </a:lnTo>
                  <a:lnTo>
                    <a:pt x="1644" y="56845"/>
                  </a:lnTo>
                  <a:lnTo>
                    <a:pt x="0" y="37133"/>
                  </a:lnTo>
                  <a:close/>
                </a:path>
              </a:pathLst>
            </a:custGeom>
            <a:ln w="12700">
              <a:solidFill>
                <a:srgbClr val="00AE9D"/>
              </a:solidFill>
            </a:ln>
          </p:spPr>
          <p:txBody>
            <a:bodyPr wrap="square" lIns="0" tIns="0" rIns="0" bIns="0" rtlCol="0"/>
            <a:lstStyle/>
            <a:p>
              <a:endParaRPr/>
            </a:p>
          </p:txBody>
        </p:sp>
        <p:sp>
          <p:nvSpPr>
            <p:cNvPr id="20" name="object 20"/>
            <p:cNvSpPr/>
            <p:nvPr/>
          </p:nvSpPr>
          <p:spPr>
            <a:xfrm>
              <a:off x="8253515" y="3865473"/>
              <a:ext cx="201930" cy="163830"/>
            </a:xfrm>
            <a:custGeom>
              <a:avLst/>
              <a:gdLst/>
              <a:ahLst/>
              <a:cxnLst/>
              <a:rect l="l" t="t" r="r" b="b"/>
              <a:pathLst>
                <a:path w="201929" h="163829">
                  <a:moveTo>
                    <a:pt x="201739" y="37133"/>
                  </a:moveTo>
                  <a:lnTo>
                    <a:pt x="140372" y="8238"/>
                  </a:lnTo>
                  <a:lnTo>
                    <a:pt x="98902" y="0"/>
                  </a:lnTo>
                  <a:lnTo>
                    <a:pt x="58416" y="13671"/>
                  </a:lnTo>
                  <a:lnTo>
                    <a:pt x="0" y="50506"/>
                  </a:lnTo>
                  <a:lnTo>
                    <a:pt x="2896" y="115712"/>
                  </a:lnTo>
                  <a:lnTo>
                    <a:pt x="14460" y="149196"/>
                  </a:lnTo>
                  <a:lnTo>
                    <a:pt x="44228" y="161532"/>
                  </a:lnTo>
                  <a:lnTo>
                    <a:pt x="101739" y="163295"/>
                  </a:lnTo>
                  <a:lnTo>
                    <a:pt x="159305" y="143582"/>
                  </a:lnTo>
                  <a:lnTo>
                    <a:pt x="189020" y="100214"/>
                  </a:lnTo>
                  <a:lnTo>
                    <a:pt x="200094" y="56845"/>
                  </a:lnTo>
                  <a:lnTo>
                    <a:pt x="201739" y="37133"/>
                  </a:lnTo>
                  <a:close/>
                </a:path>
              </a:pathLst>
            </a:custGeom>
            <a:ln w="12700">
              <a:solidFill>
                <a:srgbClr val="00AE9D"/>
              </a:solidFill>
            </a:ln>
          </p:spPr>
          <p:txBody>
            <a:bodyPr wrap="square" lIns="0" tIns="0" rIns="0" bIns="0" rtlCol="0"/>
            <a:lstStyle/>
            <a:p>
              <a:endParaRPr/>
            </a:p>
          </p:txBody>
        </p:sp>
        <p:sp>
          <p:nvSpPr>
            <p:cNvPr id="21" name="object 21"/>
            <p:cNvSpPr/>
            <p:nvPr/>
          </p:nvSpPr>
          <p:spPr>
            <a:xfrm>
              <a:off x="8200811" y="3891921"/>
              <a:ext cx="55880" cy="22860"/>
            </a:xfrm>
            <a:custGeom>
              <a:avLst/>
              <a:gdLst/>
              <a:ahLst/>
              <a:cxnLst/>
              <a:rect l="l" t="t" r="r" b="b"/>
              <a:pathLst>
                <a:path w="55879" h="22860">
                  <a:moveTo>
                    <a:pt x="0" y="22313"/>
                  </a:moveTo>
                  <a:lnTo>
                    <a:pt x="15259" y="5624"/>
                  </a:lnTo>
                  <a:lnTo>
                    <a:pt x="26160" y="0"/>
                  </a:lnTo>
                  <a:lnTo>
                    <a:pt x="37935" y="5386"/>
                  </a:lnTo>
                  <a:lnTo>
                    <a:pt x="55816" y="21729"/>
                  </a:lnTo>
                </a:path>
              </a:pathLst>
            </a:custGeom>
            <a:ln w="12700">
              <a:solidFill>
                <a:srgbClr val="00AE9D"/>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8112420" y="4105991"/>
              <a:ext cx="247815" cy="66090"/>
            </a:xfrm>
            <a:prstGeom prst="rect">
              <a:avLst/>
            </a:prstGeom>
          </p:spPr>
        </p:pic>
      </p:grpSp>
      <p:grpSp>
        <p:nvGrpSpPr>
          <p:cNvPr id="23" name="object 23"/>
          <p:cNvGrpSpPr/>
          <p:nvPr/>
        </p:nvGrpSpPr>
        <p:grpSpPr>
          <a:xfrm>
            <a:off x="0" y="1630756"/>
            <a:ext cx="3049270" cy="3514090"/>
            <a:chOff x="0" y="1630756"/>
            <a:chExt cx="3049270" cy="3514090"/>
          </a:xfrm>
        </p:grpSpPr>
        <p:sp>
          <p:nvSpPr>
            <p:cNvPr id="24" name="object 24"/>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5" name="object 25"/>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6" name="object 26"/>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7" name="object 4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WAS</a:t>
            </a:r>
            <a:r>
              <a:rPr spc="-40" dirty="0"/>
              <a:t> </a:t>
            </a:r>
            <a:r>
              <a:rPr spc="-20" dirty="0"/>
              <a:t>ENTHALTEN</a:t>
            </a:r>
            <a:r>
              <a:rPr spc="-40" dirty="0"/>
              <a:t> </a:t>
            </a:r>
            <a:r>
              <a:rPr dirty="0"/>
              <a:t>SCHLECHTE</a:t>
            </a:r>
            <a:r>
              <a:rPr spc="-35" dirty="0"/>
              <a:t> </a:t>
            </a:r>
            <a:r>
              <a:rPr spc="-20" dirty="0"/>
              <a:t>KOMMENTARE?</a:t>
            </a:r>
          </a:p>
        </p:txBody>
      </p:sp>
      <p:pic>
        <p:nvPicPr>
          <p:cNvPr id="49" name="Grafik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1" name="Grafik 50">
            <a:extLst>
              <a:ext uri="{FF2B5EF4-FFF2-40B4-BE49-F238E27FC236}">
                <a16:creationId xmlns:a16="http://schemas.microsoft.com/office/drawing/2014/main" xmlns="" id="{9DD00891-9927-3046-8736-155A5C74AE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667" t="66296" r="3333"/>
          <a:stretch/>
        </p:blipFill>
        <p:spPr>
          <a:xfrm>
            <a:off x="6553200" y="3413125"/>
            <a:ext cx="2286000" cy="1733550"/>
          </a:xfrm>
          <a:prstGeom prst="rect">
            <a:avLst/>
          </a:prstGeom>
        </p:spPr>
      </p:pic>
      <p:sp>
        <p:nvSpPr>
          <p:cNvPr id="50" name="Textplatzhalter 49"/>
          <p:cNvSpPr>
            <a:spLocks noGrp="1"/>
          </p:cNvSpPr>
          <p:nvPr>
            <p:ph type="body" idx="1"/>
          </p:nvPr>
        </p:nvSpPr>
        <p:spPr/>
        <p:txBody>
          <a:bodyPr>
            <a:noAutofit/>
          </a:bodyPr>
          <a:lstStyle/>
          <a:p>
            <a:endParaRPr lang="de-DE" dirty="0"/>
          </a:p>
        </p:txBody>
      </p:sp>
      <p:sp>
        <p:nvSpPr>
          <p:cNvPr id="38" name="Foliennummernplatzhalter 37"/>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13</a:t>
            </a:fld>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48468" y="4286641"/>
            <a:ext cx="485775" cy="864235"/>
            <a:chOff x="6448468" y="4286641"/>
            <a:chExt cx="485775" cy="864235"/>
          </a:xfrm>
        </p:grpSpPr>
        <p:sp>
          <p:nvSpPr>
            <p:cNvPr id="3" name="object 3"/>
            <p:cNvSpPr/>
            <p:nvPr/>
          </p:nvSpPr>
          <p:spPr>
            <a:xfrm>
              <a:off x="6454818" y="4292991"/>
              <a:ext cx="473075" cy="851535"/>
            </a:xfrm>
            <a:custGeom>
              <a:avLst/>
              <a:gdLst/>
              <a:ahLst/>
              <a:cxnLst/>
              <a:rect l="l" t="t" r="r" b="b"/>
              <a:pathLst>
                <a:path w="473075" h="851535">
                  <a:moveTo>
                    <a:pt x="12110" y="851410"/>
                  </a:moveTo>
                  <a:lnTo>
                    <a:pt x="12110" y="455828"/>
                  </a:lnTo>
                  <a:lnTo>
                    <a:pt x="0" y="354293"/>
                  </a:lnTo>
                  <a:lnTo>
                    <a:pt x="5001" y="295770"/>
                  </a:lnTo>
                  <a:lnTo>
                    <a:pt x="35248" y="258050"/>
                  </a:lnTo>
                  <a:lnTo>
                    <a:pt x="98876" y="218922"/>
                  </a:lnTo>
                  <a:lnTo>
                    <a:pt x="144346" y="196991"/>
                  </a:lnTo>
                  <a:lnTo>
                    <a:pt x="186439" y="182946"/>
                  </a:lnTo>
                  <a:lnTo>
                    <a:pt x="226614" y="173104"/>
                  </a:lnTo>
                  <a:lnTo>
                    <a:pt x="266329" y="163780"/>
                  </a:lnTo>
                  <a:lnTo>
                    <a:pt x="307041" y="151290"/>
                  </a:lnTo>
                  <a:lnTo>
                    <a:pt x="350209" y="131953"/>
                  </a:lnTo>
                  <a:lnTo>
                    <a:pt x="394095" y="106500"/>
                  </a:lnTo>
                  <a:lnTo>
                    <a:pt x="430522" y="78173"/>
                  </a:lnTo>
                  <a:lnTo>
                    <a:pt x="457460" y="43747"/>
                  </a:lnTo>
                  <a:lnTo>
                    <a:pt x="472878" y="0"/>
                  </a:lnTo>
                </a:path>
              </a:pathLst>
            </a:custGeom>
            <a:ln w="12700">
              <a:solidFill>
                <a:srgbClr val="00AE9D"/>
              </a:solidFill>
            </a:ln>
          </p:spPr>
          <p:txBody>
            <a:bodyPr wrap="square" lIns="0" tIns="0" rIns="0" bIns="0" rtlCol="0"/>
            <a:lstStyle/>
            <a:p>
              <a:endParaRPr/>
            </a:p>
          </p:txBody>
        </p:sp>
        <p:sp>
          <p:nvSpPr>
            <p:cNvPr id="4" name="object 4"/>
            <p:cNvSpPr/>
            <p:nvPr/>
          </p:nvSpPr>
          <p:spPr>
            <a:xfrm>
              <a:off x="6625133" y="4465739"/>
              <a:ext cx="107314" cy="607060"/>
            </a:xfrm>
            <a:custGeom>
              <a:avLst/>
              <a:gdLst/>
              <a:ahLst/>
              <a:cxnLst/>
              <a:rect l="l" t="t" r="r" b="b"/>
              <a:pathLst>
                <a:path w="107315" h="607060">
                  <a:moveTo>
                    <a:pt x="12700" y="21018"/>
                  </a:moveTo>
                  <a:lnTo>
                    <a:pt x="0" y="21018"/>
                  </a:lnTo>
                  <a:lnTo>
                    <a:pt x="0" y="606666"/>
                  </a:lnTo>
                  <a:lnTo>
                    <a:pt x="12700" y="606666"/>
                  </a:lnTo>
                  <a:lnTo>
                    <a:pt x="12700" y="21018"/>
                  </a:lnTo>
                  <a:close/>
                </a:path>
                <a:path w="107315" h="607060">
                  <a:moveTo>
                    <a:pt x="107035" y="0"/>
                  </a:moveTo>
                  <a:lnTo>
                    <a:pt x="94335" y="0"/>
                  </a:lnTo>
                  <a:lnTo>
                    <a:pt x="94335" y="606666"/>
                  </a:lnTo>
                  <a:lnTo>
                    <a:pt x="107035" y="606666"/>
                  </a:lnTo>
                  <a:lnTo>
                    <a:pt x="107035" y="0"/>
                  </a:lnTo>
                  <a:close/>
                </a:path>
              </a:pathLst>
            </a:custGeom>
            <a:solidFill>
              <a:srgbClr val="00AE9D"/>
            </a:solidFill>
          </p:spPr>
          <p:txBody>
            <a:bodyPr wrap="square" lIns="0" tIns="0" rIns="0" bIns="0" rtlCol="0"/>
            <a:lstStyle/>
            <a:p>
              <a:endParaRPr/>
            </a:p>
          </p:txBody>
        </p:sp>
        <p:sp>
          <p:nvSpPr>
            <p:cNvPr id="5" name="object 5"/>
            <p:cNvSpPr/>
            <p:nvPr/>
          </p:nvSpPr>
          <p:spPr>
            <a:xfrm>
              <a:off x="6636677" y="4657478"/>
              <a:ext cx="82550" cy="0"/>
            </a:xfrm>
            <a:custGeom>
              <a:avLst/>
              <a:gdLst/>
              <a:ahLst/>
              <a:cxnLst/>
              <a:rect l="l" t="t" r="r" b="b"/>
              <a:pathLst>
                <a:path w="82550">
                  <a:moveTo>
                    <a:pt x="0" y="0"/>
                  </a:moveTo>
                  <a:lnTo>
                    <a:pt x="82245" y="0"/>
                  </a:lnTo>
                </a:path>
              </a:pathLst>
            </a:custGeom>
            <a:ln w="12700">
              <a:solidFill>
                <a:srgbClr val="00AE9D"/>
              </a:solidFill>
            </a:ln>
          </p:spPr>
          <p:txBody>
            <a:bodyPr wrap="square" lIns="0" tIns="0" rIns="0" bIns="0" rtlCol="0"/>
            <a:lstStyle/>
            <a:p>
              <a:endParaRPr/>
            </a:p>
          </p:txBody>
        </p:sp>
      </p:grpSp>
      <p:sp>
        <p:nvSpPr>
          <p:cNvPr id="6" name="object 6"/>
          <p:cNvSpPr/>
          <p:nvPr/>
        </p:nvSpPr>
        <p:spPr>
          <a:xfrm>
            <a:off x="7534167" y="4472900"/>
            <a:ext cx="0" cy="600075"/>
          </a:xfrm>
          <a:custGeom>
            <a:avLst/>
            <a:gdLst/>
            <a:ahLst/>
            <a:cxnLst/>
            <a:rect l="l" t="t" r="r" b="b"/>
            <a:pathLst>
              <a:path h="600075">
                <a:moveTo>
                  <a:pt x="0" y="0"/>
                </a:moveTo>
                <a:lnTo>
                  <a:pt x="0" y="599504"/>
                </a:lnTo>
              </a:path>
            </a:pathLst>
          </a:custGeom>
          <a:ln w="6350">
            <a:solidFill>
              <a:srgbClr val="00AE9D"/>
            </a:solidFill>
          </a:ln>
        </p:spPr>
        <p:txBody>
          <a:bodyPr wrap="square" lIns="0" tIns="0" rIns="0" bIns="0" rtlCol="0"/>
          <a:lstStyle/>
          <a:p>
            <a:endParaRPr/>
          </a:p>
        </p:txBody>
      </p:sp>
      <p:grpSp>
        <p:nvGrpSpPr>
          <p:cNvPr id="7" name="object 7"/>
          <p:cNvGrpSpPr/>
          <p:nvPr/>
        </p:nvGrpSpPr>
        <p:grpSpPr>
          <a:xfrm>
            <a:off x="7254906" y="4286650"/>
            <a:ext cx="434340" cy="786130"/>
            <a:chOff x="7254906" y="4286650"/>
            <a:chExt cx="434340" cy="786130"/>
          </a:xfrm>
        </p:grpSpPr>
        <p:sp>
          <p:nvSpPr>
            <p:cNvPr id="8" name="object 8"/>
            <p:cNvSpPr/>
            <p:nvPr/>
          </p:nvSpPr>
          <p:spPr>
            <a:xfrm>
              <a:off x="7434284" y="4458231"/>
              <a:ext cx="12700" cy="614680"/>
            </a:xfrm>
            <a:custGeom>
              <a:avLst/>
              <a:gdLst/>
              <a:ahLst/>
              <a:cxnLst/>
              <a:rect l="l" t="t" r="r" b="b"/>
              <a:pathLst>
                <a:path w="12700" h="614679">
                  <a:moveTo>
                    <a:pt x="0" y="614174"/>
                  </a:moveTo>
                  <a:lnTo>
                    <a:pt x="12700" y="614174"/>
                  </a:lnTo>
                  <a:lnTo>
                    <a:pt x="12700" y="0"/>
                  </a:lnTo>
                  <a:lnTo>
                    <a:pt x="0" y="0"/>
                  </a:lnTo>
                  <a:lnTo>
                    <a:pt x="0" y="614174"/>
                  </a:lnTo>
                  <a:close/>
                </a:path>
              </a:pathLst>
            </a:custGeom>
            <a:solidFill>
              <a:srgbClr val="00AE9D"/>
            </a:solidFill>
          </p:spPr>
          <p:txBody>
            <a:bodyPr wrap="square" lIns="0" tIns="0" rIns="0" bIns="0" rtlCol="0"/>
            <a:lstStyle/>
            <a:p>
              <a:endParaRPr/>
            </a:p>
          </p:txBody>
        </p:sp>
        <p:sp>
          <p:nvSpPr>
            <p:cNvPr id="9" name="object 9"/>
            <p:cNvSpPr/>
            <p:nvPr/>
          </p:nvSpPr>
          <p:spPr>
            <a:xfrm>
              <a:off x="7447512" y="4650001"/>
              <a:ext cx="82550" cy="0"/>
            </a:xfrm>
            <a:custGeom>
              <a:avLst/>
              <a:gdLst/>
              <a:ahLst/>
              <a:cxnLst/>
              <a:rect l="l" t="t" r="r" b="b"/>
              <a:pathLst>
                <a:path w="82550">
                  <a:moveTo>
                    <a:pt x="82245" y="0"/>
                  </a:moveTo>
                  <a:lnTo>
                    <a:pt x="0" y="0"/>
                  </a:lnTo>
                </a:path>
              </a:pathLst>
            </a:custGeom>
            <a:ln w="12700">
              <a:solidFill>
                <a:srgbClr val="00AE9D"/>
              </a:solidFill>
            </a:ln>
          </p:spPr>
          <p:txBody>
            <a:bodyPr wrap="square" lIns="0" tIns="0" rIns="0" bIns="0" rtlCol="0"/>
            <a:lstStyle/>
            <a:p>
              <a:endParaRPr/>
            </a:p>
          </p:txBody>
        </p:sp>
        <p:sp>
          <p:nvSpPr>
            <p:cNvPr id="10" name="object 10"/>
            <p:cNvSpPr/>
            <p:nvPr/>
          </p:nvSpPr>
          <p:spPr>
            <a:xfrm>
              <a:off x="7261256" y="4293000"/>
              <a:ext cx="421640" cy="260985"/>
            </a:xfrm>
            <a:custGeom>
              <a:avLst/>
              <a:gdLst/>
              <a:ahLst/>
              <a:cxnLst/>
              <a:rect l="l" t="t" r="r" b="b"/>
              <a:pathLst>
                <a:path w="421640" h="260985">
                  <a:moveTo>
                    <a:pt x="421474" y="260718"/>
                  </a:moveTo>
                  <a:lnTo>
                    <a:pt x="388008" y="226908"/>
                  </a:lnTo>
                  <a:lnTo>
                    <a:pt x="319778" y="192677"/>
                  </a:lnTo>
                  <a:lnTo>
                    <a:pt x="270124" y="177796"/>
                  </a:lnTo>
                  <a:lnTo>
                    <a:pt x="222394" y="166826"/>
                  </a:lnTo>
                  <a:lnTo>
                    <a:pt x="174069" y="153432"/>
                  </a:lnTo>
                  <a:lnTo>
                    <a:pt x="122631" y="131279"/>
                  </a:lnTo>
                  <a:lnTo>
                    <a:pt x="78759" y="105954"/>
                  </a:lnTo>
                  <a:lnTo>
                    <a:pt x="42341" y="77770"/>
                  </a:lnTo>
                  <a:lnTo>
                    <a:pt x="15410" y="43520"/>
                  </a:lnTo>
                  <a:lnTo>
                    <a:pt x="0" y="0"/>
                  </a:lnTo>
                </a:path>
              </a:pathLst>
            </a:custGeom>
            <a:ln w="12700">
              <a:solidFill>
                <a:srgbClr val="00AE9D"/>
              </a:solidFill>
            </a:ln>
          </p:spPr>
          <p:txBody>
            <a:bodyPr wrap="square" lIns="0" tIns="0" rIns="0" bIns="0" rtlCol="0"/>
            <a:lstStyle/>
            <a:p>
              <a:endParaRPr/>
            </a:p>
          </p:txBody>
        </p:sp>
      </p:grpSp>
      <p:grpSp>
        <p:nvGrpSpPr>
          <p:cNvPr id="11" name="object 11"/>
          <p:cNvGrpSpPr/>
          <p:nvPr/>
        </p:nvGrpSpPr>
        <p:grpSpPr>
          <a:xfrm>
            <a:off x="6758455" y="3489283"/>
            <a:ext cx="675005" cy="1159510"/>
            <a:chOff x="6758455" y="3489283"/>
            <a:chExt cx="675005" cy="1159510"/>
          </a:xfrm>
        </p:grpSpPr>
        <p:sp>
          <p:nvSpPr>
            <p:cNvPr id="12" name="object 12"/>
            <p:cNvSpPr/>
            <p:nvPr/>
          </p:nvSpPr>
          <p:spPr>
            <a:xfrm>
              <a:off x="6861030" y="4368059"/>
              <a:ext cx="232410" cy="274320"/>
            </a:xfrm>
            <a:custGeom>
              <a:avLst/>
              <a:gdLst/>
              <a:ahLst/>
              <a:cxnLst/>
              <a:rect l="l" t="t" r="r" b="b"/>
              <a:pathLst>
                <a:path w="232409" h="274320">
                  <a:moveTo>
                    <a:pt x="0" y="25374"/>
                  </a:moveTo>
                  <a:lnTo>
                    <a:pt x="5766" y="107638"/>
                  </a:lnTo>
                  <a:lnTo>
                    <a:pt x="43888" y="188220"/>
                  </a:lnTo>
                  <a:lnTo>
                    <a:pt x="86900" y="249495"/>
                  </a:lnTo>
                  <a:lnTo>
                    <a:pt x="107340" y="273837"/>
                  </a:lnTo>
                  <a:lnTo>
                    <a:pt x="231813" y="164160"/>
                  </a:lnTo>
                  <a:lnTo>
                    <a:pt x="139762" y="126340"/>
                  </a:lnTo>
                  <a:lnTo>
                    <a:pt x="87960" y="96634"/>
                  </a:lnTo>
                  <a:lnTo>
                    <a:pt x="57398" y="59650"/>
                  </a:lnTo>
                  <a:lnTo>
                    <a:pt x="29070" y="0"/>
                  </a:lnTo>
                </a:path>
              </a:pathLst>
            </a:custGeom>
            <a:ln w="12700">
              <a:solidFill>
                <a:srgbClr val="00AE9D"/>
              </a:solidFill>
            </a:ln>
          </p:spPr>
          <p:txBody>
            <a:bodyPr wrap="square" lIns="0" tIns="0" rIns="0" bIns="0" rtlCol="0"/>
            <a:lstStyle/>
            <a:p>
              <a:endParaRPr/>
            </a:p>
          </p:txBody>
        </p:sp>
        <p:sp>
          <p:nvSpPr>
            <p:cNvPr id="13" name="object 13"/>
            <p:cNvSpPr/>
            <p:nvPr/>
          </p:nvSpPr>
          <p:spPr>
            <a:xfrm>
              <a:off x="7087286" y="4368059"/>
              <a:ext cx="232410" cy="274320"/>
            </a:xfrm>
            <a:custGeom>
              <a:avLst/>
              <a:gdLst/>
              <a:ahLst/>
              <a:cxnLst/>
              <a:rect l="l" t="t" r="r" b="b"/>
              <a:pathLst>
                <a:path w="232409" h="274320">
                  <a:moveTo>
                    <a:pt x="231813" y="25374"/>
                  </a:moveTo>
                  <a:lnTo>
                    <a:pt x="226046" y="107638"/>
                  </a:lnTo>
                  <a:lnTo>
                    <a:pt x="187925" y="188220"/>
                  </a:lnTo>
                  <a:lnTo>
                    <a:pt x="144912" y="249495"/>
                  </a:lnTo>
                  <a:lnTo>
                    <a:pt x="124472" y="273837"/>
                  </a:lnTo>
                  <a:lnTo>
                    <a:pt x="0" y="164160"/>
                  </a:lnTo>
                  <a:lnTo>
                    <a:pt x="92050" y="126340"/>
                  </a:lnTo>
                  <a:lnTo>
                    <a:pt x="143852" y="96634"/>
                  </a:lnTo>
                  <a:lnTo>
                    <a:pt x="174414" y="59650"/>
                  </a:lnTo>
                  <a:lnTo>
                    <a:pt x="202742" y="0"/>
                  </a:lnTo>
                </a:path>
              </a:pathLst>
            </a:custGeom>
            <a:ln w="12700">
              <a:solidFill>
                <a:srgbClr val="00AE9D"/>
              </a:solidFill>
            </a:ln>
          </p:spPr>
          <p:txBody>
            <a:bodyPr wrap="square" lIns="0" tIns="0" rIns="0" bIns="0" rtlCol="0"/>
            <a:lstStyle/>
            <a:p>
              <a:endParaRPr/>
            </a:p>
          </p:txBody>
        </p:sp>
        <p:sp>
          <p:nvSpPr>
            <p:cNvPr id="14" name="object 14"/>
            <p:cNvSpPr/>
            <p:nvPr/>
          </p:nvSpPr>
          <p:spPr>
            <a:xfrm>
              <a:off x="6851295" y="4057270"/>
              <a:ext cx="485140" cy="321310"/>
            </a:xfrm>
            <a:custGeom>
              <a:avLst/>
              <a:gdLst/>
              <a:ahLst/>
              <a:cxnLst/>
              <a:rect l="l" t="t" r="r" b="b"/>
              <a:pathLst>
                <a:path w="485140" h="321310">
                  <a:moveTo>
                    <a:pt x="0" y="1498"/>
                  </a:moveTo>
                  <a:lnTo>
                    <a:pt x="10477" y="149352"/>
                  </a:lnTo>
                  <a:lnTo>
                    <a:pt x="46546" y="209743"/>
                  </a:lnTo>
                  <a:lnTo>
                    <a:pt x="74623" y="246051"/>
                  </a:lnTo>
                  <a:lnTo>
                    <a:pt x="109155" y="272837"/>
                  </a:lnTo>
                  <a:lnTo>
                    <a:pt x="164592" y="304660"/>
                  </a:lnTo>
                  <a:lnTo>
                    <a:pt x="220231" y="317168"/>
                  </a:lnTo>
                  <a:lnTo>
                    <a:pt x="256233" y="320716"/>
                  </a:lnTo>
                  <a:lnTo>
                    <a:pt x="288309" y="314743"/>
                  </a:lnTo>
                  <a:lnTo>
                    <a:pt x="332168" y="298691"/>
                  </a:lnTo>
                  <a:lnTo>
                    <a:pt x="389049" y="254305"/>
                  </a:lnTo>
                  <a:lnTo>
                    <a:pt x="422503" y="223642"/>
                  </a:lnTo>
                  <a:lnTo>
                    <a:pt x="445575" y="192419"/>
                  </a:lnTo>
                  <a:lnTo>
                    <a:pt x="471309" y="146354"/>
                  </a:lnTo>
                  <a:lnTo>
                    <a:pt x="484784" y="0"/>
                  </a:lnTo>
                </a:path>
              </a:pathLst>
            </a:custGeom>
            <a:ln w="12699">
              <a:solidFill>
                <a:srgbClr val="00AE9D"/>
              </a:solidFill>
            </a:ln>
          </p:spPr>
          <p:txBody>
            <a:bodyPr wrap="square" lIns="0" tIns="0" rIns="0" bIns="0" rtlCol="0"/>
            <a:lstStyle/>
            <a:p>
              <a:endParaRPr/>
            </a:p>
          </p:txBody>
        </p:sp>
        <p:sp>
          <p:nvSpPr>
            <p:cNvPr id="15" name="object 15"/>
            <p:cNvSpPr/>
            <p:nvPr/>
          </p:nvSpPr>
          <p:spPr>
            <a:xfrm>
              <a:off x="6780931" y="3698354"/>
              <a:ext cx="628650" cy="549275"/>
            </a:xfrm>
            <a:custGeom>
              <a:avLst/>
              <a:gdLst/>
              <a:ahLst/>
              <a:cxnLst/>
              <a:rect l="l" t="t" r="r" b="b"/>
              <a:pathLst>
                <a:path w="628650" h="549275">
                  <a:moveTo>
                    <a:pt x="481068" y="5487"/>
                  </a:moveTo>
                  <a:lnTo>
                    <a:pt x="500963" y="0"/>
                  </a:lnTo>
                  <a:lnTo>
                    <a:pt x="512211" y="1975"/>
                  </a:lnTo>
                  <a:lnTo>
                    <a:pt x="518969" y="14838"/>
                  </a:lnTo>
                  <a:lnTo>
                    <a:pt x="525391" y="42012"/>
                  </a:lnTo>
                  <a:lnTo>
                    <a:pt x="533979" y="82460"/>
                  </a:lnTo>
                  <a:lnTo>
                    <a:pt x="545545" y="122703"/>
                  </a:lnTo>
                  <a:lnTo>
                    <a:pt x="564256" y="159271"/>
                  </a:lnTo>
                  <a:lnTo>
                    <a:pt x="594275" y="188697"/>
                  </a:lnTo>
                  <a:lnTo>
                    <a:pt x="621276" y="222492"/>
                  </a:lnTo>
                  <a:lnTo>
                    <a:pt x="628340" y="267091"/>
                  </a:lnTo>
                  <a:lnTo>
                    <a:pt x="615749" y="311409"/>
                  </a:lnTo>
                  <a:lnTo>
                    <a:pt x="583785" y="344361"/>
                  </a:lnTo>
                  <a:lnTo>
                    <a:pt x="558448" y="353431"/>
                  </a:lnTo>
                  <a:lnTo>
                    <a:pt x="543920" y="360820"/>
                  </a:lnTo>
                  <a:lnTo>
                    <a:pt x="534725" y="370457"/>
                  </a:lnTo>
                  <a:lnTo>
                    <a:pt x="525391" y="386271"/>
                  </a:lnTo>
                  <a:lnTo>
                    <a:pt x="511891" y="415736"/>
                  </a:lnTo>
                  <a:lnTo>
                    <a:pt x="493760" y="456989"/>
                  </a:lnTo>
                  <a:lnTo>
                    <a:pt x="470853" y="499926"/>
                  </a:lnTo>
                  <a:lnTo>
                    <a:pt x="443031" y="534442"/>
                  </a:lnTo>
                  <a:lnTo>
                    <a:pt x="431003" y="544667"/>
                  </a:lnTo>
                  <a:lnTo>
                    <a:pt x="419819" y="548856"/>
                  </a:lnTo>
                  <a:lnTo>
                    <a:pt x="403019" y="547711"/>
                  </a:lnTo>
                  <a:lnTo>
                    <a:pt x="343941" y="534707"/>
                  </a:lnTo>
                  <a:lnTo>
                    <a:pt x="314253" y="523964"/>
                  </a:lnTo>
                  <a:lnTo>
                    <a:pt x="304220" y="528796"/>
                  </a:lnTo>
                  <a:lnTo>
                    <a:pt x="294619" y="532278"/>
                  </a:lnTo>
                  <a:lnTo>
                    <a:pt x="279817" y="536096"/>
                  </a:lnTo>
                  <a:lnTo>
                    <a:pt x="254182" y="541935"/>
                  </a:lnTo>
                  <a:lnTo>
                    <a:pt x="222630" y="545441"/>
                  </a:lnTo>
                  <a:lnTo>
                    <a:pt x="201261" y="542346"/>
                  </a:lnTo>
                  <a:lnTo>
                    <a:pt x="157482" y="499926"/>
                  </a:lnTo>
                  <a:lnTo>
                    <a:pt x="134580" y="456989"/>
                  </a:lnTo>
                  <a:lnTo>
                    <a:pt x="116449" y="415736"/>
                  </a:lnTo>
                  <a:lnTo>
                    <a:pt x="102950" y="386271"/>
                  </a:lnTo>
                  <a:lnTo>
                    <a:pt x="87502" y="368353"/>
                  </a:lnTo>
                  <a:lnTo>
                    <a:pt x="68127" y="355210"/>
                  </a:lnTo>
                  <a:lnTo>
                    <a:pt x="51562" y="347119"/>
                  </a:lnTo>
                  <a:lnTo>
                    <a:pt x="44543" y="344361"/>
                  </a:lnTo>
                  <a:lnTo>
                    <a:pt x="12586" y="311409"/>
                  </a:lnTo>
                  <a:lnTo>
                    <a:pt x="0" y="267091"/>
                  </a:lnTo>
                  <a:lnTo>
                    <a:pt x="7065" y="222492"/>
                  </a:lnTo>
                  <a:lnTo>
                    <a:pt x="34066" y="188697"/>
                  </a:lnTo>
                  <a:lnTo>
                    <a:pt x="69983" y="157053"/>
                  </a:lnTo>
                  <a:lnTo>
                    <a:pt x="101284" y="115540"/>
                  </a:lnTo>
                  <a:lnTo>
                    <a:pt x="124473" y="70191"/>
                  </a:lnTo>
                  <a:lnTo>
                    <a:pt x="136059" y="27039"/>
                  </a:lnTo>
                  <a:lnTo>
                    <a:pt x="143572" y="8985"/>
                  </a:lnTo>
                  <a:lnTo>
                    <a:pt x="155716" y="7208"/>
                  </a:lnTo>
                  <a:lnTo>
                    <a:pt x="167017" y="12726"/>
                  </a:lnTo>
                  <a:lnTo>
                    <a:pt x="172000" y="16561"/>
                  </a:lnTo>
                  <a:lnTo>
                    <a:pt x="203367" y="37809"/>
                  </a:lnTo>
                  <a:lnTo>
                    <a:pt x="227531" y="48478"/>
                  </a:lnTo>
                  <a:lnTo>
                    <a:pt x="256829" y="51796"/>
                  </a:lnTo>
                  <a:lnTo>
                    <a:pt x="303598" y="50991"/>
                  </a:lnTo>
                  <a:lnTo>
                    <a:pt x="362231" y="43377"/>
                  </a:lnTo>
                  <a:lnTo>
                    <a:pt x="419803" y="27791"/>
                  </a:lnTo>
                  <a:lnTo>
                    <a:pt x="463639" y="12429"/>
                  </a:lnTo>
                  <a:lnTo>
                    <a:pt x="481068" y="5487"/>
                  </a:lnTo>
                  <a:close/>
                </a:path>
              </a:pathLst>
            </a:custGeom>
            <a:ln w="12700">
              <a:solidFill>
                <a:srgbClr val="00AE9D"/>
              </a:solidFill>
            </a:ln>
          </p:spPr>
          <p:txBody>
            <a:bodyPr wrap="square" lIns="0" tIns="0" rIns="0" bIns="0" rtlCol="0"/>
            <a:lstStyle/>
            <a:p>
              <a:endParaRPr/>
            </a:p>
          </p:txBody>
        </p:sp>
        <p:sp>
          <p:nvSpPr>
            <p:cNvPr id="16" name="object 16"/>
            <p:cNvSpPr/>
            <p:nvPr/>
          </p:nvSpPr>
          <p:spPr>
            <a:xfrm>
              <a:off x="6812859" y="3891821"/>
              <a:ext cx="46355" cy="14604"/>
            </a:xfrm>
            <a:custGeom>
              <a:avLst/>
              <a:gdLst/>
              <a:ahLst/>
              <a:cxnLst/>
              <a:rect l="l" t="t" r="r" b="b"/>
              <a:pathLst>
                <a:path w="46354" h="14604">
                  <a:moveTo>
                    <a:pt x="0" y="0"/>
                  </a:moveTo>
                  <a:lnTo>
                    <a:pt x="45770" y="14541"/>
                  </a:lnTo>
                </a:path>
              </a:pathLst>
            </a:custGeom>
            <a:ln w="12700">
              <a:solidFill>
                <a:srgbClr val="00AE9D"/>
              </a:solidFill>
            </a:ln>
          </p:spPr>
          <p:txBody>
            <a:bodyPr wrap="square" lIns="0" tIns="0" rIns="0" bIns="0" rtlCol="0"/>
            <a:lstStyle/>
            <a:p>
              <a:endParaRPr/>
            </a:p>
          </p:txBody>
        </p:sp>
        <p:sp>
          <p:nvSpPr>
            <p:cNvPr id="17" name="object 17"/>
            <p:cNvSpPr/>
            <p:nvPr/>
          </p:nvSpPr>
          <p:spPr>
            <a:xfrm>
              <a:off x="7323714" y="3891821"/>
              <a:ext cx="53340" cy="16510"/>
            </a:xfrm>
            <a:custGeom>
              <a:avLst/>
              <a:gdLst/>
              <a:ahLst/>
              <a:cxnLst/>
              <a:rect l="l" t="t" r="r" b="b"/>
              <a:pathLst>
                <a:path w="53340" h="16510">
                  <a:moveTo>
                    <a:pt x="52984" y="0"/>
                  </a:moveTo>
                  <a:lnTo>
                    <a:pt x="0" y="16344"/>
                  </a:lnTo>
                </a:path>
              </a:pathLst>
            </a:custGeom>
            <a:ln w="12700">
              <a:solidFill>
                <a:srgbClr val="00AE9D"/>
              </a:solidFill>
            </a:ln>
          </p:spPr>
          <p:txBody>
            <a:bodyPr wrap="square" lIns="0" tIns="0" rIns="0" bIns="0" rtlCol="0"/>
            <a:lstStyle/>
            <a:p>
              <a:endParaRPr/>
            </a:p>
          </p:txBody>
        </p:sp>
        <p:sp>
          <p:nvSpPr>
            <p:cNvPr id="18" name="object 18"/>
            <p:cNvSpPr/>
            <p:nvPr/>
          </p:nvSpPr>
          <p:spPr>
            <a:xfrm>
              <a:off x="6858503" y="3868675"/>
              <a:ext cx="207010" cy="167005"/>
            </a:xfrm>
            <a:custGeom>
              <a:avLst/>
              <a:gdLst/>
              <a:ahLst/>
              <a:cxnLst/>
              <a:rect l="l" t="t" r="r" b="b"/>
              <a:pathLst>
                <a:path w="207009" h="167004">
                  <a:moveTo>
                    <a:pt x="0" y="37934"/>
                  </a:moveTo>
                  <a:lnTo>
                    <a:pt x="62880" y="8416"/>
                  </a:lnTo>
                  <a:lnTo>
                    <a:pt x="105373" y="0"/>
                  </a:lnTo>
                  <a:lnTo>
                    <a:pt x="146859" y="13967"/>
                  </a:lnTo>
                  <a:lnTo>
                    <a:pt x="206717" y="51600"/>
                  </a:lnTo>
                  <a:lnTo>
                    <a:pt x="203753" y="118201"/>
                  </a:lnTo>
                  <a:lnTo>
                    <a:pt x="191904" y="152401"/>
                  </a:lnTo>
                  <a:lnTo>
                    <a:pt x="161399" y="165001"/>
                  </a:lnTo>
                  <a:lnTo>
                    <a:pt x="102463" y="166801"/>
                  </a:lnTo>
                  <a:lnTo>
                    <a:pt x="43478" y="146666"/>
                  </a:lnTo>
                  <a:lnTo>
                    <a:pt x="13031" y="102368"/>
                  </a:lnTo>
                  <a:lnTo>
                    <a:pt x="1684" y="58070"/>
                  </a:lnTo>
                  <a:lnTo>
                    <a:pt x="0" y="37934"/>
                  </a:lnTo>
                  <a:close/>
                </a:path>
              </a:pathLst>
            </a:custGeom>
            <a:ln w="12700">
              <a:solidFill>
                <a:srgbClr val="00AE9D"/>
              </a:solidFill>
            </a:ln>
          </p:spPr>
          <p:txBody>
            <a:bodyPr wrap="square" lIns="0" tIns="0" rIns="0" bIns="0" rtlCol="0"/>
            <a:lstStyle/>
            <a:p>
              <a:endParaRPr/>
            </a:p>
          </p:txBody>
        </p:sp>
        <p:sp>
          <p:nvSpPr>
            <p:cNvPr id="19" name="object 19"/>
            <p:cNvSpPr/>
            <p:nvPr/>
          </p:nvSpPr>
          <p:spPr>
            <a:xfrm>
              <a:off x="7117731" y="3868675"/>
              <a:ext cx="207010" cy="167005"/>
            </a:xfrm>
            <a:custGeom>
              <a:avLst/>
              <a:gdLst/>
              <a:ahLst/>
              <a:cxnLst/>
              <a:rect l="l" t="t" r="r" b="b"/>
              <a:pathLst>
                <a:path w="207009" h="167004">
                  <a:moveTo>
                    <a:pt x="206717" y="37934"/>
                  </a:moveTo>
                  <a:lnTo>
                    <a:pt x="143837" y="8416"/>
                  </a:lnTo>
                  <a:lnTo>
                    <a:pt x="101344" y="0"/>
                  </a:lnTo>
                  <a:lnTo>
                    <a:pt x="59858" y="13967"/>
                  </a:lnTo>
                  <a:lnTo>
                    <a:pt x="0" y="51600"/>
                  </a:lnTo>
                  <a:lnTo>
                    <a:pt x="2964" y="118201"/>
                  </a:lnTo>
                  <a:lnTo>
                    <a:pt x="14812" y="152401"/>
                  </a:lnTo>
                  <a:lnTo>
                    <a:pt x="45318" y="165001"/>
                  </a:lnTo>
                  <a:lnTo>
                    <a:pt x="104254" y="166801"/>
                  </a:lnTo>
                  <a:lnTo>
                    <a:pt x="163239" y="146666"/>
                  </a:lnTo>
                  <a:lnTo>
                    <a:pt x="193686" y="102368"/>
                  </a:lnTo>
                  <a:lnTo>
                    <a:pt x="205032" y="58070"/>
                  </a:lnTo>
                  <a:lnTo>
                    <a:pt x="206717" y="37934"/>
                  </a:lnTo>
                  <a:close/>
                </a:path>
              </a:pathLst>
            </a:custGeom>
            <a:ln w="12700">
              <a:solidFill>
                <a:srgbClr val="00AE9D"/>
              </a:solidFill>
            </a:ln>
          </p:spPr>
          <p:txBody>
            <a:bodyPr wrap="square" lIns="0" tIns="0" rIns="0" bIns="0" rtlCol="0"/>
            <a:lstStyle/>
            <a:p>
              <a:endParaRPr/>
            </a:p>
          </p:txBody>
        </p:sp>
        <p:sp>
          <p:nvSpPr>
            <p:cNvPr id="20" name="object 20"/>
            <p:cNvSpPr/>
            <p:nvPr/>
          </p:nvSpPr>
          <p:spPr>
            <a:xfrm>
              <a:off x="7063294" y="3896924"/>
              <a:ext cx="56515" cy="20320"/>
            </a:xfrm>
            <a:custGeom>
              <a:avLst/>
              <a:gdLst/>
              <a:ahLst/>
              <a:cxnLst/>
              <a:rect l="l" t="t" r="r" b="b"/>
              <a:pathLst>
                <a:path w="56515" h="20320">
                  <a:moveTo>
                    <a:pt x="0" y="20250"/>
                  </a:moveTo>
                  <a:lnTo>
                    <a:pt x="15305" y="5104"/>
                  </a:lnTo>
                  <a:lnTo>
                    <a:pt x="26238" y="0"/>
                  </a:lnTo>
                  <a:lnTo>
                    <a:pt x="38047" y="4887"/>
                  </a:lnTo>
                  <a:lnTo>
                    <a:pt x="55981" y="19716"/>
                  </a:lnTo>
                </a:path>
              </a:pathLst>
            </a:custGeom>
            <a:ln w="12700">
              <a:solidFill>
                <a:srgbClr val="00AE9D"/>
              </a:solidFill>
            </a:ln>
          </p:spPr>
          <p:txBody>
            <a:bodyPr wrap="square" lIns="0" tIns="0" rIns="0" bIns="0" rtlCol="0"/>
            <a:lstStyle/>
            <a:p>
              <a:endParaRPr/>
            </a:p>
          </p:txBody>
        </p:sp>
        <p:sp>
          <p:nvSpPr>
            <p:cNvPr id="21" name="object 21"/>
            <p:cNvSpPr/>
            <p:nvPr/>
          </p:nvSpPr>
          <p:spPr>
            <a:xfrm>
              <a:off x="6764805" y="3495633"/>
              <a:ext cx="662305" cy="407034"/>
            </a:xfrm>
            <a:custGeom>
              <a:avLst/>
              <a:gdLst/>
              <a:ahLst/>
              <a:cxnLst/>
              <a:rect l="l" t="t" r="r" b="b"/>
              <a:pathLst>
                <a:path w="662304" h="407035">
                  <a:moveTo>
                    <a:pt x="29390" y="406825"/>
                  </a:moveTo>
                  <a:lnTo>
                    <a:pt x="7464" y="340216"/>
                  </a:lnTo>
                  <a:lnTo>
                    <a:pt x="0" y="300101"/>
                  </a:lnTo>
                  <a:lnTo>
                    <a:pt x="6856" y="270358"/>
                  </a:lnTo>
                  <a:lnTo>
                    <a:pt x="27892" y="234867"/>
                  </a:lnTo>
                  <a:lnTo>
                    <a:pt x="57726" y="196720"/>
                  </a:lnTo>
                  <a:lnTo>
                    <a:pt x="86858" y="169645"/>
                  </a:lnTo>
                  <a:lnTo>
                    <a:pt x="117744" y="148152"/>
                  </a:lnTo>
                  <a:lnTo>
                    <a:pt x="124978" y="77802"/>
                  </a:lnTo>
                  <a:lnTo>
                    <a:pt x="141897" y="39555"/>
                  </a:lnTo>
                  <a:lnTo>
                    <a:pt x="181556" y="20094"/>
                  </a:lnTo>
                  <a:lnTo>
                    <a:pt x="257013" y="6102"/>
                  </a:lnTo>
                  <a:lnTo>
                    <a:pt x="316611" y="0"/>
                  </a:lnTo>
                  <a:lnTo>
                    <a:pt x="367390" y="2164"/>
                  </a:lnTo>
                  <a:lnTo>
                    <a:pt x="412761" y="11888"/>
                  </a:lnTo>
                  <a:lnTo>
                    <a:pt x="456134" y="28468"/>
                  </a:lnTo>
                  <a:lnTo>
                    <a:pt x="500922" y="51197"/>
                  </a:lnTo>
                  <a:lnTo>
                    <a:pt x="550535" y="79368"/>
                  </a:lnTo>
                  <a:lnTo>
                    <a:pt x="588392" y="97425"/>
                  </a:lnTo>
                  <a:lnTo>
                    <a:pt x="611930" y="106091"/>
                  </a:lnTo>
                  <a:lnTo>
                    <a:pt x="630977" y="107749"/>
                  </a:lnTo>
                  <a:lnTo>
                    <a:pt x="655361" y="104781"/>
                  </a:lnTo>
                  <a:lnTo>
                    <a:pt x="660453" y="104781"/>
                  </a:lnTo>
                  <a:lnTo>
                    <a:pt x="659857" y="106280"/>
                  </a:lnTo>
                  <a:lnTo>
                    <a:pt x="661496" y="144826"/>
                  </a:lnTo>
                  <a:lnTo>
                    <a:pt x="656115" y="167956"/>
                  </a:lnTo>
                  <a:lnTo>
                    <a:pt x="638377" y="184920"/>
                  </a:lnTo>
                  <a:lnTo>
                    <a:pt x="602948" y="204971"/>
                  </a:lnTo>
                  <a:lnTo>
                    <a:pt x="646144" y="285366"/>
                  </a:lnTo>
                  <a:lnTo>
                    <a:pt x="662103" y="332257"/>
                  </a:lnTo>
                  <a:lnTo>
                    <a:pt x="652227" y="363727"/>
                  </a:lnTo>
                  <a:lnTo>
                    <a:pt x="617921" y="397859"/>
                  </a:lnTo>
                </a:path>
              </a:pathLst>
            </a:custGeom>
            <a:ln w="12700">
              <a:solidFill>
                <a:srgbClr val="00AE9D"/>
              </a:solidFill>
            </a:ln>
          </p:spPr>
          <p:txBody>
            <a:bodyPr wrap="square" lIns="0" tIns="0" rIns="0" bIns="0" rtlCol="0"/>
            <a:lstStyle/>
            <a:p>
              <a:endParaRPr/>
            </a:p>
          </p:txBody>
        </p:sp>
        <p:pic>
          <p:nvPicPr>
            <p:cNvPr id="22" name="object 22"/>
            <p:cNvPicPr/>
            <p:nvPr/>
          </p:nvPicPr>
          <p:blipFill>
            <a:blip r:embed="rId3" cstate="print"/>
            <a:stretch>
              <a:fillRect/>
            </a:stretch>
          </p:blipFill>
          <p:spPr>
            <a:xfrm>
              <a:off x="6978653" y="3502821"/>
              <a:ext cx="290288" cy="131233"/>
            </a:xfrm>
            <a:prstGeom prst="rect">
              <a:avLst/>
            </a:prstGeom>
          </p:spPr>
        </p:pic>
        <p:sp>
          <p:nvSpPr>
            <p:cNvPr id="23" name="object 23"/>
            <p:cNvSpPr/>
            <p:nvPr/>
          </p:nvSpPr>
          <p:spPr>
            <a:xfrm>
              <a:off x="6968060" y="4121517"/>
              <a:ext cx="254635" cy="57785"/>
            </a:xfrm>
            <a:custGeom>
              <a:avLst/>
              <a:gdLst/>
              <a:ahLst/>
              <a:cxnLst/>
              <a:rect l="l" t="t" r="r" b="b"/>
              <a:pathLst>
                <a:path w="254634" h="57785">
                  <a:moveTo>
                    <a:pt x="168795" y="0"/>
                  </a:moveTo>
                  <a:lnTo>
                    <a:pt x="163249" y="640"/>
                  </a:lnTo>
                  <a:lnTo>
                    <a:pt x="156524" y="2317"/>
                  </a:lnTo>
                  <a:lnTo>
                    <a:pt x="149261" y="4661"/>
                  </a:lnTo>
                  <a:lnTo>
                    <a:pt x="142100" y="7302"/>
                  </a:lnTo>
                  <a:lnTo>
                    <a:pt x="134666" y="9409"/>
                  </a:lnTo>
                  <a:lnTo>
                    <a:pt x="127031" y="10112"/>
                  </a:lnTo>
                  <a:lnTo>
                    <a:pt x="119397" y="9409"/>
                  </a:lnTo>
                  <a:lnTo>
                    <a:pt x="111963" y="7302"/>
                  </a:lnTo>
                  <a:lnTo>
                    <a:pt x="104794" y="4661"/>
                  </a:lnTo>
                  <a:lnTo>
                    <a:pt x="97526" y="2317"/>
                  </a:lnTo>
                  <a:lnTo>
                    <a:pt x="90796" y="640"/>
                  </a:lnTo>
                  <a:lnTo>
                    <a:pt x="85242" y="0"/>
                  </a:lnTo>
                  <a:lnTo>
                    <a:pt x="57398" y="4889"/>
                  </a:lnTo>
                  <a:lnTo>
                    <a:pt x="39739" y="14952"/>
                  </a:lnTo>
                  <a:lnTo>
                    <a:pt x="23522" y="23279"/>
                  </a:lnTo>
                  <a:lnTo>
                    <a:pt x="0" y="22961"/>
                  </a:lnTo>
                  <a:lnTo>
                    <a:pt x="3984" y="28307"/>
                  </a:lnTo>
                  <a:lnTo>
                    <a:pt x="16129" y="40068"/>
                  </a:lnTo>
                  <a:lnTo>
                    <a:pt x="36722" y="51829"/>
                  </a:lnTo>
                  <a:lnTo>
                    <a:pt x="66052" y="57175"/>
                  </a:lnTo>
                  <a:lnTo>
                    <a:pt x="77355" y="56043"/>
                  </a:lnTo>
                  <a:lnTo>
                    <a:pt x="87476" y="52957"/>
                  </a:lnTo>
                  <a:lnTo>
                    <a:pt x="96422" y="48383"/>
                  </a:lnTo>
                  <a:lnTo>
                    <a:pt x="104203" y="42786"/>
                  </a:lnTo>
                  <a:lnTo>
                    <a:pt x="115062" y="36624"/>
                  </a:lnTo>
                  <a:lnTo>
                    <a:pt x="127030" y="34563"/>
                  </a:lnTo>
                  <a:lnTo>
                    <a:pt x="138995" y="36606"/>
                  </a:lnTo>
                  <a:lnTo>
                    <a:pt x="149847" y="42760"/>
                  </a:lnTo>
                  <a:lnTo>
                    <a:pt x="157637" y="48367"/>
                  </a:lnTo>
                  <a:lnTo>
                    <a:pt x="166593" y="52949"/>
                  </a:lnTo>
                  <a:lnTo>
                    <a:pt x="176723" y="56041"/>
                  </a:lnTo>
                  <a:lnTo>
                    <a:pt x="188036" y="57175"/>
                  </a:lnTo>
                  <a:lnTo>
                    <a:pt x="214414" y="56640"/>
                  </a:lnTo>
                  <a:lnTo>
                    <a:pt x="230085" y="52898"/>
                  </a:lnTo>
                  <a:lnTo>
                    <a:pt x="241242" y="42741"/>
                  </a:lnTo>
                  <a:lnTo>
                    <a:pt x="254076" y="22961"/>
                  </a:lnTo>
                  <a:lnTo>
                    <a:pt x="230549" y="23279"/>
                  </a:lnTo>
                  <a:lnTo>
                    <a:pt x="214322" y="14952"/>
                  </a:lnTo>
                  <a:lnTo>
                    <a:pt x="196651" y="4889"/>
                  </a:lnTo>
                  <a:lnTo>
                    <a:pt x="168795" y="0"/>
                  </a:lnTo>
                  <a:close/>
                </a:path>
              </a:pathLst>
            </a:custGeom>
            <a:solidFill>
              <a:srgbClr val="FFFFFF"/>
            </a:solidFill>
          </p:spPr>
          <p:txBody>
            <a:bodyPr wrap="square" lIns="0" tIns="0" rIns="0" bIns="0" rtlCol="0"/>
            <a:lstStyle/>
            <a:p>
              <a:endParaRPr/>
            </a:p>
          </p:txBody>
        </p:sp>
        <p:sp>
          <p:nvSpPr>
            <p:cNvPr id="24" name="object 24"/>
            <p:cNvSpPr/>
            <p:nvPr/>
          </p:nvSpPr>
          <p:spPr>
            <a:xfrm>
              <a:off x="6968060" y="4121517"/>
              <a:ext cx="254635" cy="57785"/>
            </a:xfrm>
            <a:custGeom>
              <a:avLst/>
              <a:gdLst/>
              <a:ahLst/>
              <a:cxnLst/>
              <a:rect l="l" t="t" r="r" b="b"/>
              <a:pathLst>
                <a:path w="254634" h="57785">
                  <a:moveTo>
                    <a:pt x="111963" y="7302"/>
                  </a:moveTo>
                  <a:lnTo>
                    <a:pt x="119397" y="9409"/>
                  </a:lnTo>
                  <a:lnTo>
                    <a:pt x="127031" y="10112"/>
                  </a:lnTo>
                  <a:lnTo>
                    <a:pt x="134666" y="9409"/>
                  </a:lnTo>
                  <a:lnTo>
                    <a:pt x="142100" y="7302"/>
                  </a:lnTo>
                  <a:lnTo>
                    <a:pt x="149261" y="4661"/>
                  </a:lnTo>
                  <a:lnTo>
                    <a:pt x="156524" y="2317"/>
                  </a:lnTo>
                  <a:lnTo>
                    <a:pt x="163249" y="640"/>
                  </a:lnTo>
                  <a:lnTo>
                    <a:pt x="168795" y="0"/>
                  </a:lnTo>
                  <a:lnTo>
                    <a:pt x="196651" y="4889"/>
                  </a:lnTo>
                  <a:lnTo>
                    <a:pt x="214322" y="14952"/>
                  </a:lnTo>
                  <a:lnTo>
                    <a:pt x="230549" y="23279"/>
                  </a:lnTo>
                  <a:lnTo>
                    <a:pt x="254076" y="22961"/>
                  </a:lnTo>
                  <a:lnTo>
                    <a:pt x="241242" y="42741"/>
                  </a:lnTo>
                  <a:lnTo>
                    <a:pt x="230085" y="52898"/>
                  </a:lnTo>
                  <a:lnTo>
                    <a:pt x="214414" y="56640"/>
                  </a:lnTo>
                  <a:lnTo>
                    <a:pt x="188036" y="57175"/>
                  </a:lnTo>
                  <a:lnTo>
                    <a:pt x="176723" y="56041"/>
                  </a:lnTo>
                  <a:lnTo>
                    <a:pt x="166593" y="52949"/>
                  </a:lnTo>
                  <a:lnTo>
                    <a:pt x="157637" y="48367"/>
                  </a:lnTo>
                  <a:lnTo>
                    <a:pt x="149847" y="42760"/>
                  </a:lnTo>
                  <a:lnTo>
                    <a:pt x="138995" y="36606"/>
                  </a:lnTo>
                  <a:lnTo>
                    <a:pt x="127030" y="34563"/>
                  </a:lnTo>
                  <a:lnTo>
                    <a:pt x="115062" y="36624"/>
                  </a:lnTo>
                  <a:lnTo>
                    <a:pt x="104203" y="42786"/>
                  </a:lnTo>
                  <a:lnTo>
                    <a:pt x="96422" y="48383"/>
                  </a:lnTo>
                  <a:lnTo>
                    <a:pt x="87476" y="52957"/>
                  </a:lnTo>
                  <a:lnTo>
                    <a:pt x="77355" y="56043"/>
                  </a:lnTo>
                  <a:lnTo>
                    <a:pt x="66052" y="57175"/>
                  </a:lnTo>
                  <a:lnTo>
                    <a:pt x="36722" y="51829"/>
                  </a:lnTo>
                  <a:lnTo>
                    <a:pt x="16129" y="40068"/>
                  </a:lnTo>
                  <a:lnTo>
                    <a:pt x="3984" y="28307"/>
                  </a:lnTo>
                  <a:lnTo>
                    <a:pt x="0" y="22961"/>
                  </a:lnTo>
                  <a:lnTo>
                    <a:pt x="23522" y="23279"/>
                  </a:lnTo>
                  <a:lnTo>
                    <a:pt x="39739" y="14952"/>
                  </a:lnTo>
                  <a:lnTo>
                    <a:pt x="57398" y="4889"/>
                  </a:lnTo>
                  <a:lnTo>
                    <a:pt x="85242" y="0"/>
                  </a:lnTo>
                  <a:lnTo>
                    <a:pt x="90796" y="640"/>
                  </a:lnTo>
                  <a:lnTo>
                    <a:pt x="97526" y="2317"/>
                  </a:lnTo>
                  <a:lnTo>
                    <a:pt x="104794" y="4661"/>
                  </a:lnTo>
                  <a:lnTo>
                    <a:pt x="111963" y="7302"/>
                  </a:lnTo>
                  <a:close/>
                </a:path>
              </a:pathLst>
            </a:custGeom>
            <a:ln w="12700">
              <a:solidFill>
                <a:srgbClr val="00AE9D"/>
              </a:solidFill>
            </a:ln>
          </p:spPr>
          <p:txBody>
            <a:bodyPr wrap="square" lIns="0" tIns="0" rIns="0" bIns="0" rtlCol="0"/>
            <a:lstStyle/>
            <a:p>
              <a:endParaRPr/>
            </a:p>
          </p:txBody>
        </p:sp>
      </p:grpSp>
      <p:sp>
        <p:nvSpPr>
          <p:cNvPr id="25" name="object 25"/>
          <p:cNvSpPr/>
          <p:nvPr/>
        </p:nvSpPr>
        <p:spPr>
          <a:xfrm>
            <a:off x="7586302" y="4240443"/>
            <a:ext cx="467995" cy="904240"/>
          </a:xfrm>
          <a:custGeom>
            <a:avLst/>
            <a:gdLst/>
            <a:ahLst/>
            <a:cxnLst/>
            <a:rect l="l" t="t" r="r" b="b"/>
            <a:pathLst>
              <a:path w="467995" h="904239">
                <a:moveTo>
                  <a:pt x="0" y="903958"/>
                </a:moveTo>
                <a:lnTo>
                  <a:pt x="0" y="516051"/>
                </a:lnTo>
                <a:lnTo>
                  <a:pt x="547" y="409495"/>
                </a:lnTo>
                <a:lnTo>
                  <a:pt x="21572" y="346403"/>
                </a:lnTo>
                <a:lnTo>
                  <a:pt x="81833" y="301958"/>
                </a:lnTo>
                <a:lnTo>
                  <a:pt x="200088" y="251345"/>
                </a:lnTo>
                <a:lnTo>
                  <a:pt x="290205" y="214714"/>
                </a:lnTo>
                <a:lnTo>
                  <a:pt x="357920" y="185777"/>
                </a:lnTo>
                <a:lnTo>
                  <a:pt x="406287" y="162025"/>
                </a:lnTo>
                <a:lnTo>
                  <a:pt x="438361" y="140951"/>
                </a:lnTo>
                <a:lnTo>
                  <a:pt x="457196" y="120049"/>
                </a:lnTo>
                <a:lnTo>
                  <a:pt x="465848" y="96812"/>
                </a:lnTo>
                <a:lnTo>
                  <a:pt x="467385" y="0"/>
                </a:lnTo>
              </a:path>
            </a:pathLst>
          </a:custGeom>
          <a:ln w="12700">
            <a:solidFill>
              <a:srgbClr val="00AE9D"/>
            </a:solidFill>
          </a:ln>
        </p:spPr>
        <p:txBody>
          <a:bodyPr wrap="square" lIns="0" tIns="0" rIns="0" bIns="0" rtlCol="0"/>
          <a:lstStyle/>
          <a:p>
            <a:endParaRPr/>
          </a:p>
        </p:txBody>
      </p:sp>
      <p:sp>
        <p:nvSpPr>
          <p:cNvPr id="26" name="object 26"/>
          <p:cNvSpPr/>
          <p:nvPr/>
        </p:nvSpPr>
        <p:spPr>
          <a:xfrm>
            <a:off x="8310767" y="4238942"/>
            <a:ext cx="467995" cy="845185"/>
          </a:xfrm>
          <a:custGeom>
            <a:avLst/>
            <a:gdLst/>
            <a:ahLst/>
            <a:cxnLst/>
            <a:rect l="l" t="t" r="r" b="b"/>
            <a:pathLst>
              <a:path w="467995" h="845185">
                <a:moveTo>
                  <a:pt x="467385" y="845121"/>
                </a:moveTo>
                <a:lnTo>
                  <a:pt x="467385" y="517410"/>
                </a:lnTo>
                <a:lnTo>
                  <a:pt x="466837" y="410884"/>
                </a:lnTo>
                <a:lnTo>
                  <a:pt x="445812" y="347810"/>
                </a:lnTo>
                <a:lnTo>
                  <a:pt x="385551" y="303378"/>
                </a:lnTo>
                <a:lnTo>
                  <a:pt x="267296" y="252780"/>
                </a:lnTo>
                <a:lnTo>
                  <a:pt x="177179" y="216156"/>
                </a:lnTo>
                <a:lnTo>
                  <a:pt x="109465" y="187224"/>
                </a:lnTo>
                <a:lnTo>
                  <a:pt x="61098" y="163479"/>
                </a:lnTo>
                <a:lnTo>
                  <a:pt x="29024" y="142412"/>
                </a:lnTo>
                <a:lnTo>
                  <a:pt x="10188" y="121516"/>
                </a:lnTo>
                <a:lnTo>
                  <a:pt x="1536" y="98285"/>
                </a:lnTo>
                <a:lnTo>
                  <a:pt x="0" y="0"/>
                </a:lnTo>
              </a:path>
            </a:pathLst>
          </a:custGeom>
          <a:ln w="12700">
            <a:solidFill>
              <a:srgbClr val="00AE9D"/>
            </a:solidFill>
          </a:ln>
        </p:spPr>
        <p:txBody>
          <a:bodyPr wrap="square" lIns="0" tIns="0" rIns="0" bIns="0" rtlCol="0"/>
          <a:lstStyle/>
          <a:p>
            <a:endParaRPr/>
          </a:p>
        </p:txBody>
      </p:sp>
      <p:sp>
        <p:nvSpPr>
          <p:cNvPr id="27" name="object 27"/>
          <p:cNvSpPr/>
          <p:nvPr/>
        </p:nvSpPr>
        <p:spPr>
          <a:xfrm>
            <a:off x="7969160" y="4419112"/>
            <a:ext cx="212725" cy="380365"/>
          </a:xfrm>
          <a:custGeom>
            <a:avLst/>
            <a:gdLst/>
            <a:ahLst/>
            <a:cxnLst/>
            <a:rect l="l" t="t" r="r" b="b"/>
            <a:pathLst>
              <a:path w="212725" h="380364">
                <a:moveTo>
                  <a:pt x="0" y="0"/>
                </a:moveTo>
                <a:lnTo>
                  <a:pt x="34491" y="35194"/>
                </a:lnTo>
                <a:lnTo>
                  <a:pt x="59139" y="54814"/>
                </a:lnTo>
                <a:lnTo>
                  <a:pt x="85780" y="65960"/>
                </a:lnTo>
                <a:lnTo>
                  <a:pt x="126250" y="75730"/>
                </a:lnTo>
                <a:lnTo>
                  <a:pt x="212229" y="380326"/>
                </a:lnTo>
              </a:path>
            </a:pathLst>
          </a:custGeom>
          <a:ln w="12699">
            <a:solidFill>
              <a:srgbClr val="00AE9D"/>
            </a:solidFill>
          </a:ln>
        </p:spPr>
        <p:txBody>
          <a:bodyPr wrap="square" lIns="0" tIns="0" rIns="0" bIns="0" rtlCol="0"/>
          <a:lstStyle/>
          <a:p>
            <a:endParaRPr/>
          </a:p>
        </p:txBody>
      </p:sp>
      <p:grpSp>
        <p:nvGrpSpPr>
          <p:cNvPr id="28" name="object 28"/>
          <p:cNvGrpSpPr/>
          <p:nvPr/>
        </p:nvGrpSpPr>
        <p:grpSpPr>
          <a:xfrm>
            <a:off x="7666480" y="3472410"/>
            <a:ext cx="1056640" cy="821055"/>
            <a:chOff x="7666480" y="3472410"/>
            <a:chExt cx="1056640" cy="821055"/>
          </a:xfrm>
        </p:grpSpPr>
        <p:sp>
          <p:nvSpPr>
            <p:cNvPr id="29" name="object 29"/>
            <p:cNvSpPr/>
            <p:nvPr/>
          </p:nvSpPr>
          <p:spPr>
            <a:xfrm>
              <a:off x="7887352" y="3697177"/>
              <a:ext cx="589915" cy="589915"/>
            </a:xfrm>
            <a:custGeom>
              <a:avLst/>
              <a:gdLst/>
              <a:ahLst/>
              <a:cxnLst/>
              <a:rect l="l" t="t" r="r" b="b"/>
              <a:pathLst>
                <a:path w="589915" h="589914">
                  <a:moveTo>
                    <a:pt x="159582" y="32092"/>
                  </a:moveTo>
                  <a:lnTo>
                    <a:pt x="137592" y="36197"/>
                  </a:lnTo>
                  <a:lnTo>
                    <a:pt x="126919" y="42022"/>
                  </a:lnTo>
                  <a:lnTo>
                    <a:pt x="124554" y="53579"/>
                  </a:lnTo>
                  <a:lnTo>
                    <a:pt x="127489" y="74879"/>
                  </a:lnTo>
                  <a:lnTo>
                    <a:pt x="128609" y="97045"/>
                  </a:lnTo>
                  <a:lnTo>
                    <a:pt x="123857" y="110037"/>
                  </a:lnTo>
                  <a:lnTo>
                    <a:pt x="114809" y="116150"/>
                  </a:lnTo>
                  <a:lnTo>
                    <a:pt x="103042" y="117678"/>
                  </a:lnTo>
                  <a:lnTo>
                    <a:pt x="89881" y="119564"/>
                  </a:lnTo>
                  <a:lnTo>
                    <a:pt x="76865" y="125891"/>
                  </a:lnTo>
                  <a:lnTo>
                    <a:pt x="65857" y="137662"/>
                  </a:lnTo>
                  <a:lnTo>
                    <a:pt x="58719" y="155879"/>
                  </a:lnTo>
                  <a:lnTo>
                    <a:pt x="56495" y="170997"/>
                  </a:lnTo>
                  <a:lnTo>
                    <a:pt x="52411" y="179379"/>
                  </a:lnTo>
                  <a:lnTo>
                    <a:pt x="43458" y="184035"/>
                  </a:lnTo>
                  <a:lnTo>
                    <a:pt x="26626" y="187972"/>
                  </a:lnTo>
                  <a:lnTo>
                    <a:pt x="10416" y="202605"/>
                  </a:lnTo>
                  <a:lnTo>
                    <a:pt x="0" y="233891"/>
                  </a:lnTo>
                  <a:lnTo>
                    <a:pt x="439" y="273907"/>
                  </a:lnTo>
                  <a:lnTo>
                    <a:pt x="16796" y="314730"/>
                  </a:lnTo>
                  <a:lnTo>
                    <a:pt x="54134" y="348437"/>
                  </a:lnTo>
                  <a:lnTo>
                    <a:pt x="87132" y="478575"/>
                  </a:lnTo>
                  <a:lnTo>
                    <a:pt x="123284" y="547108"/>
                  </a:lnTo>
                  <a:lnTo>
                    <a:pt x="185227" y="576671"/>
                  </a:lnTo>
                  <a:lnTo>
                    <a:pt x="295599" y="589902"/>
                  </a:lnTo>
                  <a:lnTo>
                    <a:pt x="396362" y="585319"/>
                  </a:lnTo>
                  <a:lnTo>
                    <a:pt x="454147" y="558958"/>
                  </a:lnTo>
                  <a:lnTo>
                    <a:pt x="490732" y="488468"/>
                  </a:lnTo>
                  <a:lnTo>
                    <a:pt x="527895" y="351497"/>
                  </a:lnTo>
                  <a:lnTo>
                    <a:pt x="554107" y="340444"/>
                  </a:lnTo>
                  <a:lnTo>
                    <a:pt x="568576" y="331028"/>
                  </a:lnTo>
                  <a:lnTo>
                    <a:pt x="576458" y="318093"/>
                  </a:lnTo>
                  <a:lnTo>
                    <a:pt x="582911" y="296481"/>
                  </a:lnTo>
                  <a:lnTo>
                    <a:pt x="589452" y="262691"/>
                  </a:lnTo>
                  <a:lnTo>
                    <a:pt x="589404" y="227899"/>
                  </a:lnTo>
                  <a:lnTo>
                    <a:pt x="577321" y="202564"/>
                  </a:lnTo>
                  <a:lnTo>
                    <a:pt x="547757" y="197142"/>
                  </a:lnTo>
                  <a:lnTo>
                    <a:pt x="525835" y="199264"/>
                  </a:lnTo>
                  <a:lnTo>
                    <a:pt x="510100" y="196226"/>
                  </a:lnTo>
                  <a:lnTo>
                    <a:pt x="499821" y="189060"/>
                  </a:lnTo>
                  <a:lnTo>
                    <a:pt x="494265" y="178803"/>
                  </a:lnTo>
                  <a:lnTo>
                    <a:pt x="489228" y="168799"/>
                  </a:lnTo>
                  <a:lnTo>
                    <a:pt x="480324" y="161802"/>
                  </a:lnTo>
                  <a:lnTo>
                    <a:pt x="466547" y="157956"/>
                  </a:lnTo>
                  <a:lnTo>
                    <a:pt x="446894" y="157403"/>
                  </a:lnTo>
                  <a:lnTo>
                    <a:pt x="427836" y="154376"/>
                  </a:lnTo>
                  <a:lnTo>
                    <a:pt x="415944" y="144611"/>
                  </a:lnTo>
                  <a:lnTo>
                    <a:pt x="410357" y="130546"/>
                  </a:lnTo>
                  <a:lnTo>
                    <a:pt x="410216" y="114617"/>
                  </a:lnTo>
                  <a:lnTo>
                    <a:pt x="409114" y="100336"/>
                  </a:lnTo>
                  <a:lnTo>
                    <a:pt x="401423" y="89784"/>
                  </a:lnTo>
                  <a:lnTo>
                    <a:pt x="387430" y="83243"/>
                  </a:lnTo>
                  <a:lnTo>
                    <a:pt x="367417" y="81000"/>
                  </a:lnTo>
                  <a:lnTo>
                    <a:pt x="351042" y="76320"/>
                  </a:lnTo>
                  <a:lnTo>
                    <a:pt x="344119" y="64190"/>
                  </a:lnTo>
                  <a:lnTo>
                    <a:pt x="341207" y="47476"/>
                  </a:lnTo>
                  <a:lnTo>
                    <a:pt x="336861" y="29044"/>
                  </a:lnTo>
                  <a:lnTo>
                    <a:pt x="325519" y="16600"/>
                  </a:lnTo>
                  <a:lnTo>
                    <a:pt x="308015" y="13185"/>
                  </a:lnTo>
                  <a:lnTo>
                    <a:pt x="288503" y="14643"/>
                  </a:lnTo>
                  <a:lnTo>
                    <a:pt x="271139" y="16814"/>
                  </a:lnTo>
                  <a:lnTo>
                    <a:pt x="260587" y="15260"/>
                  </a:lnTo>
                  <a:lnTo>
                    <a:pt x="254332" y="10126"/>
                  </a:lnTo>
                  <a:lnTo>
                    <a:pt x="245784" y="4132"/>
                  </a:lnTo>
                  <a:lnTo>
                    <a:pt x="228352" y="0"/>
                  </a:lnTo>
                  <a:lnTo>
                    <a:pt x="210658" y="4535"/>
                  </a:lnTo>
                  <a:lnTo>
                    <a:pt x="203710" y="19103"/>
                  </a:lnTo>
                  <a:lnTo>
                    <a:pt x="204498" y="38258"/>
                  </a:lnTo>
                  <a:lnTo>
                    <a:pt x="210014" y="56553"/>
                  </a:lnTo>
                  <a:lnTo>
                    <a:pt x="213619" y="72666"/>
                  </a:lnTo>
                  <a:lnTo>
                    <a:pt x="211350" y="88066"/>
                  </a:lnTo>
                  <a:lnTo>
                    <a:pt x="204209" y="101464"/>
                  </a:lnTo>
                  <a:lnTo>
                    <a:pt x="193199" y="111569"/>
                  </a:lnTo>
                  <a:lnTo>
                    <a:pt x="183533" y="120163"/>
                  </a:lnTo>
                  <a:lnTo>
                    <a:pt x="178878" y="129903"/>
                  </a:lnTo>
                  <a:lnTo>
                    <a:pt x="177945" y="140789"/>
                  </a:lnTo>
                  <a:lnTo>
                    <a:pt x="179445" y="152819"/>
                  </a:lnTo>
                  <a:lnTo>
                    <a:pt x="181310" y="166551"/>
                  </a:lnTo>
                  <a:lnTo>
                    <a:pt x="180596" y="181284"/>
                  </a:lnTo>
                  <a:lnTo>
                    <a:pt x="174721" y="195158"/>
                  </a:lnTo>
                  <a:lnTo>
                    <a:pt x="161106" y="206311"/>
                  </a:lnTo>
                  <a:lnTo>
                    <a:pt x="147927" y="219351"/>
                  </a:lnTo>
                  <a:lnTo>
                    <a:pt x="142769" y="236113"/>
                  </a:lnTo>
                  <a:lnTo>
                    <a:pt x="142195" y="250583"/>
                  </a:lnTo>
                  <a:lnTo>
                    <a:pt x="142767" y="256743"/>
                  </a:lnTo>
                </a:path>
              </a:pathLst>
            </a:custGeom>
            <a:ln w="12700">
              <a:solidFill>
                <a:srgbClr val="00AE9D"/>
              </a:solidFill>
            </a:ln>
          </p:spPr>
          <p:txBody>
            <a:bodyPr wrap="square" lIns="0" tIns="0" rIns="0" bIns="0" rtlCol="0"/>
            <a:lstStyle/>
            <a:p>
              <a:endParaRPr/>
            </a:p>
          </p:txBody>
        </p:sp>
        <p:sp>
          <p:nvSpPr>
            <p:cNvPr id="30" name="object 30"/>
            <p:cNvSpPr/>
            <p:nvPr/>
          </p:nvSpPr>
          <p:spPr>
            <a:xfrm>
              <a:off x="7672830" y="3478760"/>
              <a:ext cx="1043940" cy="806450"/>
            </a:xfrm>
            <a:custGeom>
              <a:avLst/>
              <a:gdLst/>
              <a:ahLst/>
              <a:cxnLst/>
              <a:rect l="l" t="t" r="r" b="b"/>
              <a:pathLst>
                <a:path w="1043940" h="806450">
                  <a:moveTo>
                    <a:pt x="384203" y="779571"/>
                  </a:moveTo>
                  <a:lnTo>
                    <a:pt x="370107" y="784675"/>
                  </a:lnTo>
                  <a:lnTo>
                    <a:pt x="361348" y="786689"/>
                  </a:lnTo>
                  <a:lnTo>
                    <a:pt x="354273" y="785893"/>
                  </a:lnTo>
                  <a:lnTo>
                    <a:pt x="345227" y="782568"/>
                  </a:lnTo>
                  <a:lnTo>
                    <a:pt x="332884" y="781432"/>
                  </a:lnTo>
                  <a:lnTo>
                    <a:pt x="320341" y="784778"/>
                  </a:lnTo>
                  <a:lnTo>
                    <a:pt x="310608" y="789247"/>
                  </a:lnTo>
                  <a:lnTo>
                    <a:pt x="306695" y="791483"/>
                  </a:lnTo>
                  <a:lnTo>
                    <a:pt x="275358" y="803329"/>
                  </a:lnTo>
                  <a:lnTo>
                    <a:pt x="256786" y="806004"/>
                  </a:lnTo>
                  <a:lnTo>
                    <a:pt x="243664" y="798361"/>
                  </a:lnTo>
                  <a:lnTo>
                    <a:pt x="228679" y="779253"/>
                  </a:lnTo>
                  <a:lnTo>
                    <a:pt x="220338" y="768596"/>
                  </a:lnTo>
                  <a:lnTo>
                    <a:pt x="213574" y="762813"/>
                  </a:lnTo>
                  <a:lnTo>
                    <a:pt x="204803" y="759897"/>
                  </a:lnTo>
                  <a:lnTo>
                    <a:pt x="190439" y="757841"/>
                  </a:lnTo>
                  <a:lnTo>
                    <a:pt x="173206" y="755187"/>
                  </a:lnTo>
                  <a:lnTo>
                    <a:pt x="158122" y="750383"/>
                  </a:lnTo>
                  <a:lnTo>
                    <a:pt x="145046" y="741278"/>
                  </a:lnTo>
                  <a:lnTo>
                    <a:pt x="133835" y="725723"/>
                  </a:lnTo>
                  <a:lnTo>
                    <a:pt x="131547" y="713351"/>
                  </a:lnTo>
                  <a:lnTo>
                    <a:pt x="126961" y="706998"/>
                  </a:lnTo>
                  <a:lnTo>
                    <a:pt x="116637" y="704657"/>
                  </a:lnTo>
                  <a:lnTo>
                    <a:pt x="97132" y="704323"/>
                  </a:lnTo>
                  <a:lnTo>
                    <a:pt x="77580" y="701073"/>
                  </a:lnTo>
                  <a:lnTo>
                    <a:pt x="66919" y="692090"/>
                  </a:lnTo>
                  <a:lnTo>
                    <a:pt x="61421" y="678520"/>
                  </a:lnTo>
                  <a:lnTo>
                    <a:pt x="57356" y="661511"/>
                  </a:lnTo>
                  <a:lnTo>
                    <a:pt x="56021" y="653385"/>
                  </a:lnTo>
                  <a:lnTo>
                    <a:pt x="52389" y="648127"/>
                  </a:lnTo>
                  <a:lnTo>
                    <a:pt x="43592" y="643443"/>
                  </a:lnTo>
                  <a:lnTo>
                    <a:pt x="26762" y="637038"/>
                  </a:lnTo>
                  <a:lnTo>
                    <a:pt x="9079" y="625265"/>
                  </a:lnTo>
                  <a:lnTo>
                    <a:pt x="0" y="608184"/>
                  </a:lnTo>
                  <a:lnTo>
                    <a:pt x="98" y="589093"/>
                  </a:lnTo>
                  <a:lnTo>
                    <a:pt x="9947" y="571291"/>
                  </a:lnTo>
                  <a:lnTo>
                    <a:pt x="22132" y="555001"/>
                  </a:lnTo>
                  <a:lnTo>
                    <a:pt x="29444" y="538421"/>
                  </a:lnTo>
                  <a:lnTo>
                    <a:pt x="32742" y="521840"/>
                  </a:lnTo>
                  <a:lnTo>
                    <a:pt x="32883" y="505543"/>
                  </a:lnTo>
                  <a:lnTo>
                    <a:pt x="34344" y="491157"/>
                  </a:lnTo>
                  <a:lnTo>
                    <a:pt x="39962" y="479928"/>
                  </a:lnTo>
                  <a:lnTo>
                    <a:pt x="48158" y="471569"/>
                  </a:lnTo>
                  <a:lnTo>
                    <a:pt x="57356" y="465792"/>
                  </a:lnTo>
                  <a:lnTo>
                    <a:pt x="65892" y="458215"/>
                  </a:lnTo>
                  <a:lnTo>
                    <a:pt x="72850" y="445337"/>
                  </a:lnTo>
                  <a:lnTo>
                    <a:pt x="77798" y="428160"/>
                  </a:lnTo>
                  <a:lnTo>
                    <a:pt x="80305" y="407689"/>
                  </a:lnTo>
                  <a:lnTo>
                    <a:pt x="85155" y="388429"/>
                  </a:lnTo>
                  <a:lnTo>
                    <a:pt x="95027" y="374045"/>
                  </a:lnTo>
                  <a:lnTo>
                    <a:pt x="106333" y="364250"/>
                  </a:lnTo>
                  <a:lnTo>
                    <a:pt x="115484" y="358756"/>
                  </a:lnTo>
                  <a:lnTo>
                    <a:pt x="122631" y="351608"/>
                  </a:lnTo>
                  <a:lnTo>
                    <a:pt x="129060" y="338300"/>
                  </a:lnTo>
                  <a:lnTo>
                    <a:pt x="132907" y="320691"/>
                  </a:lnTo>
                  <a:lnTo>
                    <a:pt x="132311" y="300641"/>
                  </a:lnTo>
                  <a:lnTo>
                    <a:pt x="133484" y="283440"/>
                  </a:lnTo>
                  <a:lnTo>
                    <a:pt x="141681" y="271974"/>
                  </a:lnTo>
                  <a:lnTo>
                    <a:pt x="153607" y="264522"/>
                  </a:lnTo>
                  <a:lnTo>
                    <a:pt x="165966" y="259366"/>
                  </a:lnTo>
                  <a:lnTo>
                    <a:pt x="178009" y="255086"/>
                  </a:lnTo>
                  <a:lnTo>
                    <a:pt x="190055" y="248085"/>
                  </a:lnTo>
                  <a:lnTo>
                    <a:pt x="200381" y="233345"/>
                  </a:lnTo>
                  <a:lnTo>
                    <a:pt x="207267" y="205848"/>
                  </a:lnTo>
                  <a:lnTo>
                    <a:pt x="214676" y="179993"/>
                  </a:lnTo>
                  <a:lnTo>
                    <a:pt x="226387" y="168762"/>
                  </a:lnTo>
                  <a:lnTo>
                    <a:pt x="240392" y="164988"/>
                  </a:lnTo>
                  <a:lnTo>
                    <a:pt x="254688" y="161500"/>
                  </a:lnTo>
                  <a:lnTo>
                    <a:pt x="264729" y="155791"/>
                  </a:lnTo>
                  <a:lnTo>
                    <a:pt x="278080" y="144609"/>
                  </a:lnTo>
                  <a:lnTo>
                    <a:pt x="289677" y="128492"/>
                  </a:lnTo>
                  <a:lnTo>
                    <a:pt x="294452" y="107982"/>
                  </a:lnTo>
                  <a:lnTo>
                    <a:pt x="301208" y="96239"/>
                  </a:lnTo>
                  <a:lnTo>
                    <a:pt x="317285" y="91088"/>
                  </a:lnTo>
                  <a:lnTo>
                    <a:pt x="335713" y="90180"/>
                  </a:lnTo>
                  <a:lnTo>
                    <a:pt x="349519" y="91167"/>
                  </a:lnTo>
                  <a:lnTo>
                    <a:pt x="354995" y="92971"/>
                  </a:lnTo>
                  <a:lnTo>
                    <a:pt x="358892" y="91883"/>
                  </a:lnTo>
                  <a:lnTo>
                    <a:pt x="363075" y="86383"/>
                  </a:lnTo>
                  <a:lnTo>
                    <a:pt x="369408" y="74949"/>
                  </a:lnTo>
                  <a:lnTo>
                    <a:pt x="379259" y="58571"/>
                  </a:lnTo>
                  <a:lnTo>
                    <a:pt x="393615" y="42537"/>
                  </a:lnTo>
                  <a:lnTo>
                    <a:pt x="413765" y="31778"/>
                  </a:lnTo>
                  <a:lnTo>
                    <a:pt x="440997" y="31223"/>
                  </a:lnTo>
                  <a:lnTo>
                    <a:pt x="453462" y="34838"/>
                  </a:lnTo>
                  <a:lnTo>
                    <a:pt x="460421" y="36043"/>
                  </a:lnTo>
                  <a:lnTo>
                    <a:pt x="464395" y="34838"/>
                  </a:lnTo>
                  <a:lnTo>
                    <a:pt x="467909" y="31223"/>
                  </a:lnTo>
                  <a:lnTo>
                    <a:pt x="475179" y="21541"/>
                  </a:lnTo>
                  <a:lnTo>
                    <a:pt x="488872" y="8133"/>
                  </a:lnTo>
                  <a:lnTo>
                    <a:pt x="509216" y="0"/>
                  </a:lnTo>
                  <a:lnTo>
                    <a:pt x="536438" y="6141"/>
                  </a:lnTo>
                  <a:lnTo>
                    <a:pt x="550636" y="19196"/>
                  </a:lnTo>
                  <a:lnTo>
                    <a:pt x="561679" y="25714"/>
                  </a:lnTo>
                  <a:lnTo>
                    <a:pt x="575246" y="27647"/>
                  </a:lnTo>
                  <a:lnTo>
                    <a:pt x="597017" y="26943"/>
                  </a:lnTo>
                  <a:lnTo>
                    <a:pt x="620242" y="20778"/>
                  </a:lnTo>
                  <a:lnTo>
                    <a:pt x="633656" y="18914"/>
                  </a:lnTo>
                  <a:lnTo>
                    <a:pt x="642366" y="21521"/>
                  </a:lnTo>
                  <a:lnTo>
                    <a:pt x="651475" y="28772"/>
                  </a:lnTo>
                  <a:lnTo>
                    <a:pt x="662605" y="39933"/>
                  </a:lnTo>
                  <a:lnTo>
                    <a:pt x="674684" y="51522"/>
                  </a:lnTo>
                  <a:lnTo>
                    <a:pt x="688772" y="59613"/>
                  </a:lnTo>
                  <a:lnTo>
                    <a:pt x="705932" y="60281"/>
                  </a:lnTo>
                  <a:lnTo>
                    <a:pt x="729893" y="50892"/>
                  </a:lnTo>
                  <a:lnTo>
                    <a:pt x="743934" y="48271"/>
                  </a:lnTo>
                  <a:lnTo>
                    <a:pt x="753502" y="52878"/>
                  </a:lnTo>
                  <a:lnTo>
                    <a:pt x="764047" y="65170"/>
                  </a:lnTo>
                  <a:lnTo>
                    <a:pt x="774207" y="81423"/>
                  </a:lnTo>
                  <a:lnTo>
                    <a:pt x="782675" y="96098"/>
                  </a:lnTo>
                  <a:lnTo>
                    <a:pt x="794987" y="106929"/>
                  </a:lnTo>
                  <a:lnTo>
                    <a:pt x="816676" y="111652"/>
                  </a:lnTo>
                  <a:lnTo>
                    <a:pt x="835126" y="111444"/>
                  </a:lnTo>
                  <a:lnTo>
                    <a:pt x="844972" y="114560"/>
                  </a:lnTo>
                  <a:lnTo>
                    <a:pt x="849541" y="123868"/>
                  </a:lnTo>
                  <a:lnTo>
                    <a:pt x="852160" y="142234"/>
                  </a:lnTo>
                  <a:lnTo>
                    <a:pt x="854526" y="160953"/>
                  </a:lnTo>
                  <a:lnTo>
                    <a:pt x="858470" y="171588"/>
                  </a:lnTo>
                  <a:lnTo>
                    <a:pt x="866831" y="178097"/>
                  </a:lnTo>
                  <a:lnTo>
                    <a:pt x="882449" y="184436"/>
                  </a:lnTo>
                  <a:lnTo>
                    <a:pt x="900247" y="194066"/>
                  </a:lnTo>
                  <a:lnTo>
                    <a:pt x="913310" y="207564"/>
                  </a:lnTo>
                  <a:lnTo>
                    <a:pt x="921726" y="224561"/>
                  </a:lnTo>
                  <a:lnTo>
                    <a:pt x="925579" y="244685"/>
                  </a:lnTo>
                  <a:lnTo>
                    <a:pt x="926635" y="255330"/>
                  </a:lnTo>
                  <a:lnTo>
                    <a:pt x="929409" y="262223"/>
                  </a:lnTo>
                  <a:lnTo>
                    <a:pt x="936082" y="268373"/>
                  </a:lnTo>
                  <a:lnTo>
                    <a:pt x="948832" y="276790"/>
                  </a:lnTo>
                  <a:lnTo>
                    <a:pt x="961718" y="287506"/>
                  </a:lnTo>
                  <a:lnTo>
                    <a:pt x="968411" y="298966"/>
                  </a:lnTo>
                  <a:lnTo>
                    <a:pt x="970515" y="311800"/>
                  </a:lnTo>
                  <a:lnTo>
                    <a:pt x="969635" y="326638"/>
                  </a:lnTo>
                  <a:lnTo>
                    <a:pt x="969935" y="342313"/>
                  </a:lnTo>
                  <a:lnTo>
                    <a:pt x="974109" y="356840"/>
                  </a:lnTo>
                  <a:lnTo>
                    <a:pt x="981554" y="369645"/>
                  </a:lnTo>
                  <a:lnTo>
                    <a:pt x="991669" y="380156"/>
                  </a:lnTo>
                  <a:lnTo>
                    <a:pt x="1000243" y="390371"/>
                  </a:lnTo>
                  <a:lnTo>
                    <a:pt x="1004285" y="402481"/>
                  </a:lnTo>
                  <a:lnTo>
                    <a:pt x="1005001" y="416198"/>
                  </a:lnTo>
                  <a:lnTo>
                    <a:pt x="1003595" y="431235"/>
                  </a:lnTo>
                  <a:lnTo>
                    <a:pt x="1003049" y="445825"/>
                  </a:lnTo>
                  <a:lnTo>
                    <a:pt x="1005660" y="458524"/>
                  </a:lnTo>
                  <a:lnTo>
                    <a:pt x="1011598" y="469504"/>
                  </a:lnTo>
                  <a:lnTo>
                    <a:pt x="1021032" y="478936"/>
                  </a:lnTo>
                  <a:lnTo>
                    <a:pt x="1030735" y="487967"/>
                  </a:lnTo>
                  <a:lnTo>
                    <a:pt x="1036942" y="498431"/>
                  </a:lnTo>
                  <a:lnTo>
                    <a:pt x="1039020" y="511533"/>
                  </a:lnTo>
                  <a:lnTo>
                    <a:pt x="1036335" y="528479"/>
                  </a:lnTo>
                  <a:lnTo>
                    <a:pt x="1032548" y="544947"/>
                  </a:lnTo>
                  <a:lnTo>
                    <a:pt x="1031319" y="557457"/>
                  </a:lnTo>
                  <a:lnTo>
                    <a:pt x="1031985" y="568477"/>
                  </a:lnTo>
                  <a:lnTo>
                    <a:pt x="1033884" y="580473"/>
                  </a:lnTo>
                  <a:lnTo>
                    <a:pt x="1038645" y="596558"/>
                  </a:lnTo>
                  <a:lnTo>
                    <a:pt x="1043519" y="615829"/>
                  </a:lnTo>
                  <a:lnTo>
                    <a:pt x="1041280" y="634701"/>
                  </a:lnTo>
                  <a:lnTo>
                    <a:pt x="1024702" y="649586"/>
                  </a:lnTo>
                  <a:lnTo>
                    <a:pt x="1005253" y="657652"/>
                  </a:lnTo>
                  <a:lnTo>
                    <a:pt x="994608" y="661818"/>
                  </a:lnTo>
                  <a:lnTo>
                    <a:pt x="985856" y="667129"/>
                  </a:lnTo>
                  <a:lnTo>
                    <a:pt x="972086" y="678631"/>
                  </a:lnTo>
                  <a:lnTo>
                    <a:pt x="958827" y="691974"/>
                  </a:lnTo>
                  <a:lnTo>
                    <a:pt x="951361" y="700729"/>
                  </a:lnTo>
                  <a:lnTo>
                    <a:pt x="942402" y="706845"/>
                  </a:lnTo>
                  <a:lnTo>
                    <a:pt x="904762" y="718648"/>
                  </a:lnTo>
                  <a:lnTo>
                    <a:pt x="870511" y="745916"/>
                  </a:lnTo>
                  <a:lnTo>
                    <a:pt x="856028" y="753758"/>
                  </a:lnTo>
                  <a:lnTo>
                    <a:pt x="838815" y="755895"/>
                  </a:lnTo>
                  <a:lnTo>
                    <a:pt x="820398" y="753959"/>
                  </a:lnTo>
                  <a:lnTo>
                    <a:pt x="802300" y="749586"/>
                  </a:lnTo>
                  <a:lnTo>
                    <a:pt x="792952" y="746824"/>
                  </a:lnTo>
                  <a:lnTo>
                    <a:pt x="787190" y="747019"/>
                  </a:lnTo>
                  <a:lnTo>
                    <a:pt x="782633" y="751174"/>
                  </a:lnTo>
                  <a:lnTo>
                    <a:pt x="776900" y="760292"/>
                  </a:lnTo>
                  <a:lnTo>
                    <a:pt x="768696" y="774809"/>
                  </a:lnTo>
                  <a:lnTo>
                    <a:pt x="761755" y="782420"/>
                  </a:lnTo>
                  <a:lnTo>
                    <a:pt x="752290" y="785618"/>
                  </a:lnTo>
                  <a:lnTo>
                    <a:pt x="736514" y="786898"/>
                  </a:lnTo>
                  <a:lnTo>
                    <a:pt x="719679" y="785998"/>
                  </a:lnTo>
                  <a:lnTo>
                    <a:pt x="707804" y="783149"/>
                  </a:lnTo>
                  <a:lnTo>
                    <a:pt x="698279" y="781562"/>
                  </a:lnTo>
                  <a:lnTo>
                    <a:pt x="688495" y="784447"/>
                  </a:lnTo>
                  <a:lnTo>
                    <a:pt x="676758" y="791521"/>
                  </a:lnTo>
                  <a:lnTo>
                    <a:pt x="663616" y="797463"/>
                  </a:lnTo>
                  <a:lnTo>
                    <a:pt x="649797" y="797926"/>
                  </a:lnTo>
                  <a:lnTo>
                    <a:pt x="636031" y="788562"/>
                  </a:lnTo>
                </a:path>
              </a:pathLst>
            </a:custGeom>
            <a:ln w="12700">
              <a:solidFill>
                <a:srgbClr val="00AE9D"/>
              </a:solidFill>
            </a:ln>
          </p:spPr>
          <p:txBody>
            <a:bodyPr wrap="square" lIns="0" tIns="0" rIns="0" bIns="0" rtlCol="0"/>
            <a:lstStyle/>
            <a:p>
              <a:endParaRPr/>
            </a:p>
          </p:txBody>
        </p:sp>
      </p:grpSp>
      <p:sp>
        <p:nvSpPr>
          <p:cNvPr id="31" name="object 31"/>
          <p:cNvSpPr/>
          <p:nvPr/>
        </p:nvSpPr>
        <p:spPr>
          <a:xfrm>
            <a:off x="8183063" y="4420622"/>
            <a:ext cx="218440" cy="379095"/>
          </a:xfrm>
          <a:custGeom>
            <a:avLst/>
            <a:gdLst/>
            <a:ahLst/>
            <a:cxnLst/>
            <a:rect l="l" t="t" r="r" b="b"/>
            <a:pathLst>
              <a:path w="218440" h="379095">
                <a:moveTo>
                  <a:pt x="0" y="378510"/>
                </a:moveTo>
                <a:lnTo>
                  <a:pt x="84391" y="79857"/>
                </a:lnTo>
                <a:lnTo>
                  <a:pt x="123317" y="62022"/>
                </a:lnTo>
                <a:lnTo>
                  <a:pt x="150244" y="47758"/>
                </a:lnTo>
                <a:lnTo>
                  <a:pt x="177728" y="29579"/>
                </a:lnTo>
                <a:lnTo>
                  <a:pt x="218325" y="0"/>
                </a:lnTo>
              </a:path>
            </a:pathLst>
          </a:custGeom>
          <a:ln w="12700">
            <a:solidFill>
              <a:srgbClr val="00AE9D"/>
            </a:solidFill>
          </a:ln>
        </p:spPr>
        <p:txBody>
          <a:bodyPr wrap="square" lIns="0" tIns="0" rIns="0" bIns="0" rtlCol="0"/>
          <a:lstStyle/>
          <a:p>
            <a:endParaRPr/>
          </a:p>
        </p:txBody>
      </p:sp>
      <p:grpSp>
        <p:nvGrpSpPr>
          <p:cNvPr id="32" name="object 32"/>
          <p:cNvGrpSpPr/>
          <p:nvPr/>
        </p:nvGrpSpPr>
        <p:grpSpPr>
          <a:xfrm>
            <a:off x="0" y="1630756"/>
            <a:ext cx="3049270" cy="3514090"/>
            <a:chOff x="0" y="1630756"/>
            <a:chExt cx="3049270" cy="3514090"/>
          </a:xfrm>
        </p:grpSpPr>
        <p:sp>
          <p:nvSpPr>
            <p:cNvPr id="33" name="object 33"/>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4" name="object 34"/>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5" name="object 35"/>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5" name="object 45"/>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6" name="object 46"/>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6" name="object 56"/>
          <p:cNvSpPr txBox="1">
            <a:spLocks noGrp="1"/>
          </p:cNvSpPr>
          <p:nvPr>
            <p:ph type="title"/>
          </p:nvPr>
        </p:nvSpPr>
        <p:spPr>
          <a:xfrm>
            <a:off x="493074" y="533377"/>
            <a:ext cx="8157850" cy="833562"/>
          </a:xfrm>
          <a:prstGeom prst="rect">
            <a:avLst/>
          </a:prstGeom>
        </p:spPr>
        <p:txBody>
          <a:bodyPr vert="horz" wrap="square" lIns="0" tIns="63500" rIns="0" bIns="0" rtlCol="0">
            <a:spAutoFit/>
          </a:bodyPr>
          <a:lstStyle/>
          <a:p>
            <a:pPr marL="12700" marR="5080">
              <a:lnSpc>
                <a:spcPts val="3000"/>
              </a:lnSpc>
              <a:spcBef>
                <a:spcPts val="500"/>
              </a:spcBef>
            </a:pPr>
            <a:r>
              <a:rPr spc="-5" dirty="0"/>
              <a:t>WAS</a:t>
            </a:r>
            <a:r>
              <a:rPr spc="-35" dirty="0"/>
              <a:t> </a:t>
            </a:r>
            <a:r>
              <a:rPr dirty="0"/>
              <a:t>SOLLEN</a:t>
            </a:r>
            <a:r>
              <a:rPr spc="-30" dirty="0"/>
              <a:t> </a:t>
            </a:r>
            <a:r>
              <a:rPr spc="-25" dirty="0"/>
              <a:t>KOMMENTATOR:INNEN</a:t>
            </a:r>
            <a:r>
              <a:rPr spc="-30" dirty="0"/>
              <a:t> </a:t>
            </a:r>
            <a:r>
              <a:rPr dirty="0"/>
              <a:t>UND</a:t>
            </a:r>
            <a:r>
              <a:rPr spc="-30" dirty="0"/>
              <a:t> </a:t>
            </a:r>
            <a:r>
              <a:rPr lang="de-DE" spc="-30" dirty="0" smtClean="0"/>
              <a:t/>
            </a:r>
            <a:br>
              <a:rPr lang="de-DE" spc="-30" dirty="0" smtClean="0"/>
            </a:br>
            <a:r>
              <a:rPr spc="-5" dirty="0" smtClean="0"/>
              <a:t>LESER:INNEN </a:t>
            </a:r>
            <a:r>
              <a:rPr spc="-490" dirty="0" smtClean="0"/>
              <a:t> </a:t>
            </a:r>
            <a:r>
              <a:rPr dirty="0"/>
              <a:t>AUS</a:t>
            </a:r>
            <a:r>
              <a:rPr spc="-35" dirty="0"/>
              <a:t> </a:t>
            </a:r>
            <a:r>
              <a:rPr dirty="0"/>
              <a:t>DER</a:t>
            </a:r>
            <a:r>
              <a:rPr spc="-30" dirty="0"/>
              <a:t> </a:t>
            </a:r>
            <a:r>
              <a:rPr dirty="0"/>
              <a:t>ONLINEDISKUSSION</a:t>
            </a:r>
            <a:r>
              <a:rPr spc="-35" dirty="0"/>
              <a:t> </a:t>
            </a:r>
            <a:r>
              <a:rPr spc="-5" dirty="0"/>
              <a:t>MITNEHMEN?</a:t>
            </a:r>
          </a:p>
        </p:txBody>
      </p:sp>
      <p:pic>
        <p:nvPicPr>
          <p:cNvPr id="58" name="Grafik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60" name="Grafik 59" descr="Ein Bild, das Text enthält.&#10;&#10;Automatisch generierte Beschreibung">
            <a:extLst>
              <a:ext uri="{FF2B5EF4-FFF2-40B4-BE49-F238E27FC236}">
                <a16:creationId xmlns:a16="http://schemas.microsoft.com/office/drawing/2014/main" xmlns="" id="{F166B8ED-0588-B64D-88C7-5D98CFFAF0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000" t="66296" r="3333"/>
          <a:stretch/>
        </p:blipFill>
        <p:spPr>
          <a:xfrm>
            <a:off x="6400800" y="3413125"/>
            <a:ext cx="2438400" cy="1733550"/>
          </a:xfrm>
          <a:prstGeom prst="rect">
            <a:avLst/>
          </a:prstGeom>
        </p:spPr>
      </p:pic>
      <p:sp>
        <p:nvSpPr>
          <p:cNvPr id="59" name="Textplatzhalter 58"/>
          <p:cNvSpPr>
            <a:spLocks noGrp="1"/>
          </p:cNvSpPr>
          <p:nvPr>
            <p:ph type="body" idx="1"/>
          </p:nvPr>
        </p:nvSpPr>
        <p:spPr/>
        <p:txBody>
          <a:bodyPr>
            <a:noAutofit/>
          </a:bodyPr>
          <a:lstStyle/>
          <a:p>
            <a:endParaRPr lang="de-DE" dirty="0"/>
          </a:p>
        </p:txBody>
      </p:sp>
      <p:sp>
        <p:nvSpPr>
          <p:cNvPr id="47" name="Foliennummernplatzhalter 46"/>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14</a:t>
            </a:fld>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63587" y="3519718"/>
            <a:ext cx="1012825" cy="1631314"/>
            <a:chOff x="6663587" y="3519718"/>
            <a:chExt cx="1012825" cy="1631314"/>
          </a:xfrm>
        </p:grpSpPr>
        <p:sp>
          <p:nvSpPr>
            <p:cNvPr id="3" name="object 3"/>
            <p:cNvSpPr/>
            <p:nvPr/>
          </p:nvSpPr>
          <p:spPr>
            <a:xfrm>
              <a:off x="7133992" y="4465037"/>
              <a:ext cx="347980" cy="102235"/>
            </a:xfrm>
            <a:custGeom>
              <a:avLst/>
              <a:gdLst/>
              <a:ahLst/>
              <a:cxnLst/>
              <a:rect l="l" t="t" r="r" b="b"/>
              <a:pathLst>
                <a:path w="347979" h="102235">
                  <a:moveTo>
                    <a:pt x="0" y="62496"/>
                  </a:moveTo>
                  <a:lnTo>
                    <a:pt x="43586" y="79632"/>
                  </a:lnTo>
                  <a:lnTo>
                    <a:pt x="170882" y="102164"/>
                  </a:lnTo>
                  <a:lnTo>
                    <a:pt x="231490" y="98509"/>
                  </a:lnTo>
                  <a:lnTo>
                    <a:pt x="281938" y="67147"/>
                  </a:lnTo>
                  <a:lnTo>
                    <a:pt x="347853" y="0"/>
                  </a:lnTo>
                </a:path>
              </a:pathLst>
            </a:custGeom>
            <a:ln w="12700">
              <a:solidFill>
                <a:srgbClr val="00AE9D"/>
              </a:solidFill>
            </a:ln>
          </p:spPr>
          <p:txBody>
            <a:bodyPr wrap="square" lIns="0" tIns="0" rIns="0" bIns="0" rtlCol="0"/>
            <a:lstStyle/>
            <a:p>
              <a:endParaRPr/>
            </a:p>
          </p:txBody>
        </p:sp>
        <p:sp>
          <p:nvSpPr>
            <p:cNvPr id="4" name="object 4"/>
            <p:cNvSpPr/>
            <p:nvPr/>
          </p:nvSpPr>
          <p:spPr>
            <a:xfrm>
              <a:off x="6856904" y="3526068"/>
              <a:ext cx="812800" cy="1618615"/>
            </a:xfrm>
            <a:custGeom>
              <a:avLst/>
              <a:gdLst/>
              <a:ahLst/>
              <a:cxnLst/>
              <a:rect l="l" t="t" r="r" b="b"/>
              <a:pathLst>
                <a:path w="812800" h="1618614">
                  <a:moveTo>
                    <a:pt x="773890" y="1000709"/>
                  </a:moveTo>
                  <a:lnTo>
                    <a:pt x="812563" y="518398"/>
                  </a:lnTo>
                  <a:lnTo>
                    <a:pt x="798912" y="256901"/>
                  </a:lnTo>
                  <a:lnTo>
                    <a:pt x="709046" y="125564"/>
                  </a:lnTo>
                  <a:lnTo>
                    <a:pt x="519077" y="33731"/>
                  </a:lnTo>
                  <a:lnTo>
                    <a:pt x="483292" y="23778"/>
                  </a:lnTo>
                  <a:lnTo>
                    <a:pt x="460306" y="22355"/>
                  </a:lnTo>
                  <a:lnTo>
                    <a:pt x="440165" y="31166"/>
                  </a:lnTo>
                  <a:lnTo>
                    <a:pt x="412917" y="51917"/>
                  </a:lnTo>
                  <a:lnTo>
                    <a:pt x="376137" y="15584"/>
                  </a:lnTo>
                  <a:lnTo>
                    <a:pt x="346182" y="0"/>
                  </a:lnTo>
                  <a:lnTo>
                    <a:pt x="307126" y="2036"/>
                  </a:lnTo>
                  <a:lnTo>
                    <a:pt x="243042" y="18567"/>
                  </a:lnTo>
                  <a:lnTo>
                    <a:pt x="197819" y="43957"/>
                  </a:lnTo>
                  <a:lnTo>
                    <a:pt x="166025" y="76611"/>
                  </a:lnTo>
                  <a:lnTo>
                    <a:pt x="134172" y="122630"/>
                  </a:lnTo>
                  <a:lnTo>
                    <a:pt x="103336" y="182682"/>
                  </a:lnTo>
                  <a:lnTo>
                    <a:pt x="88637" y="218180"/>
                  </a:lnTo>
                  <a:lnTo>
                    <a:pt x="74595" y="257438"/>
                  </a:lnTo>
                  <a:lnTo>
                    <a:pt x="61346" y="300539"/>
                  </a:lnTo>
                  <a:lnTo>
                    <a:pt x="49025" y="347566"/>
                  </a:lnTo>
                  <a:lnTo>
                    <a:pt x="37766" y="398605"/>
                  </a:lnTo>
                  <a:lnTo>
                    <a:pt x="27704" y="453738"/>
                  </a:lnTo>
                  <a:lnTo>
                    <a:pt x="18973" y="513049"/>
                  </a:lnTo>
                  <a:lnTo>
                    <a:pt x="11708" y="576622"/>
                  </a:lnTo>
                  <a:lnTo>
                    <a:pt x="6043" y="644540"/>
                  </a:lnTo>
                  <a:lnTo>
                    <a:pt x="2114" y="716888"/>
                  </a:lnTo>
                  <a:lnTo>
                    <a:pt x="55" y="793748"/>
                  </a:lnTo>
                  <a:lnTo>
                    <a:pt x="0" y="875206"/>
                  </a:lnTo>
                  <a:lnTo>
                    <a:pt x="2084" y="961343"/>
                  </a:lnTo>
                  <a:lnTo>
                    <a:pt x="6441" y="1052245"/>
                  </a:lnTo>
                  <a:lnTo>
                    <a:pt x="20594" y="1618333"/>
                  </a:lnTo>
                </a:path>
              </a:pathLst>
            </a:custGeom>
            <a:ln w="12700">
              <a:solidFill>
                <a:srgbClr val="00AE9D"/>
              </a:solidFill>
            </a:ln>
          </p:spPr>
          <p:txBody>
            <a:bodyPr wrap="square" lIns="0" tIns="0" rIns="0" bIns="0" rtlCol="0"/>
            <a:lstStyle/>
            <a:p>
              <a:endParaRPr/>
            </a:p>
          </p:txBody>
        </p:sp>
        <p:sp>
          <p:nvSpPr>
            <p:cNvPr id="5" name="object 5"/>
            <p:cNvSpPr/>
            <p:nvPr/>
          </p:nvSpPr>
          <p:spPr>
            <a:xfrm>
              <a:off x="6669937" y="4540730"/>
              <a:ext cx="192405" cy="603885"/>
            </a:xfrm>
            <a:custGeom>
              <a:avLst/>
              <a:gdLst/>
              <a:ahLst/>
              <a:cxnLst/>
              <a:rect l="l" t="t" r="r" b="b"/>
              <a:pathLst>
                <a:path w="192404" h="603885">
                  <a:moveTo>
                    <a:pt x="5677" y="603671"/>
                  </a:moveTo>
                  <a:lnTo>
                    <a:pt x="5677" y="252780"/>
                  </a:lnTo>
                  <a:lnTo>
                    <a:pt x="0" y="140903"/>
                  </a:lnTo>
                  <a:lnTo>
                    <a:pt x="17500" y="77279"/>
                  </a:lnTo>
                  <a:lnTo>
                    <a:pt x="75631" y="38211"/>
                  </a:lnTo>
                  <a:lnTo>
                    <a:pt x="191847" y="0"/>
                  </a:lnTo>
                </a:path>
              </a:pathLst>
            </a:custGeom>
            <a:ln w="12700">
              <a:solidFill>
                <a:srgbClr val="00AE9D"/>
              </a:solidFill>
            </a:ln>
          </p:spPr>
          <p:txBody>
            <a:bodyPr wrap="square" lIns="0" tIns="0" rIns="0" bIns="0" rtlCol="0"/>
            <a:lstStyle/>
            <a:p>
              <a:endParaRPr/>
            </a:p>
          </p:txBody>
        </p:sp>
        <p:sp>
          <p:nvSpPr>
            <p:cNvPr id="6" name="object 6"/>
            <p:cNvSpPr/>
            <p:nvPr/>
          </p:nvSpPr>
          <p:spPr>
            <a:xfrm>
              <a:off x="6963243" y="3722045"/>
              <a:ext cx="584835" cy="607060"/>
            </a:xfrm>
            <a:custGeom>
              <a:avLst/>
              <a:gdLst/>
              <a:ahLst/>
              <a:cxnLst/>
              <a:rect l="l" t="t" r="r" b="b"/>
              <a:pathLst>
                <a:path w="584834" h="607060">
                  <a:moveTo>
                    <a:pt x="404914" y="171183"/>
                  </a:moveTo>
                  <a:lnTo>
                    <a:pt x="317916" y="202570"/>
                  </a:lnTo>
                  <a:lnTo>
                    <a:pt x="252998" y="217395"/>
                  </a:lnTo>
                  <a:lnTo>
                    <a:pt x="177833" y="219585"/>
                  </a:lnTo>
                  <a:lnTo>
                    <a:pt x="60096" y="213067"/>
                  </a:lnTo>
                  <a:lnTo>
                    <a:pt x="26031" y="204885"/>
                  </a:lnTo>
                  <a:lnTo>
                    <a:pt x="8416" y="206805"/>
                  </a:lnTo>
                  <a:lnTo>
                    <a:pt x="1617" y="223010"/>
                  </a:lnTo>
                  <a:lnTo>
                    <a:pt x="0" y="257683"/>
                  </a:lnTo>
                  <a:lnTo>
                    <a:pt x="2229" y="295733"/>
                  </a:lnTo>
                  <a:lnTo>
                    <a:pt x="11930" y="328812"/>
                  </a:lnTo>
                  <a:lnTo>
                    <a:pt x="31219" y="354780"/>
                  </a:lnTo>
                  <a:lnTo>
                    <a:pt x="62217" y="371500"/>
                  </a:lnTo>
                  <a:lnTo>
                    <a:pt x="88159" y="507485"/>
                  </a:lnTo>
                  <a:lnTo>
                    <a:pt x="121786" y="577315"/>
                  </a:lnTo>
                  <a:lnTo>
                    <a:pt x="185579" y="603041"/>
                  </a:lnTo>
                  <a:lnTo>
                    <a:pt x="302018" y="606717"/>
                  </a:lnTo>
                  <a:lnTo>
                    <a:pt x="403628" y="569726"/>
                  </a:lnTo>
                  <a:lnTo>
                    <a:pt x="471806" y="488346"/>
                  </a:lnTo>
                  <a:lnTo>
                    <a:pt x="510107" y="406967"/>
                  </a:lnTo>
                  <a:lnTo>
                    <a:pt x="522084" y="369976"/>
                  </a:lnTo>
                  <a:lnTo>
                    <a:pt x="558053" y="366585"/>
                  </a:lnTo>
                  <a:lnTo>
                    <a:pt x="576524" y="354231"/>
                  </a:lnTo>
                  <a:lnTo>
                    <a:pt x="583329" y="322813"/>
                  </a:lnTo>
                  <a:lnTo>
                    <a:pt x="584301" y="262229"/>
                  </a:lnTo>
                  <a:lnTo>
                    <a:pt x="582438" y="237632"/>
                  </a:lnTo>
                  <a:lnTo>
                    <a:pt x="579635" y="223616"/>
                  </a:lnTo>
                  <a:lnTo>
                    <a:pt x="573930" y="214946"/>
                  </a:lnTo>
                  <a:lnTo>
                    <a:pt x="563359" y="206387"/>
                  </a:lnTo>
                  <a:lnTo>
                    <a:pt x="539144" y="203098"/>
                  </a:lnTo>
                  <a:lnTo>
                    <a:pt x="526710" y="199409"/>
                  </a:lnTo>
                  <a:lnTo>
                    <a:pt x="522129" y="192986"/>
                  </a:lnTo>
                  <a:lnTo>
                    <a:pt x="521474" y="181495"/>
                  </a:lnTo>
                  <a:lnTo>
                    <a:pt x="518509" y="148231"/>
                  </a:lnTo>
                  <a:lnTo>
                    <a:pt x="508457" y="92457"/>
                  </a:lnTo>
                  <a:lnTo>
                    <a:pt x="489585" y="35829"/>
                  </a:lnTo>
                  <a:lnTo>
                    <a:pt x="460159" y="0"/>
                  </a:lnTo>
                  <a:lnTo>
                    <a:pt x="449566" y="93843"/>
                  </a:lnTo>
                  <a:lnTo>
                    <a:pt x="440280" y="142955"/>
                  </a:lnTo>
                  <a:lnTo>
                    <a:pt x="427122" y="163386"/>
                  </a:lnTo>
                  <a:lnTo>
                    <a:pt x="404914" y="171183"/>
                  </a:lnTo>
                  <a:close/>
                </a:path>
              </a:pathLst>
            </a:custGeom>
            <a:ln w="12700">
              <a:solidFill>
                <a:srgbClr val="00AE9D"/>
              </a:solidFill>
            </a:ln>
          </p:spPr>
          <p:txBody>
            <a:bodyPr wrap="square" lIns="0" tIns="0" rIns="0" bIns="0" rtlCol="0"/>
            <a:lstStyle/>
            <a:p>
              <a:endParaRPr/>
            </a:p>
          </p:txBody>
        </p:sp>
        <p:sp>
          <p:nvSpPr>
            <p:cNvPr id="7" name="object 7"/>
            <p:cNvSpPr/>
            <p:nvPr/>
          </p:nvSpPr>
          <p:spPr>
            <a:xfrm>
              <a:off x="7375007" y="4291378"/>
              <a:ext cx="258445" cy="239395"/>
            </a:xfrm>
            <a:custGeom>
              <a:avLst/>
              <a:gdLst/>
              <a:ahLst/>
              <a:cxnLst/>
              <a:rect l="l" t="t" r="r" b="b"/>
              <a:pathLst>
                <a:path w="258445" h="239395">
                  <a:moveTo>
                    <a:pt x="258152" y="238912"/>
                  </a:moveTo>
                  <a:lnTo>
                    <a:pt x="201903" y="211620"/>
                  </a:lnTo>
                  <a:lnTo>
                    <a:pt x="157243" y="192809"/>
                  </a:lnTo>
                  <a:lnTo>
                    <a:pt x="120360" y="178134"/>
                  </a:lnTo>
                  <a:lnTo>
                    <a:pt x="87440" y="163255"/>
                  </a:lnTo>
                  <a:lnTo>
                    <a:pt x="54673" y="143827"/>
                  </a:lnTo>
                  <a:lnTo>
                    <a:pt x="23065" y="128643"/>
                  </a:lnTo>
                  <a:lnTo>
                    <a:pt x="6834" y="113460"/>
                  </a:lnTo>
                  <a:lnTo>
                    <a:pt x="854" y="89168"/>
                  </a:lnTo>
                  <a:lnTo>
                    <a:pt x="0" y="46659"/>
                  </a:lnTo>
                  <a:lnTo>
                    <a:pt x="0" y="0"/>
                  </a:lnTo>
                </a:path>
              </a:pathLst>
            </a:custGeom>
            <a:ln w="12700">
              <a:solidFill>
                <a:srgbClr val="00AE9D"/>
              </a:solidFill>
            </a:ln>
          </p:spPr>
          <p:txBody>
            <a:bodyPr wrap="square" lIns="0" tIns="0" rIns="0" bIns="0" rtlCol="0"/>
            <a:lstStyle/>
            <a:p>
              <a:endParaRPr/>
            </a:p>
          </p:txBody>
        </p:sp>
        <p:sp>
          <p:nvSpPr>
            <p:cNvPr id="8" name="object 8"/>
            <p:cNvSpPr/>
            <p:nvPr/>
          </p:nvSpPr>
          <p:spPr>
            <a:xfrm>
              <a:off x="7121326" y="4278684"/>
              <a:ext cx="18415" cy="868680"/>
            </a:xfrm>
            <a:custGeom>
              <a:avLst/>
              <a:gdLst/>
              <a:ahLst/>
              <a:cxnLst/>
              <a:rect l="l" t="t" r="r" b="b"/>
              <a:pathLst>
                <a:path w="18415" h="868679">
                  <a:moveTo>
                    <a:pt x="0" y="868671"/>
                  </a:moveTo>
                  <a:lnTo>
                    <a:pt x="18338" y="868671"/>
                  </a:lnTo>
                </a:path>
                <a:path w="18415" h="868679">
                  <a:moveTo>
                    <a:pt x="9169" y="0"/>
                  </a:moveTo>
                  <a:lnTo>
                    <a:pt x="9169" y="793720"/>
                  </a:lnTo>
                </a:path>
              </a:pathLst>
            </a:custGeom>
            <a:ln w="5909">
              <a:solidFill>
                <a:srgbClr val="00AE9D"/>
              </a:solidFill>
            </a:ln>
          </p:spPr>
          <p:txBody>
            <a:bodyPr wrap="square" lIns="0" tIns="0" rIns="0" bIns="0" rtlCol="0"/>
            <a:lstStyle/>
            <a:p>
              <a:endParaRPr/>
            </a:p>
          </p:txBody>
        </p:sp>
      </p:grpSp>
      <p:sp>
        <p:nvSpPr>
          <p:cNvPr id="9" name="object 9"/>
          <p:cNvSpPr/>
          <p:nvPr/>
        </p:nvSpPr>
        <p:spPr>
          <a:xfrm>
            <a:off x="7816651" y="4540218"/>
            <a:ext cx="0" cy="293370"/>
          </a:xfrm>
          <a:custGeom>
            <a:avLst/>
            <a:gdLst/>
            <a:ahLst/>
            <a:cxnLst/>
            <a:rect l="l" t="t" r="r" b="b"/>
            <a:pathLst>
              <a:path h="293370">
                <a:moveTo>
                  <a:pt x="0" y="0"/>
                </a:moveTo>
                <a:lnTo>
                  <a:pt x="0" y="293370"/>
                </a:lnTo>
              </a:path>
            </a:pathLst>
          </a:custGeom>
          <a:ln w="12700">
            <a:solidFill>
              <a:srgbClr val="00AE9D"/>
            </a:solidFill>
          </a:ln>
        </p:spPr>
        <p:txBody>
          <a:bodyPr wrap="square" lIns="0" tIns="0" rIns="0" bIns="0" rtlCol="0"/>
          <a:lstStyle/>
          <a:p>
            <a:endParaRPr/>
          </a:p>
        </p:txBody>
      </p:sp>
      <p:sp>
        <p:nvSpPr>
          <p:cNvPr id="10" name="object 10"/>
          <p:cNvSpPr/>
          <p:nvPr/>
        </p:nvSpPr>
        <p:spPr>
          <a:xfrm>
            <a:off x="8476560" y="4540218"/>
            <a:ext cx="0" cy="285115"/>
          </a:xfrm>
          <a:custGeom>
            <a:avLst/>
            <a:gdLst/>
            <a:ahLst/>
            <a:cxnLst/>
            <a:rect l="l" t="t" r="r" b="b"/>
            <a:pathLst>
              <a:path h="285114">
                <a:moveTo>
                  <a:pt x="0" y="0"/>
                </a:moveTo>
                <a:lnTo>
                  <a:pt x="0" y="284657"/>
                </a:lnTo>
              </a:path>
            </a:pathLst>
          </a:custGeom>
          <a:ln w="12700">
            <a:solidFill>
              <a:srgbClr val="00AE9D"/>
            </a:solidFill>
          </a:ln>
        </p:spPr>
        <p:txBody>
          <a:bodyPr wrap="square" lIns="0" tIns="0" rIns="0" bIns="0" rtlCol="0"/>
          <a:lstStyle/>
          <a:p>
            <a:endParaRPr/>
          </a:p>
        </p:txBody>
      </p:sp>
      <p:grpSp>
        <p:nvGrpSpPr>
          <p:cNvPr id="11" name="object 11"/>
          <p:cNvGrpSpPr/>
          <p:nvPr/>
        </p:nvGrpSpPr>
        <p:grpSpPr>
          <a:xfrm>
            <a:off x="7507061" y="4315338"/>
            <a:ext cx="502284" cy="835660"/>
            <a:chOff x="7507061" y="4315338"/>
            <a:chExt cx="502284" cy="835660"/>
          </a:xfrm>
        </p:grpSpPr>
        <p:sp>
          <p:nvSpPr>
            <p:cNvPr id="12" name="object 12"/>
            <p:cNvSpPr/>
            <p:nvPr/>
          </p:nvSpPr>
          <p:spPr>
            <a:xfrm>
              <a:off x="7513411" y="4497922"/>
              <a:ext cx="198120" cy="647065"/>
            </a:xfrm>
            <a:custGeom>
              <a:avLst/>
              <a:gdLst/>
              <a:ahLst/>
              <a:cxnLst/>
              <a:rect l="l" t="t" r="r" b="b"/>
              <a:pathLst>
                <a:path w="198120" h="647064">
                  <a:moveTo>
                    <a:pt x="3565" y="646479"/>
                  </a:moveTo>
                  <a:lnTo>
                    <a:pt x="895" y="271716"/>
                  </a:lnTo>
                  <a:lnTo>
                    <a:pt x="0" y="193536"/>
                  </a:lnTo>
                  <a:lnTo>
                    <a:pt x="7256" y="147104"/>
                  </a:lnTo>
                  <a:lnTo>
                    <a:pt x="29465" y="114082"/>
                  </a:lnTo>
                  <a:lnTo>
                    <a:pt x="73425" y="76136"/>
                  </a:lnTo>
                  <a:lnTo>
                    <a:pt x="124930" y="38067"/>
                  </a:lnTo>
                  <a:lnTo>
                    <a:pt x="164009" y="14803"/>
                  </a:lnTo>
                  <a:lnTo>
                    <a:pt x="188812" y="3172"/>
                  </a:lnTo>
                  <a:lnTo>
                    <a:pt x="197491" y="0"/>
                  </a:lnTo>
                </a:path>
              </a:pathLst>
            </a:custGeom>
            <a:ln w="12700">
              <a:solidFill>
                <a:srgbClr val="00AE9D"/>
              </a:solidFill>
            </a:ln>
          </p:spPr>
          <p:txBody>
            <a:bodyPr wrap="square" lIns="0" tIns="0" rIns="0" bIns="0" rtlCol="0"/>
            <a:lstStyle/>
            <a:p>
              <a:endParaRPr/>
            </a:p>
          </p:txBody>
        </p:sp>
        <p:sp>
          <p:nvSpPr>
            <p:cNvPr id="13" name="object 13"/>
            <p:cNvSpPr/>
            <p:nvPr/>
          </p:nvSpPr>
          <p:spPr>
            <a:xfrm>
              <a:off x="7714341" y="4321688"/>
              <a:ext cx="288925" cy="822960"/>
            </a:xfrm>
            <a:custGeom>
              <a:avLst/>
              <a:gdLst/>
              <a:ahLst/>
              <a:cxnLst/>
              <a:rect l="l" t="t" r="r" b="b"/>
              <a:pathLst>
                <a:path w="288925" h="822960">
                  <a:moveTo>
                    <a:pt x="258808" y="15506"/>
                  </a:moveTo>
                  <a:lnTo>
                    <a:pt x="216950" y="2995"/>
                  </a:lnTo>
                  <a:lnTo>
                    <a:pt x="188310" y="0"/>
                  </a:lnTo>
                  <a:lnTo>
                    <a:pt x="159671" y="7577"/>
                  </a:lnTo>
                  <a:lnTo>
                    <a:pt x="117813" y="26784"/>
                  </a:lnTo>
                  <a:lnTo>
                    <a:pt x="81721" y="45881"/>
                  </a:lnTo>
                  <a:lnTo>
                    <a:pt x="47115" y="69601"/>
                  </a:lnTo>
                  <a:lnTo>
                    <a:pt x="18775" y="98334"/>
                  </a:lnTo>
                  <a:lnTo>
                    <a:pt x="1477" y="132472"/>
                  </a:lnTo>
                  <a:lnTo>
                    <a:pt x="0" y="172407"/>
                  </a:lnTo>
                  <a:lnTo>
                    <a:pt x="19121" y="218528"/>
                  </a:lnTo>
                  <a:lnTo>
                    <a:pt x="53446" y="253250"/>
                  </a:lnTo>
                  <a:lnTo>
                    <a:pt x="82218" y="274223"/>
                  </a:lnTo>
                  <a:lnTo>
                    <a:pt x="121034" y="289907"/>
                  </a:lnTo>
                  <a:lnTo>
                    <a:pt x="185491" y="308762"/>
                  </a:lnTo>
                  <a:lnTo>
                    <a:pt x="247349" y="328454"/>
                  </a:lnTo>
                  <a:lnTo>
                    <a:pt x="278542" y="349999"/>
                  </a:lnTo>
                  <a:lnTo>
                    <a:pt x="288588" y="386879"/>
                  </a:lnTo>
                  <a:lnTo>
                    <a:pt x="287002" y="452577"/>
                  </a:lnTo>
                  <a:lnTo>
                    <a:pt x="282651" y="822713"/>
                  </a:lnTo>
                </a:path>
              </a:pathLst>
            </a:custGeom>
            <a:ln w="12700">
              <a:solidFill>
                <a:srgbClr val="00AE9D"/>
              </a:solidFill>
            </a:ln>
          </p:spPr>
          <p:txBody>
            <a:bodyPr wrap="square" lIns="0" tIns="0" rIns="0" bIns="0" rtlCol="0"/>
            <a:lstStyle/>
            <a:p>
              <a:endParaRPr/>
            </a:p>
          </p:txBody>
        </p:sp>
      </p:grpSp>
      <p:sp>
        <p:nvSpPr>
          <p:cNvPr id="14" name="object 14"/>
          <p:cNvSpPr/>
          <p:nvPr/>
        </p:nvSpPr>
        <p:spPr>
          <a:xfrm>
            <a:off x="8285033" y="4321688"/>
            <a:ext cx="287020" cy="822960"/>
          </a:xfrm>
          <a:custGeom>
            <a:avLst/>
            <a:gdLst/>
            <a:ahLst/>
            <a:cxnLst/>
            <a:rect l="l" t="t" r="r" b="b"/>
            <a:pathLst>
              <a:path w="287020" h="822960">
                <a:moveTo>
                  <a:pt x="28194" y="15506"/>
                </a:moveTo>
                <a:lnTo>
                  <a:pt x="70052" y="2995"/>
                </a:lnTo>
                <a:lnTo>
                  <a:pt x="98691" y="0"/>
                </a:lnTo>
                <a:lnTo>
                  <a:pt x="127331" y="7577"/>
                </a:lnTo>
                <a:lnTo>
                  <a:pt x="169189" y="26784"/>
                </a:lnTo>
                <a:lnTo>
                  <a:pt x="205281" y="45881"/>
                </a:lnTo>
                <a:lnTo>
                  <a:pt x="239886" y="69601"/>
                </a:lnTo>
                <a:lnTo>
                  <a:pt x="268227" y="98334"/>
                </a:lnTo>
                <a:lnTo>
                  <a:pt x="285525" y="132472"/>
                </a:lnTo>
                <a:lnTo>
                  <a:pt x="287002" y="172407"/>
                </a:lnTo>
                <a:lnTo>
                  <a:pt x="267881" y="218528"/>
                </a:lnTo>
                <a:lnTo>
                  <a:pt x="233556" y="253250"/>
                </a:lnTo>
                <a:lnTo>
                  <a:pt x="204784" y="274223"/>
                </a:lnTo>
                <a:lnTo>
                  <a:pt x="165968" y="289907"/>
                </a:lnTo>
                <a:lnTo>
                  <a:pt x="101511" y="308762"/>
                </a:lnTo>
                <a:lnTo>
                  <a:pt x="42824" y="327661"/>
                </a:lnTo>
                <a:lnTo>
                  <a:pt x="12688" y="348942"/>
                </a:lnTo>
                <a:lnTo>
                  <a:pt x="1586" y="386086"/>
                </a:lnTo>
                <a:lnTo>
                  <a:pt x="0" y="452577"/>
                </a:lnTo>
                <a:lnTo>
                  <a:pt x="0" y="822713"/>
                </a:lnTo>
              </a:path>
            </a:pathLst>
          </a:custGeom>
          <a:ln w="12700">
            <a:solidFill>
              <a:srgbClr val="00AE9D"/>
            </a:solidFill>
          </a:ln>
        </p:spPr>
        <p:txBody>
          <a:bodyPr wrap="square" lIns="0" tIns="0" rIns="0" bIns="0" rtlCol="0"/>
          <a:lstStyle/>
          <a:p>
            <a:endParaRPr/>
          </a:p>
        </p:txBody>
      </p:sp>
      <p:sp>
        <p:nvSpPr>
          <p:cNvPr id="15" name="object 15"/>
          <p:cNvSpPr/>
          <p:nvPr/>
        </p:nvSpPr>
        <p:spPr>
          <a:xfrm>
            <a:off x="7832156" y="4232863"/>
            <a:ext cx="166370" cy="513715"/>
          </a:xfrm>
          <a:custGeom>
            <a:avLst/>
            <a:gdLst/>
            <a:ahLst/>
            <a:cxnLst/>
            <a:rect l="l" t="t" r="r" b="b"/>
            <a:pathLst>
              <a:path w="166370" h="513714">
                <a:moveTo>
                  <a:pt x="146634" y="0"/>
                </a:moveTo>
                <a:lnTo>
                  <a:pt x="146634" y="87414"/>
                </a:lnTo>
                <a:lnTo>
                  <a:pt x="147382" y="118912"/>
                </a:lnTo>
                <a:lnTo>
                  <a:pt x="142051" y="138517"/>
                </a:lnTo>
                <a:lnTo>
                  <a:pt x="93052" y="174828"/>
                </a:lnTo>
                <a:lnTo>
                  <a:pt x="54724" y="196590"/>
                </a:lnTo>
                <a:lnTo>
                  <a:pt x="6609" y="220026"/>
                </a:lnTo>
                <a:lnTo>
                  <a:pt x="0" y="222758"/>
                </a:lnTo>
                <a:lnTo>
                  <a:pt x="36483" y="261091"/>
                </a:lnTo>
                <a:lnTo>
                  <a:pt x="77727" y="309208"/>
                </a:lnTo>
                <a:lnTo>
                  <a:pt x="101523" y="341198"/>
                </a:lnTo>
                <a:lnTo>
                  <a:pt x="128308" y="383931"/>
                </a:lnTo>
                <a:lnTo>
                  <a:pt x="148748" y="429310"/>
                </a:lnTo>
                <a:lnTo>
                  <a:pt x="161788" y="473632"/>
                </a:lnTo>
                <a:lnTo>
                  <a:pt x="166370" y="513194"/>
                </a:lnTo>
              </a:path>
            </a:pathLst>
          </a:custGeom>
          <a:ln w="12700">
            <a:solidFill>
              <a:srgbClr val="00AE9D"/>
            </a:solidFill>
          </a:ln>
        </p:spPr>
        <p:txBody>
          <a:bodyPr wrap="square" lIns="0" tIns="0" rIns="0" bIns="0" rtlCol="0"/>
          <a:lstStyle/>
          <a:p>
            <a:endParaRPr/>
          </a:p>
        </p:txBody>
      </p:sp>
      <p:grpSp>
        <p:nvGrpSpPr>
          <p:cNvPr id="16" name="object 16"/>
          <p:cNvGrpSpPr/>
          <p:nvPr/>
        </p:nvGrpSpPr>
        <p:grpSpPr>
          <a:xfrm>
            <a:off x="7800251" y="3509365"/>
            <a:ext cx="701040" cy="1242060"/>
            <a:chOff x="7800251" y="3509365"/>
            <a:chExt cx="701040" cy="1242060"/>
          </a:xfrm>
        </p:grpSpPr>
        <p:sp>
          <p:nvSpPr>
            <p:cNvPr id="17" name="object 17"/>
            <p:cNvSpPr/>
            <p:nvPr/>
          </p:nvSpPr>
          <p:spPr>
            <a:xfrm>
              <a:off x="8287289" y="4232863"/>
              <a:ext cx="168275" cy="511809"/>
            </a:xfrm>
            <a:custGeom>
              <a:avLst/>
              <a:gdLst/>
              <a:ahLst/>
              <a:cxnLst/>
              <a:rect l="l" t="t" r="r" b="b"/>
              <a:pathLst>
                <a:path w="168275" h="511810">
                  <a:moveTo>
                    <a:pt x="21335" y="0"/>
                  </a:moveTo>
                  <a:lnTo>
                    <a:pt x="21335" y="87414"/>
                  </a:lnTo>
                  <a:lnTo>
                    <a:pt x="20587" y="118912"/>
                  </a:lnTo>
                  <a:lnTo>
                    <a:pt x="25919" y="138517"/>
                  </a:lnTo>
                  <a:lnTo>
                    <a:pt x="74917" y="174828"/>
                  </a:lnTo>
                  <a:lnTo>
                    <a:pt x="113245" y="196590"/>
                  </a:lnTo>
                  <a:lnTo>
                    <a:pt x="161360" y="220026"/>
                  </a:lnTo>
                  <a:lnTo>
                    <a:pt x="167970" y="222758"/>
                  </a:lnTo>
                  <a:lnTo>
                    <a:pt x="131486" y="261091"/>
                  </a:lnTo>
                  <a:lnTo>
                    <a:pt x="90242" y="309208"/>
                  </a:lnTo>
                  <a:lnTo>
                    <a:pt x="66446" y="341198"/>
                  </a:lnTo>
                  <a:lnTo>
                    <a:pt x="39412" y="383711"/>
                  </a:lnTo>
                  <a:lnTo>
                    <a:pt x="18421" y="428607"/>
                  </a:lnTo>
                  <a:lnTo>
                    <a:pt x="4831" y="472448"/>
                  </a:lnTo>
                  <a:lnTo>
                    <a:pt x="0" y="511797"/>
                  </a:lnTo>
                </a:path>
              </a:pathLst>
            </a:custGeom>
            <a:ln w="12700">
              <a:solidFill>
                <a:srgbClr val="00AE9D"/>
              </a:solidFill>
            </a:ln>
          </p:spPr>
          <p:txBody>
            <a:bodyPr wrap="square" lIns="0" tIns="0" rIns="0" bIns="0" rtlCol="0"/>
            <a:lstStyle/>
            <a:p>
              <a:endParaRPr/>
            </a:p>
          </p:txBody>
        </p:sp>
        <p:sp>
          <p:nvSpPr>
            <p:cNvPr id="18" name="object 18"/>
            <p:cNvSpPr/>
            <p:nvPr/>
          </p:nvSpPr>
          <p:spPr>
            <a:xfrm>
              <a:off x="7939312" y="4396409"/>
              <a:ext cx="406400" cy="138430"/>
            </a:xfrm>
            <a:custGeom>
              <a:avLst/>
              <a:gdLst/>
              <a:ahLst/>
              <a:cxnLst/>
              <a:rect l="l" t="t" r="r" b="b"/>
              <a:pathLst>
                <a:path w="406400" h="138429">
                  <a:moveTo>
                    <a:pt x="0" y="0"/>
                  </a:moveTo>
                  <a:lnTo>
                    <a:pt x="39750" y="81854"/>
                  </a:lnTo>
                  <a:lnTo>
                    <a:pt x="74736" y="123531"/>
                  </a:lnTo>
                  <a:lnTo>
                    <a:pt x="124519" y="137983"/>
                  </a:lnTo>
                  <a:lnTo>
                    <a:pt x="208661" y="138163"/>
                  </a:lnTo>
                  <a:lnTo>
                    <a:pt x="273045" y="126252"/>
                  </a:lnTo>
                  <a:lnTo>
                    <a:pt x="326464" y="99048"/>
                  </a:lnTo>
                  <a:lnTo>
                    <a:pt x="367428" y="64264"/>
                  </a:lnTo>
                  <a:lnTo>
                    <a:pt x="394450" y="29616"/>
                  </a:lnTo>
                  <a:lnTo>
                    <a:pt x="406044" y="2819"/>
                  </a:lnTo>
                </a:path>
              </a:pathLst>
            </a:custGeom>
            <a:ln w="12700">
              <a:solidFill>
                <a:srgbClr val="00AE9D"/>
              </a:solidFill>
            </a:ln>
          </p:spPr>
          <p:txBody>
            <a:bodyPr wrap="square" lIns="0" tIns="0" rIns="0" bIns="0" rtlCol="0"/>
            <a:lstStyle/>
            <a:p>
              <a:endParaRPr/>
            </a:p>
          </p:txBody>
        </p:sp>
        <p:sp>
          <p:nvSpPr>
            <p:cNvPr id="19" name="object 19"/>
            <p:cNvSpPr/>
            <p:nvPr/>
          </p:nvSpPr>
          <p:spPr>
            <a:xfrm>
              <a:off x="7831740" y="3708210"/>
              <a:ext cx="617220" cy="606425"/>
            </a:xfrm>
            <a:custGeom>
              <a:avLst/>
              <a:gdLst/>
              <a:ahLst/>
              <a:cxnLst/>
              <a:rect l="l" t="t" r="r" b="b"/>
              <a:pathLst>
                <a:path w="617220" h="606425">
                  <a:moveTo>
                    <a:pt x="307974" y="606424"/>
                  </a:moveTo>
                  <a:lnTo>
                    <a:pt x="355867" y="600698"/>
                  </a:lnTo>
                  <a:lnTo>
                    <a:pt x="389747" y="588098"/>
                  </a:lnTo>
                  <a:lnTo>
                    <a:pt x="409881" y="575499"/>
                  </a:lnTo>
                  <a:lnTo>
                    <a:pt x="416533" y="569772"/>
                  </a:lnTo>
                  <a:lnTo>
                    <a:pt x="484296" y="514915"/>
                  </a:lnTo>
                  <a:lnTo>
                    <a:pt x="526155" y="449219"/>
                  </a:lnTo>
                  <a:lnTo>
                    <a:pt x="547394" y="394099"/>
                  </a:lnTo>
                  <a:lnTo>
                    <a:pt x="553300" y="370966"/>
                  </a:lnTo>
                  <a:lnTo>
                    <a:pt x="581229" y="364270"/>
                  </a:lnTo>
                  <a:lnTo>
                    <a:pt x="597000" y="354403"/>
                  </a:lnTo>
                  <a:lnTo>
                    <a:pt x="606428" y="334491"/>
                  </a:lnTo>
                  <a:lnTo>
                    <a:pt x="615326" y="297662"/>
                  </a:lnTo>
                  <a:lnTo>
                    <a:pt x="616653" y="260540"/>
                  </a:lnTo>
                  <a:lnTo>
                    <a:pt x="605816" y="240734"/>
                  </a:lnTo>
                  <a:lnTo>
                    <a:pt x="592332" y="232825"/>
                  </a:lnTo>
                  <a:lnTo>
                    <a:pt x="585723" y="231393"/>
                  </a:lnTo>
                  <a:lnTo>
                    <a:pt x="556070" y="224806"/>
                  </a:lnTo>
                  <a:lnTo>
                    <a:pt x="543075" y="206189"/>
                  </a:lnTo>
                  <a:lnTo>
                    <a:pt x="540126" y="186779"/>
                  </a:lnTo>
                  <a:lnTo>
                    <a:pt x="540612" y="177812"/>
                  </a:lnTo>
                  <a:lnTo>
                    <a:pt x="548762" y="107144"/>
                  </a:lnTo>
                  <a:lnTo>
                    <a:pt x="542373" y="67140"/>
                  </a:lnTo>
                  <a:lnTo>
                    <a:pt x="453198" y="19913"/>
                  </a:lnTo>
                  <a:lnTo>
                    <a:pt x="384667" y="4308"/>
                  </a:lnTo>
                  <a:lnTo>
                    <a:pt x="346187" y="750"/>
                  </a:lnTo>
                  <a:lnTo>
                    <a:pt x="306450" y="0"/>
                  </a:lnTo>
                  <a:lnTo>
                    <a:pt x="294626" y="50"/>
                  </a:lnTo>
                  <a:lnTo>
                    <a:pt x="228030" y="5767"/>
                  </a:lnTo>
                  <a:lnTo>
                    <a:pt x="169607" y="19913"/>
                  </a:lnTo>
                  <a:lnTo>
                    <a:pt x="111934" y="60047"/>
                  </a:lnTo>
                  <a:lnTo>
                    <a:pt x="86776" y="112607"/>
                  </a:lnTo>
                  <a:lnTo>
                    <a:pt x="81180" y="158295"/>
                  </a:lnTo>
                  <a:lnTo>
                    <a:pt x="82193" y="177812"/>
                  </a:lnTo>
                  <a:lnTo>
                    <a:pt x="86246" y="211168"/>
                  </a:lnTo>
                  <a:lnTo>
                    <a:pt x="82898" y="227868"/>
                  </a:lnTo>
                  <a:lnTo>
                    <a:pt x="67920" y="232935"/>
                  </a:lnTo>
                  <a:lnTo>
                    <a:pt x="37083" y="231393"/>
                  </a:lnTo>
                  <a:lnTo>
                    <a:pt x="12031" y="234015"/>
                  </a:lnTo>
                  <a:lnTo>
                    <a:pt x="596" y="241792"/>
                  </a:lnTo>
                  <a:lnTo>
                    <a:pt x="0" y="260936"/>
                  </a:lnTo>
                  <a:lnTo>
                    <a:pt x="7466" y="297662"/>
                  </a:lnTo>
                  <a:lnTo>
                    <a:pt x="23107" y="335878"/>
                  </a:lnTo>
                  <a:lnTo>
                    <a:pt x="43772" y="358103"/>
                  </a:lnTo>
                  <a:lnTo>
                    <a:pt x="61795" y="368433"/>
                  </a:lnTo>
                  <a:lnTo>
                    <a:pt x="69506" y="370966"/>
                  </a:lnTo>
                  <a:lnTo>
                    <a:pt x="86709" y="454176"/>
                  </a:lnTo>
                  <a:lnTo>
                    <a:pt x="106688" y="502621"/>
                  </a:lnTo>
                  <a:lnTo>
                    <a:pt x="142265" y="534941"/>
                  </a:lnTo>
                  <a:lnTo>
                    <a:pt x="206259" y="569772"/>
                  </a:lnTo>
                  <a:lnTo>
                    <a:pt x="226056" y="589309"/>
                  </a:lnTo>
                  <a:lnTo>
                    <a:pt x="243045" y="599620"/>
                  </a:lnTo>
                  <a:lnTo>
                    <a:pt x="266578" y="604127"/>
                  </a:lnTo>
                  <a:lnTo>
                    <a:pt x="306005" y="606247"/>
                  </a:lnTo>
                  <a:lnTo>
                    <a:pt x="307974" y="606424"/>
                  </a:lnTo>
                  <a:close/>
                </a:path>
              </a:pathLst>
            </a:custGeom>
            <a:ln w="12700">
              <a:solidFill>
                <a:srgbClr val="00AE9D"/>
              </a:solidFill>
            </a:ln>
          </p:spPr>
          <p:txBody>
            <a:bodyPr wrap="square" lIns="0" tIns="0" rIns="0" bIns="0" rtlCol="0"/>
            <a:lstStyle/>
            <a:p>
              <a:endParaRPr/>
            </a:p>
          </p:txBody>
        </p:sp>
        <p:sp>
          <p:nvSpPr>
            <p:cNvPr id="20" name="object 20"/>
            <p:cNvSpPr/>
            <p:nvPr/>
          </p:nvSpPr>
          <p:spPr>
            <a:xfrm>
              <a:off x="7806601" y="3515715"/>
              <a:ext cx="688340" cy="432434"/>
            </a:xfrm>
            <a:custGeom>
              <a:avLst/>
              <a:gdLst/>
              <a:ahLst/>
              <a:cxnLst/>
              <a:rect l="l" t="t" r="r" b="b"/>
              <a:pathLst>
                <a:path w="688340" h="432435">
                  <a:moveTo>
                    <a:pt x="43886" y="432346"/>
                  </a:moveTo>
                  <a:lnTo>
                    <a:pt x="13284" y="407147"/>
                  </a:lnTo>
                  <a:lnTo>
                    <a:pt x="0" y="389348"/>
                  </a:lnTo>
                  <a:lnTo>
                    <a:pt x="1257" y="370490"/>
                  </a:lnTo>
                  <a:lnTo>
                    <a:pt x="14282" y="342112"/>
                  </a:lnTo>
                  <a:lnTo>
                    <a:pt x="21397" y="330460"/>
                  </a:lnTo>
                  <a:lnTo>
                    <a:pt x="23622" y="322905"/>
                  </a:lnTo>
                  <a:lnTo>
                    <a:pt x="20824" y="316143"/>
                  </a:lnTo>
                  <a:lnTo>
                    <a:pt x="12873" y="306870"/>
                  </a:lnTo>
                  <a:lnTo>
                    <a:pt x="4148" y="292809"/>
                  </a:lnTo>
                  <a:lnTo>
                    <a:pt x="1238" y="275845"/>
                  </a:lnTo>
                  <a:lnTo>
                    <a:pt x="7316" y="258883"/>
                  </a:lnTo>
                  <a:lnTo>
                    <a:pt x="25560" y="244830"/>
                  </a:lnTo>
                  <a:lnTo>
                    <a:pt x="21331" y="237782"/>
                  </a:lnTo>
                  <a:lnTo>
                    <a:pt x="18511" y="225094"/>
                  </a:lnTo>
                  <a:lnTo>
                    <a:pt x="17454" y="213464"/>
                  </a:lnTo>
                  <a:lnTo>
                    <a:pt x="20626" y="199718"/>
                  </a:lnTo>
                  <a:lnTo>
                    <a:pt x="31199" y="187027"/>
                  </a:lnTo>
                  <a:lnTo>
                    <a:pt x="52344" y="178561"/>
                  </a:lnTo>
                  <a:lnTo>
                    <a:pt x="39216" y="149046"/>
                  </a:lnTo>
                  <a:lnTo>
                    <a:pt x="74899" y="116535"/>
                  </a:lnTo>
                  <a:lnTo>
                    <a:pt x="92708" y="114596"/>
                  </a:lnTo>
                  <a:lnTo>
                    <a:pt x="98899" y="115544"/>
                  </a:lnTo>
                  <a:lnTo>
                    <a:pt x="107335" y="117944"/>
                  </a:lnTo>
                  <a:lnTo>
                    <a:pt x="112410" y="111948"/>
                  </a:lnTo>
                  <a:lnTo>
                    <a:pt x="114103" y="93870"/>
                  </a:lnTo>
                  <a:lnTo>
                    <a:pt x="123832" y="73094"/>
                  </a:lnTo>
                  <a:lnTo>
                    <a:pt x="153017" y="59004"/>
                  </a:lnTo>
                  <a:lnTo>
                    <a:pt x="163226" y="58456"/>
                  </a:lnTo>
                  <a:lnTo>
                    <a:pt x="169154" y="58861"/>
                  </a:lnTo>
                  <a:lnTo>
                    <a:pt x="173075" y="60747"/>
                  </a:lnTo>
                  <a:lnTo>
                    <a:pt x="177261" y="64642"/>
                  </a:lnTo>
                  <a:lnTo>
                    <a:pt x="177714" y="40299"/>
                  </a:lnTo>
                  <a:lnTo>
                    <a:pt x="182975" y="28484"/>
                  </a:lnTo>
                  <a:lnTo>
                    <a:pt x="197644" y="25868"/>
                  </a:lnTo>
                  <a:lnTo>
                    <a:pt x="226321" y="29121"/>
                  </a:lnTo>
                  <a:lnTo>
                    <a:pt x="242679" y="33070"/>
                  </a:lnTo>
                  <a:lnTo>
                    <a:pt x="245498" y="43218"/>
                  </a:lnTo>
                  <a:lnTo>
                    <a:pt x="252515" y="17187"/>
                  </a:lnTo>
                  <a:lnTo>
                    <a:pt x="261434" y="6276"/>
                  </a:lnTo>
                  <a:lnTo>
                    <a:pt x="278178" y="8478"/>
                  </a:lnTo>
                  <a:lnTo>
                    <a:pt x="308668" y="21780"/>
                  </a:lnTo>
                  <a:lnTo>
                    <a:pt x="327215" y="5312"/>
                  </a:lnTo>
                  <a:lnTo>
                    <a:pt x="340739" y="0"/>
                  </a:lnTo>
                  <a:lnTo>
                    <a:pt x="355849" y="6003"/>
                  </a:lnTo>
                  <a:lnTo>
                    <a:pt x="379153" y="23482"/>
                  </a:lnTo>
                  <a:lnTo>
                    <a:pt x="394995" y="6448"/>
                  </a:lnTo>
                  <a:lnTo>
                    <a:pt x="406444" y="1416"/>
                  </a:lnTo>
                  <a:lnTo>
                    <a:pt x="419053" y="8966"/>
                  </a:lnTo>
                  <a:lnTo>
                    <a:pt x="438373" y="29679"/>
                  </a:lnTo>
                  <a:lnTo>
                    <a:pt x="471818" y="23541"/>
                  </a:lnTo>
                  <a:lnTo>
                    <a:pt x="490193" y="24961"/>
                  </a:lnTo>
                  <a:lnTo>
                    <a:pt x="499999" y="37059"/>
                  </a:lnTo>
                  <a:lnTo>
                    <a:pt x="507741" y="62953"/>
                  </a:lnTo>
                  <a:lnTo>
                    <a:pt x="545926" y="58047"/>
                  </a:lnTo>
                  <a:lnTo>
                    <a:pt x="565762" y="61758"/>
                  </a:lnTo>
                  <a:lnTo>
                    <a:pt x="573647" y="78896"/>
                  </a:lnTo>
                  <a:lnTo>
                    <a:pt x="575978" y="114274"/>
                  </a:lnTo>
                  <a:lnTo>
                    <a:pt x="617411" y="112107"/>
                  </a:lnTo>
                  <a:lnTo>
                    <a:pt x="636744" y="118081"/>
                  </a:lnTo>
                  <a:lnTo>
                    <a:pt x="638946" y="138224"/>
                  </a:lnTo>
                  <a:lnTo>
                    <a:pt x="628988" y="178561"/>
                  </a:lnTo>
                  <a:lnTo>
                    <a:pt x="662563" y="196132"/>
                  </a:lnTo>
                  <a:lnTo>
                    <a:pt x="675519" y="209156"/>
                  </a:lnTo>
                  <a:lnTo>
                    <a:pt x="669441" y="224085"/>
                  </a:lnTo>
                  <a:lnTo>
                    <a:pt x="645917" y="247370"/>
                  </a:lnTo>
                  <a:lnTo>
                    <a:pt x="676573" y="265961"/>
                  </a:lnTo>
                  <a:lnTo>
                    <a:pt x="688143" y="279795"/>
                  </a:lnTo>
                  <a:lnTo>
                    <a:pt x="681841" y="295746"/>
                  </a:lnTo>
                  <a:lnTo>
                    <a:pt x="658883" y="320687"/>
                  </a:lnTo>
                  <a:lnTo>
                    <a:pt x="681506" y="365808"/>
                  </a:lnTo>
                  <a:lnTo>
                    <a:pt x="685463" y="391950"/>
                  </a:lnTo>
                  <a:lnTo>
                    <a:pt x="667529" y="409105"/>
                  </a:lnTo>
                  <a:lnTo>
                    <a:pt x="624479" y="427266"/>
                  </a:lnTo>
                </a:path>
              </a:pathLst>
            </a:custGeom>
            <a:ln w="12699">
              <a:solidFill>
                <a:srgbClr val="00AE9D"/>
              </a:solidFill>
            </a:ln>
          </p:spPr>
          <p:txBody>
            <a:bodyPr wrap="square" lIns="0" tIns="0" rIns="0" bIns="0" rtlCol="0"/>
            <a:lstStyle/>
            <a:p>
              <a:endParaRPr/>
            </a:p>
          </p:txBody>
        </p:sp>
      </p:grpSp>
      <p:sp>
        <p:nvSpPr>
          <p:cNvPr id="21" name="object 21"/>
          <p:cNvSpPr/>
          <p:nvPr/>
        </p:nvSpPr>
        <p:spPr>
          <a:xfrm>
            <a:off x="8572016" y="4497922"/>
            <a:ext cx="198120" cy="647065"/>
          </a:xfrm>
          <a:custGeom>
            <a:avLst/>
            <a:gdLst/>
            <a:ahLst/>
            <a:cxnLst/>
            <a:rect l="l" t="t" r="r" b="b"/>
            <a:pathLst>
              <a:path w="198120" h="647064">
                <a:moveTo>
                  <a:pt x="193938" y="646479"/>
                </a:moveTo>
                <a:lnTo>
                  <a:pt x="196608" y="271716"/>
                </a:lnTo>
                <a:lnTo>
                  <a:pt x="197504" y="193536"/>
                </a:lnTo>
                <a:lnTo>
                  <a:pt x="190247" y="147104"/>
                </a:lnTo>
                <a:lnTo>
                  <a:pt x="168039" y="114082"/>
                </a:lnTo>
                <a:lnTo>
                  <a:pt x="124078" y="76136"/>
                </a:lnTo>
                <a:lnTo>
                  <a:pt x="72571" y="38067"/>
                </a:lnTo>
                <a:lnTo>
                  <a:pt x="33488" y="14803"/>
                </a:lnTo>
                <a:lnTo>
                  <a:pt x="8680" y="3172"/>
                </a:lnTo>
                <a:lnTo>
                  <a:pt x="0" y="0"/>
                </a:lnTo>
              </a:path>
            </a:pathLst>
          </a:custGeom>
          <a:ln w="12700">
            <a:solidFill>
              <a:srgbClr val="00AE9D"/>
            </a:solidFill>
          </a:ln>
        </p:spPr>
        <p:txBody>
          <a:bodyPr wrap="square" lIns="0" tIns="0" rIns="0" bIns="0" rtlCol="0"/>
          <a:lstStyle/>
          <a:p>
            <a:endParaRPr/>
          </a:p>
        </p:txBody>
      </p:sp>
      <p:grpSp>
        <p:nvGrpSpPr>
          <p:cNvPr id="22" name="object 22"/>
          <p:cNvGrpSpPr/>
          <p:nvPr/>
        </p:nvGrpSpPr>
        <p:grpSpPr>
          <a:xfrm>
            <a:off x="0" y="1630756"/>
            <a:ext cx="3049270" cy="3514090"/>
            <a:chOff x="0" y="1630756"/>
            <a:chExt cx="3049270" cy="3514090"/>
          </a:xfrm>
        </p:grpSpPr>
        <p:sp>
          <p:nvSpPr>
            <p:cNvPr id="23" name="object 23"/>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4" name="object 24"/>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5" name="object 25"/>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6" name="object 46"/>
          <p:cNvSpPr txBox="1">
            <a:spLocks noGrp="1"/>
          </p:cNvSpPr>
          <p:nvPr>
            <p:ph type="title"/>
          </p:nvPr>
        </p:nvSpPr>
        <p:spPr>
          <a:xfrm>
            <a:off x="493074" y="533377"/>
            <a:ext cx="8157850" cy="833562"/>
          </a:xfrm>
          <a:prstGeom prst="rect">
            <a:avLst/>
          </a:prstGeom>
        </p:spPr>
        <p:txBody>
          <a:bodyPr vert="horz" wrap="square" lIns="0" tIns="63500" rIns="0" bIns="0" rtlCol="0">
            <a:spAutoFit/>
          </a:bodyPr>
          <a:lstStyle/>
          <a:p>
            <a:pPr marL="12700" marR="5715">
              <a:lnSpc>
                <a:spcPts val="3000"/>
              </a:lnSpc>
              <a:spcBef>
                <a:spcPts val="500"/>
              </a:spcBef>
            </a:pPr>
            <a:r>
              <a:rPr spc="-5" dirty="0"/>
              <a:t>WAS</a:t>
            </a:r>
            <a:r>
              <a:rPr spc="-35" dirty="0"/>
              <a:t> </a:t>
            </a:r>
            <a:r>
              <a:rPr dirty="0"/>
              <a:t>WOLLEN</a:t>
            </a:r>
            <a:r>
              <a:rPr spc="-35" dirty="0"/>
              <a:t> </a:t>
            </a:r>
            <a:r>
              <a:rPr dirty="0"/>
              <a:t>SIE</a:t>
            </a:r>
            <a:r>
              <a:rPr spc="-30" dirty="0"/>
              <a:t> </a:t>
            </a:r>
            <a:r>
              <a:rPr dirty="0"/>
              <a:t>FÜR</a:t>
            </a:r>
            <a:r>
              <a:rPr spc="-35" dirty="0"/>
              <a:t> </a:t>
            </a:r>
            <a:r>
              <a:rPr dirty="0"/>
              <a:t>DIE</a:t>
            </a:r>
            <a:r>
              <a:rPr spc="-35" dirty="0"/>
              <a:t> </a:t>
            </a:r>
            <a:r>
              <a:rPr spc="-5" dirty="0"/>
              <a:t>REDAKTIONELLE</a:t>
            </a:r>
            <a:r>
              <a:rPr spc="-30" dirty="0"/>
              <a:t> </a:t>
            </a:r>
            <a:r>
              <a:rPr dirty="0"/>
              <a:t>ARBEIT </a:t>
            </a:r>
            <a:r>
              <a:rPr spc="-490" dirty="0"/>
              <a:t> </a:t>
            </a:r>
            <a:r>
              <a:rPr lang="de-DE" spc="-490" dirty="0" smtClean="0"/>
              <a:t/>
            </a:r>
            <a:br>
              <a:rPr lang="de-DE" spc="-490" dirty="0" smtClean="0"/>
            </a:br>
            <a:r>
              <a:rPr dirty="0" smtClean="0"/>
              <a:t>AUS</a:t>
            </a:r>
            <a:r>
              <a:rPr spc="-30" dirty="0" smtClean="0"/>
              <a:t> </a:t>
            </a:r>
            <a:r>
              <a:rPr dirty="0"/>
              <a:t>DEN</a:t>
            </a:r>
            <a:r>
              <a:rPr spc="-30" dirty="0"/>
              <a:t> </a:t>
            </a:r>
            <a:r>
              <a:rPr spc="-5" dirty="0"/>
              <a:t>ONLINE-DISKUSSIONEN</a:t>
            </a:r>
            <a:r>
              <a:rPr spc="-30" dirty="0"/>
              <a:t> </a:t>
            </a:r>
            <a:r>
              <a:rPr spc="-5" dirty="0"/>
              <a:t>MITNEHMEN?</a:t>
            </a:r>
          </a:p>
        </p:txBody>
      </p:sp>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0" name="Grafik 49" descr="Ein Bild, das Text enthält.&#10;&#10;Automatisch generierte Beschreibung">
            <a:extLst>
              <a:ext uri="{FF2B5EF4-FFF2-40B4-BE49-F238E27FC236}">
                <a16:creationId xmlns:a16="http://schemas.microsoft.com/office/drawing/2014/main" xmlns="" id="{8D862226-F687-B741-A497-6B62658621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667" t="67778" r="3332"/>
          <a:stretch/>
        </p:blipFill>
        <p:spPr>
          <a:xfrm>
            <a:off x="6553200" y="3489325"/>
            <a:ext cx="2286000" cy="1657350"/>
          </a:xfrm>
          <a:prstGeom prst="rect">
            <a:avLst/>
          </a:prstGeom>
        </p:spPr>
      </p:pic>
      <p:sp>
        <p:nvSpPr>
          <p:cNvPr id="49" name="Textplatzhalter 48"/>
          <p:cNvSpPr>
            <a:spLocks noGrp="1"/>
          </p:cNvSpPr>
          <p:nvPr>
            <p:ph type="body" idx="1"/>
          </p:nvPr>
        </p:nvSpPr>
        <p:spPr/>
        <p:txBody>
          <a:bodyPr>
            <a:noAutofit/>
          </a:bodyPr>
          <a:lstStyle/>
          <a:p>
            <a:endParaRPr lang="de-DE" dirty="0"/>
          </a:p>
        </p:txBody>
      </p:sp>
      <p:sp>
        <p:nvSpPr>
          <p:cNvPr id="37" name="Foliennummernplatzhalter 36"/>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15</a:t>
            </a:fld>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2651761"/>
            <a:ext cx="4251960" cy="1450340"/>
          </a:xfrm>
          <a:prstGeom prst="rect">
            <a:avLst/>
          </a:prstGeom>
        </p:spPr>
        <p:txBody>
          <a:bodyPr vert="horz" wrap="square" lIns="0" tIns="100330" rIns="0" bIns="0" rtlCol="0">
            <a:spAutoFit/>
          </a:bodyPr>
          <a:lstStyle/>
          <a:p>
            <a:pPr marL="12700" marR="5080">
              <a:lnSpc>
                <a:spcPts val="3510"/>
              </a:lnSpc>
              <a:spcBef>
                <a:spcPts val="790"/>
              </a:spcBef>
            </a:pPr>
            <a:r>
              <a:rPr sz="3500" b="1" dirty="0">
                <a:solidFill>
                  <a:srgbClr val="231F20"/>
                </a:solidFill>
                <a:latin typeface="Bahnschrift SemiBold Condensed" panose="020B0502040204020203" pitchFamily="34" charset="0"/>
                <a:cs typeface="DIN OT Cond"/>
              </a:rPr>
              <a:t>DER </a:t>
            </a:r>
            <a:r>
              <a:rPr sz="3500" b="1" spc="-5" dirty="0">
                <a:solidFill>
                  <a:srgbClr val="231F20"/>
                </a:solidFill>
                <a:latin typeface="Bahnschrift SemiBold Condensed" panose="020B0502040204020203" pitchFamily="34" charset="0"/>
                <a:cs typeface="DIN OT Cond"/>
              </a:rPr>
              <a:t>AUSWAHLPROZESS </a:t>
            </a:r>
            <a:r>
              <a:rPr sz="3500" b="1" dirty="0">
                <a:solidFill>
                  <a:srgbClr val="231F20"/>
                </a:solidFill>
                <a:latin typeface="Bahnschrift SemiBold Condensed" panose="020B0502040204020203" pitchFamily="34" charset="0"/>
                <a:cs typeface="DIN OT Cond"/>
              </a:rPr>
              <a:t> </a:t>
            </a:r>
            <a:r>
              <a:rPr sz="3500" b="1" spc="-15" dirty="0">
                <a:solidFill>
                  <a:srgbClr val="00AE9D"/>
                </a:solidFill>
                <a:latin typeface="Bahnschrift SemiBold Condensed" panose="020B0502040204020203" pitchFamily="34" charset="0"/>
                <a:cs typeface="DIN OT Cond"/>
              </a:rPr>
              <a:t>WELCHE</a:t>
            </a:r>
            <a:r>
              <a:rPr sz="3500" b="1" spc="-55" dirty="0">
                <a:solidFill>
                  <a:srgbClr val="00AE9D"/>
                </a:solidFill>
                <a:latin typeface="Bahnschrift SemiBold Condensed" panose="020B0502040204020203" pitchFamily="34" charset="0"/>
                <a:cs typeface="DIN OT Cond"/>
              </a:rPr>
              <a:t> </a:t>
            </a:r>
            <a:r>
              <a:rPr sz="3500" b="1" spc="-25" dirty="0">
                <a:solidFill>
                  <a:srgbClr val="00AE9D"/>
                </a:solidFill>
                <a:latin typeface="Bahnschrift SemiBold Condensed" panose="020B0502040204020203" pitchFamily="34" charset="0"/>
                <a:cs typeface="DIN OT Cond"/>
              </a:rPr>
              <a:t>KOMMENTARE</a:t>
            </a:r>
            <a:r>
              <a:rPr sz="3500" b="1" spc="-55"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SOLL </a:t>
            </a:r>
            <a:r>
              <a:rPr sz="3500" b="1" spc="-620"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ICH</a:t>
            </a:r>
            <a:r>
              <a:rPr sz="3500" b="1" spc="-40" dirty="0">
                <a:solidFill>
                  <a:srgbClr val="00AE9D"/>
                </a:solidFill>
                <a:latin typeface="Bahnschrift SemiBold Condensed" panose="020B0502040204020203" pitchFamily="34" charset="0"/>
                <a:cs typeface="DIN OT Cond"/>
              </a:rPr>
              <a:t> </a:t>
            </a:r>
            <a:r>
              <a:rPr sz="3500" b="1" spc="-5" dirty="0">
                <a:solidFill>
                  <a:srgbClr val="00AE9D"/>
                </a:solidFill>
                <a:latin typeface="Bahnschrift SemiBold Condensed" panose="020B0502040204020203" pitchFamily="34" charset="0"/>
                <a:cs typeface="DIN OT Cond"/>
              </a:rPr>
              <a:t>MODERIEREN?</a:t>
            </a:r>
            <a:endParaRPr sz="3500" dirty="0">
              <a:latin typeface="Bahnschrift SemiBold Condensed" panose="020B0502040204020203" pitchFamily="34" charset="0"/>
              <a:cs typeface="DIN OT C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93074" y="533377"/>
            <a:ext cx="6135370" cy="833119"/>
          </a:xfrm>
          <a:prstGeom prst="rect">
            <a:avLst/>
          </a:prstGeom>
        </p:spPr>
        <p:txBody>
          <a:bodyPr vert="horz" wrap="square" lIns="0" tIns="63500" rIns="0" bIns="0" rtlCol="0">
            <a:spAutoFit/>
          </a:bodyPr>
          <a:lstStyle/>
          <a:p>
            <a:pPr marL="12700" marR="5080">
              <a:lnSpc>
                <a:spcPts val="3000"/>
              </a:lnSpc>
              <a:spcBef>
                <a:spcPts val="500"/>
              </a:spcBef>
            </a:pPr>
            <a:r>
              <a:rPr spc="-5" dirty="0"/>
              <a:t>ENTSCHEIDUNGSHILFE</a:t>
            </a:r>
            <a:r>
              <a:rPr spc="-35" dirty="0"/>
              <a:t> </a:t>
            </a:r>
            <a:r>
              <a:rPr dirty="0"/>
              <a:t>FÜR</a:t>
            </a:r>
            <a:r>
              <a:rPr spc="-35" dirty="0"/>
              <a:t> </a:t>
            </a:r>
            <a:r>
              <a:rPr dirty="0"/>
              <a:t>DEN</a:t>
            </a:r>
            <a:r>
              <a:rPr spc="-35" dirty="0"/>
              <a:t> </a:t>
            </a:r>
            <a:r>
              <a:rPr spc="-5" dirty="0"/>
              <a:t>AUSWAHLPROZESS </a:t>
            </a:r>
            <a:r>
              <a:rPr spc="-490" dirty="0"/>
              <a:t> </a:t>
            </a:r>
            <a:r>
              <a:rPr dirty="0"/>
              <a:t>BEI</a:t>
            </a:r>
            <a:r>
              <a:rPr spc="-35" dirty="0"/>
              <a:t> </a:t>
            </a:r>
            <a:r>
              <a:rPr dirty="0"/>
              <a:t>DER</a:t>
            </a:r>
            <a:r>
              <a:rPr spc="-30" dirty="0"/>
              <a:t> </a:t>
            </a:r>
            <a:r>
              <a:rPr spc="-10" dirty="0"/>
              <a:t>EMPOWERMENT-MODERATION</a:t>
            </a:r>
          </a:p>
        </p:txBody>
      </p:sp>
      <p:sp>
        <p:nvSpPr>
          <p:cNvPr id="13" name="object 13"/>
          <p:cNvSpPr/>
          <p:nvPr/>
        </p:nvSpPr>
        <p:spPr>
          <a:xfrm>
            <a:off x="3510819" y="1835475"/>
            <a:ext cx="1486535" cy="471805"/>
          </a:xfrm>
          <a:custGeom>
            <a:avLst/>
            <a:gdLst/>
            <a:ahLst/>
            <a:cxnLst/>
            <a:rect l="l" t="t" r="r" b="b"/>
            <a:pathLst>
              <a:path w="1486535" h="471805">
                <a:moveTo>
                  <a:pt x="0" y="471728"/>
                </a:moveTo>
                <a:lnTo>
                  <a:pt x="126034" y="304634"/>
                </a:lnTo>
                <a:lnTo>
                  <a:pt x="126034" y="0"/>
                </a:lnTo>
                <a:lnTo>
                  <a:pt x="1485938" y="0"/>
                </a:lnTo>
                <a:lnTo>
                  <a:pt x="1485938" y="471728"/>
                </a:lnTo>
                <a:lnTo>
                  <a:pt x="0" y="471728"/>
                </a:lnTo>
                <a:close/>
              </a:path>
            </a:pathLst>
          </a:custGeom>
          <a:ln w="29311">
            <a:solidFill>
              <a:srgbClr val="00AE9D"/>
            </a:solidFill>
          </a:ln>
        </p:spPr>
        <p:txBody>
          <a:bodyPr wrap="square" lIns="0" tIns="0" rIns="0" bIns="0" rtlCol="0"/>
          <a:lstStyle/>
          <a:p>
            <a:endParaRPr/>
          </a:p>
        </p:txBody>
      </p:sp>
      <p:sp>
        <p:nvSpPr>
          <p:cNvPr id="14" name="object 14"/>
          <p:cNvSpPr txBox="1"/>
          <p:nvPr/>
        </p:nvSpPr>
        <p:spPr>
          <a:xfrm>
            <a:off x="518734" y="2623441"/>
            <a:ext cx="1183640" cy="207749"/>
          </a:xfrm>
          <a:prstGeom prst="rect">
            <a:avLst/>
          </a:prstGeom>
        </p:spPr>
        <p:txBody>
          <a:bodyPr vert="horz" wrap="square" lIns="0" tIns="15240" rIns="0" bIns="0" rtlCol="0">
            <a:spAutoFit/>
          </a:bodyPr>
          <a:lstStyle/>
          <a:p>
            <a:pPr marL="12700">
              <a:lnSpc>
                <a:spcPct val="100000"/>
              </a:lnSpc>
              <a:spcBef>
                <a:spcPts val="120"/>
              </a:spcBef>
            </a:pPr>
            <a:r>
              <a:rPr sz="1250" b="1" spc="35" dirty="0">
                <a:solidFill>
                  <a:srgbClr val="00AE9D"/>
                </a:solidFill>
                <a:latin typeface="Bahnschrift SemiBold Condensed" panose="020B0502040204020203" pitchFamily="34" charset="0"/>
                <a:cs typeface="DIN OT Cond"/>
              </a:rPr>
              <a:t>MODERATIONSSTILE</a:t>
            </a:r>
            <a:endParaRPr sz="1250" dirty="0">
              <a:latin typeface="Bahnschrift SemiBold Condensed" panose="020B0502040204020203" pitchFamily="34" charset="0"/>
              <a:cs typeface="DIN OT Cond"/>
            </a:endParaRPr>
          </a:p>
        </p:txBody>
      </p:sp>
      <p:grpSp>
        <p:nvGrpSpPr>
          <p:cNvPr id="15" name="object 15"/>
          <p:cNvGrpSpPr/>
          <p:nvPr/>
        </p:nvGrpSpPr>
        <p:grpSpPr>
          <a:xfrm>
            <a:off x="1891685" y="3628250"/>
            <a:ext cx="498475" cy="193675"/>
            <a:chOff x="1891685" y="3628250"/>
            <a:chExt cx="498475" cy="193675"/>
          </a:xfrm>
        </p:grpSpPr>
        <p:sp>
          <p:nvSpPr>
            <p:cNvPr id="16" name="object 16"/>
            <p:cNvSpPr/>
            <p:nvPr/>
          </p:nvSpPr>
          <p:spPr>
            <a:xfrm>
              <a:off x="1895349" y="3631914"/>
              <a:ext cx="491490" cy="186055"/>
            </a:xfrm>
            <a:custGeom>
              <a:avLst/>
              <a:gdLst/>
              <a:ahLst/>
              <a:cxnLst/>
              <a:rect l="l" t="t" r="r" b="b"/>
              <a:pathLst>
                <a:path w="491489" h="186054">
                  <a:moveTo>
                    <a:pt x="92862" y="0"/>
                  </a:moveTo>
                  <a:lnTo>
                    <a:pt x="0" y="92862"/>
                  </a:lnTo>
                  <a:lnTo>
                    <a:pt x="92862" y="185724"/>
                  </a:lnTo>
                  <a:lnTo>
                    <a:pt x="98171" y="180416"/>
                  </a:lnTo>
                  <a:lnTo>
                    <a:pt x="14363" y="96608"/>
                  </a:lnTo>
                  <a:lnTo>
                    <a:pt x="490905" y="96608"/>
                  </a:lnTo>
                  <a:lnTo>
                    <a:pt x="490905" y="89103"/>
                  </a:lnTo>
                  <a:lnTo>
                    <a:pt x="14363" y="89103"/>
                  </a:lnTo>
                  <a:lnTo>
                    <a:pt x="98171" y="5308"/>
                  </a:lnTo>
                  <a:lnTo>
                    <a:pt x="92862" y="0"/>
                  </a:lnTo>
                  <a:close/>
                </a:path>
              </a:pathLst>
            </a:custGeom>
            <a:solidFill>
              <a:srgbClr val="00AE9D"/>
            </a:solidFill>
          </p:spPr>
          <p:txBody>
            <a:bodyPr wrap="square" lIns="0" tIns="0" rIns="0" bIns="0" rtlCol="0"/>
            <a:lstStyle/>
            <a:p>
              <a:endParaRPr/>
            </a:p>
          </p:txBody>
        </p:sp>
        <p:sp>
          <p:nvSpPr>
            <p:cNvPr id="17" name="object 17"/>
            <p:cNvSpPr/>
            <p:nvPr/>
          </p:nvSpPr>
          <p:spPr>
            <a:xfrm>
              <a:off x="1895349" y="3631914"/>
              <a:ext cx="491490" cy="186055"/>
            </a:xfrm>
            <a:custGeom>
              <a:avLst/>
              <a:gdLst/>
              <a:ahLst/>
              <a:cxnLst/>
              <a:rect l="l" t="t" r="r" b="b"/>
              <a:pathLst>
                <a:path w="491489" h="186054">
                  <a:moveTo>
                    <a:pt x="92862" y="0"/>
                  </a:moveTo>
                  <a:lnTo>
                    <a:pt x="5308" y="87553"/>
                  </a:lnTo>
                  <a:lnTo>
                    <a:pt x="0" y="92862"/>
                  </a:lnTo>
                  <a:lnTo>
                    <a:pt x="5308" y="98171"/>
                  </a:lnTo>
                  <a:lnTo>
                    <a:pt x="92862" y="185724"/>
                  </a:lnTo>
                  <a:lnTo>
                    <a:pt x="98171" y="180416"/>
                  </a:lnTo>
                  <a:lnTo>
                    <a:pt x="14363" y="96608"/>
                  </a:lnTo>
                  <a:lnTo>
                    <a:pt x="490905" y="96608"/>
                  </a:lnTo>
                  <a:lnTo>
                    <a:pt x="490905" y="89103"/>
                  </a:lnTo>
                  <a:lnTo>
                    <a:pt x="14363" y="89103"/>
                  </a:lnTo>
                  <a:lnTo>
                    <a:pt x="98171" y="5308"/>
                  </a:lnTo>
                  <a:lnTo>
                    <a:pt x="92862" y="0"/>
                  </a:lnTo>
                  <a:close/>
                </a:path>
              </a:pathLst>
            </a:custGeom>
            <a:ln w="7327">
              <a:solidFill>
                <a:srgbClr val="00AE9D"/>
              </a:solidFill>
            </a:ln>
          </p:spPr>
          <p:txBody>
            <a:bodyPr wrap="square" lIns="0" tIns="0" rIns="0" bIns="0" rtlCol="0"/>
            <a:lstStyle/>
            <a:p>
              <a:endParaRPr/>
            </a:p>
          </p:txBody>
        </p:sp>
      </p:grpSp>
      <p:grpSp>
        <p:nvGrpSpPr>
          <p:cNvPr id="18" name="object 18"/>
          <p:cNvGrpSpPr/>
          <p:nvPr/>
        </p:nvGrpSpPr>
        <p:grpSpPr>
          <a:xfrm>
            <a:off x="3133368" y="4037510"/>
            <a:ext cx="1899920" cy="607060"/>
            <a:chOff x="3133368" y="4037510"/>
            <a:chExt cx="1899920" cy="607060"/>
          </a:xfrm>
        </p:grpSpPr>
        <p:sp>
          <p:nvSpPr>
            <p:cNvPr id="19" name="object 19"/>
            <p:cNvSpPr/>
            <p:nvPr/>
          </p:nvSpPr>
          <p:spPr>
            <a:xfrm>
              <a:off x="3137031" y="4041174"/>
              <a:ext cx="186055" cy="594995"/>
            </a:xfrm>
            <a:custGeom>
              <a:avLst/>
              <a:gdLst/>
              <a:ahLst/>
              <a:cxnLst/>
              <a:rect l="l" t="t" r="r" b="b"/>
              <a:pathLst>
                <a:path w="186054" h="594995">
                  <a:moveTo>
                    <a:pt x="92862" y="0"/>
                  </a:moveTo>
                  <a:lnTo>
                    <a:pt x="0" y="92862"/>
                  </a:lnTo>
                  <a:lnTo>
                    <a:pt x="5308" y="98170"/>
                  </a:lnTo>
                  <a:lnTo>
                    <a:pt x="89103" y="14363"/>
                  </a:lnTo>
                  <a:lnTo>
                    <a:pt x="89103" y="594779"/>
                  </a:lnTo>
                  <a:lnTo>
                    <a:pt x="96608" y="594779"/>
                  </a:lnTo>
                  <a:lnTo>
                    <a:pt x="96608" y="14363"/>
                  </a:lnTo>
                  <a:lnTo>
                    <a:pt x="180416" y="98170"/>
                  </a:lnTo>
                  <a:lnTo>
                    <a:pt x="185724" y="92862"/>
                  </a:lnTo>
                  <a:lnTo>
                    <a:pt x="92862" y="0"/>
                  </a:lnTo>
                  <a:close/>
                </a:path>
              </a:pathLst>
            </a:custGeom>
            <a:solidFill>
              <a:srgbClr val="00AE9D"/>
            </a:solidFill>
          </p:spPr>
          <p:txBody>
            <a:bodyPr wrap="square" lIns="0" tIns="0" rIns="0" bIns="0" rtlCol="0"/>
            <a:lstStyle/>
            <a:p>
              <a:endParaRPr/>
            </a:p>
          </p:txBody>
        </p:sp>
        <p:sp>
          <p:nvSpPr>
            <p:cNvPr id="20" name="object 20"/>
            <p:cNvSpPr/>
            <p:nvPr/>
          </p:nvSpPr>
          <p:spPr>
            <a:xfrm>
              <a:off x="3137031" y="4041174"/>
              <a:ext cx="186055" cy="594995"/>
            </a:xfrm>
            <a:custGeom>
              <a:avLst/>
              <a:gdLst/>
              <a:ahLst/>
              <a:cxnLst/>
              <a:rect l="l" t="t" r="r" b="b"/>
              <a:pathLst>
                <a:path w="186054" h="594995">
                  <a:moveTo>
                    <a:pt x="0" y="92862"/>
                  </a:moveTo>
                  <a:lnTo>
                    <a:pt x="87553" y="5308"/>
                  </a:lnTo>
                  <a:lnTo>
                    <a:pt x="92862" y="0"/>
                  </a:lnTo>
                  <a:lnTo>
                    <a:pt x="98171" y="5308"/>
                  </a:lnTo>
                  <a:lnTo>
                    <a:pt x="185724" y="92862"/>
                  </a:lnTo>
                  <a:lnTo>
                    <a:pt x="180416" y="98170"/>
                  </a:lnTo>
                  <a:lnTo>
                    <a:pt x="96608" y="14363"/>
                  </a:lnTo>
                  <a:lnTo>
                    <a:pt x="96608" y="594779"/>
                  </a:lnTo>
                  <a:lnTo>
                    <a:pt x="89103" y="594779"/>
                  </a:lnTo>
                  <a:lnTo>
                    <a:pt x="89103" y="14363"/>
                  </a:lnTo>
                  <a:lnTo>
                    <a:pt x="5308" y="98170"/>
                  </a:lnTo>
                  <a:lnTo>
                    <a:pt x="0" y="92862"/>
                  </a:lnTo>
                  <a:close/>
                </a:path>
              </a:pathLst>
            </a:custGeom>
            <a:ln w="7327">
              <a:solidFill>
                <a:srgbClr val="00AE9D"/>
              </a:solidFill>
            </a:ln>
          </p:spPr>
          <p:txBody>
            <a:bodyPr wrap="square" lIns="0" tIns="0" rIns="0" bIns="0" rtlCol="0"/>
            <a:lstStyle/>
            <a:p>
              <a:endParaRPr/>
            </a:p>
          </p:txBody>
        </p:sp>
        <p:sp>
          <p:nvSpPr>
            <p:cNvPr id="21" name="object 21"/>
            <p:cNvSpPr/>
            <p:nvPr/>
          </p:nvSpPr>
          <p:spPr>
            <a:xfrm>
              <a:off x="3229889" y="4632883"/>
              <a:ext cx="1799589" cy="7620"/>
            </a:xfrm>
            <a:custGeom>
              <a:avLst/>
              <a:gdLst/>
              <a:ahLst/>
              <a:cxnLst/>
              <a:rect l="l" t="t" r="r" b="b"/>
              <a:pathLst>
                <a:path w="1799589" h="7620">
                  <a:moveTo>
                    <a:pt x="1799310" y="0"/>
                  </a:moveTo>
                  <a:lnTo>
                    <a:pt x="0" y="0"/>
                  </a:lnTo>
                  <a:lnTo>
                    <a:pt x="0" y="7505"/>
                  </a:lnTo>
                  <a:lnTo>
                    <a:pt x="1799310" y="7505"/>
                  </a:lnTo>
                  <a:lnTo>
                    <a:pt x="1799310" y="0"/>
                  </a:lnTo>
                  <a:close/>
                </a:path>
              </a:pathLst>
            </a:custGeom>
            <a:solidFill>
              <a:srgbClr val="00AE9D"/>
            </a:solidFill>
          </p:spPr>
          <p:txBody>
            <a:bodyPr wrap="square" lIns="0" tIns="0" rIns="0" bIns="0" rtlCol="0"/>
            <a:lstStyle/>
            <a:p>
              <a:endParaRPr/>
            </a:p>
          </p:txBody>
        </p:sp>
        <p:sp>
          <p:nvSpPr>
            <p:cNvPr id="22" name="object 22"/>
            <p:cNvSpPr/>
            <p:nvPr/>
          </p:nvSpPr>
          <p:spPr>
            <a:xfrm>
              <a:off x="3229889" y="4632883"/>
              <a:ext cx="1799589" cy="7620"/>
            </a:xfrm>
            <a:custGeom>
              <a:avLst/>
              <a:gdLst/>
              <a:ahLst/>
              <a:cxnLst/>
              <a:rect l="l" t="t" r="r" b="b"/>
              <a:pathLst>
                <a:path w="1799589" h="7620">
                  <a:moveTo>
                    <a:pt x="1799310" y="7505"/>
                  </a:moveTo>
                  <a:lnTo>
                    <a:pt x="0" y="7505"/>
                  </a:lnTo>
                  <a:lnTo>
                    <a:pt x="0" y="0"/>
                  </a:lnTo>
                  <a:lnTo>
                    <a:pt x="1799310" y="0"/>
                  </a:lnTo>
                  <a:lnTo>
                    <a:pt x="1799310" y="7505"/>
                  </a:lnTo>
                  <a:close/>
                </a:path>
              </a:pathLst>
            </a:custGeom>
            <a:ln w="7327">
              <a:solidFill>
                <a:srgbClr val="00AE9D"/>
              </a:solidFill>
            </a:ln>
          </p:spPr>
          <p:txBody>
            <a:bodyPr wrap="square" lIns="0" tIns="0" rIns="0" bIns="0" rtlCol="0"/>
            <a:lstStyle/>
            <a:p>
              <a:endParaRPr/>
            </a:p>
          </p:txBody>
        </p:sp>
      </p:grpSp>
      <p:grpSp>
        <p:nvGrpSpPr>
          <p:cNvPr id="23" name="object 23"/>
          <p:cNvGrpSpPr/>
          <p:nvPr/>
        </p:nvGrpSpPr>
        <p:grpSpPr>
          <a:xfrm>
            <a:off x="3133368" y="2806275"/>
            <a:ext cx="193675" cy="602615"/>
            <a:chOff x="3133368" y="2806275"/>
            <a:chExt cx="193675" cy="602615"/>
          </a:xfrm>
        </p:grpSpPr>
        <p:sp>
          <p:nvSpPr>
            <p:cNvPr id="24" name="object 24"/>
            <p:cNvSpPr/>
            <p:nvPr/>
          </p:nvSpPr>
          <p:spPr>
            <a:xfrm>
              <a:off x="3137031" y="2809939"/>
              <a:ext cx="186055" cy="594995"/>
            </a:xfrm>
            <a:custGeom>
              <a:avLst/>
              <a:gdLst/>
              <a:ahLst/>
              <a:cxnLst/>
              <a:rect l="l" t="t" r="r" b="b"/>
              <a:pathLst>
                <a:path w="186054" h="594995">
                  <a:moveTo>
                    <a:pt x="96608" y="0"/>
                  </a:moveTo>
                  <a:lnTo>
                    <a:pt x="89103" y="0"/>
                  </a:lnTo>
                  <a:lnTo>
                    <a:pt x="89103" y="580415"/>
                  </a:lnTo>
                  <a:lnTo>
                    <a:pt x="5308" y="496608"/>
                  </a:lnTo>
                  <a:lnTo>
                    <a:pt x="0" y="501916"/>
                  </a:lnTo>
                  <a:lnTo>
                    <a:pt x="92862" y="594779"/>
                  </a:lnTo>
                  <a:lnTo>
                    <a:pt x="185724" y="501916"/>
                  </a:lnTo>
                  <a:lnTo>
                    <a:pt x="180416" y="496608"/>
                  </a:lnTo>
                  <a:lnTo>
                    <a:pt x="96608" y="580415"/>
                  </a:lnTo>
                  <a:lnTo>
                    <a:pt x="96608" y="0"/>
                  </a:lnTo>
                  <a:close/>
                </a:path>
              </a:pathLst>
            </a:custGeom>
            <a:solidFill>
              <a:srgbClr val="00AE9D"/>
            </a:solidFill>
          </p:spPr>
          <p:txBody>
            <a:bodyPr wrap="square" lIns="0" tIns="0" rIns="0" bIns="0" rtlCol="0"/>
            <a:lstStyle/>
            <a:p>
              <a:endParaRPr/>
            </a:p>
          </p:txBody>
        </p:sp>
        <p:sp>
          <p:nvSpPr>
            <p:cNvPr id="25" name="object 25"/>
            <p:cNvSpPr/>
            <p:nvPr/>
          </p:nvSpPr>
          <p:spPr>
            <a:xfrm>
              <a:off x="3137031" y="2809939"/>
              <a:ext cx="186055" cy="594995"/>
            </a:xfrm>
            <a:custGeom>
              <a:avLst/>
              <a:gdLst/>
              <a:ahLst/>
              <a:cxnLst/>
              <a:rect l="l" t="t" r="r" b="b"/>
              <a:pathLst>
                <a:path w="186054" h="594995">
                  <a:moveTo>
                    <a:pt x="0" y="501916"/>
                  </a:moveTo>
                  <a:lnTo>
                    <a:pt x="87553" y="589470"/>
                  </a:lnTo>
                  <a:lnTo>
                    <a:pt x="92862" y="594779"/>
                  </a:lnTo>
                  <a:lnTo>
                    <a:pt x="98171" y="589470"/>
                  </a:lnTo>
                  <a:lnTo>
                    <a:pt x="185724" y="501916"/>
                  </a:lnTo>
                  <a:lnTo>
                    <a:pt x="180416" y="496608"/>
                  </a:lnTo>
                  <a:lnTo>
                    <a:pt x="96608" y="580415"/>
                  </a:lnTo>
                  <a:lnTo>
                    <a:pt x="96608" y="0"/>
                  </a:lnTo>
                  <a:lnTo>
                    <a:pt x="89103" y="0"/>
                  </a:lnTo>
                  <a:lnTo>
                    <a:pt x="89103" y="580415"/>
                  </a:lnTo>
                  <a:lnTo>
                    <a:pt x="5308" y="496608"/>
                  </a:lnTo>
                  <a:lnTo>
                    <a:pt x="0" y="501916"/>
                  </a:lnTo>
                  <a:close/>
                </a:path>
              </a:pathLst>
            </a:custGeom>
            <a:ln w="7327">
              <a:solidFill>
                <a:srgbClr val="00AE9D"/>
              </a:solidFill>
            </a:ln>
          </p:spPr>
          <p:txBody>
            <a:bodyPr wrap="square" lIns="0" tIns="0" rIns="0" bIns="0" rtlCol="0"/>
            <a:lstStyle/>
            <a:p>
              <a:endParaRPr/>
            </a:p>
          </p:txBody>
        </p:sp>
      </p:grpSp>
      <p:grpSp>
        <p:nvGrpSpPr>
          <p:cNvPr id="26" name="object 26"/>
          <p:cNvGrpSpPr/>
          <p:nvPr/>
        </p:nvGrpSpPr>
        <p:grpSpPr>
          <a:xfrm>
            <a:off x="4742893" y="2712796"/>
            <a:ext cx="467359" cy="193675"/>
            <a:chOff x="4742893" y="2712796"/>
            <a:chExt cx="467359" cy="193675"/>
          </a:xfrm>
        </p:grpSpPr>
        <p:sp>
          <p:nvSpPr>
            <p:cNvPr id="27" name="object 27"/>
            <p:cNvSpPr/>
            <p:nvPr/>
          </p:nvSpPr>
          <p:spPr>
            <a:xfrm>
              <a:off x="4746557" y="2716460"/>
              <a:ext cx="459740" cy="186055"/>
            </a:xfrm>
            <a:custGeom>
              <a:avLst/>
              <a:gdLst/>
              <a:ahLst/>
              <a:cxnLst/>
              <a:rect l="l" t="t" r="r" b="b"/>
              <a:pathLst>
                <a:path w="459739" h="186055">
                  <a:moveTo>
                    <a:pt x="366877" y="0"/>
                  </a:moveTo>
                  <a:lnTo>
                    <a:pt x="361568" y="5308"/>
                  </a:lnTo>
                  <a:lnTo>
                    <a:pt x="445376" y="89115"/>
                  </a:lnTo>
                  <a:lnTo>
                    <a:pt x="0" y="89115"/>
                  </a:lnTo>
                  <a:lnTo>
                    <a:pt x="0" y="96621"/>
                  </a:lnTo>
                  <a:lnTo>
                    <a:pt x="445376" y="96621"/>
                  </a:lnTo>
                  <a:lnTo>
                    <a:pt x="361568" y="180416"/>
                  </a:lnTo>
                  <a:lnTo>
                    <a:pt x="366877" y="185724"/>
                  </a:lnTo>
                  <a:lnTo>
                    <a:pt x="459739" y="92862"/>
                  </a:lnTo>
                  <a:lnTo>
                    <a:pt x="366877" y="0"/>
                  </a:lnTo>
                  <a:close/>
                </a:path>
              </a:pathLst>
            </a:custGeom>
            <a:solidFill>
              <a:srgbClr val="00AE9D"/>
            </a:solidFill>
          </p:spPr>
          <p:txBody>
            <a:bodyPr wrap="square" lIns="0" tIns="0" rIns="0" bIns="0" rtlCol="0"/>
            <a:lstStyle/>
            <a:p>
              <a:endParaRPr/>
            </a:p>
          </p:txBody>
        </p:sp>
        <p:sp>
          <p:nvSpPr>
            <p:cNvPr id="28" name="object 28"/>
            <p:cNvSpPr/>
            <p:nvPr/>
          </p:nvSpPr>
          <p:spPr>
            <a:xfrm>
              <a:off x="4746557" y="2716460"/>
              <a:ext cx="459740" cy="186055"/>
            </a:xfrm>
            <a:custGeom>
              <a:avLst/>
              <a:gdLst/>
              <a:ahLst/>
              <a:cxnLst/>
              <a:rect l="l" t="t" r="r" b="b"/>
              <a:pathLst>
                <a:path w="459739" h="186055">
                  <a:moveTo>
                    <a:pt x="366877" y="185724"/>
                  </a:moveTo>
                  <a:lnTo>
                    <a:pt x="454431" y="98170"/>
                  </a:lnTo>
                  <a:lnTo>
                    <a:pt x="459739" y="92862"/>
                  </a:lnTo>
                  <a:lnTo>
                    <a:pt x="454431" y="87553"/>
                  </a:lnTo>
                  <a:lnTo>
                    <a:pt x="366877" y="0"/>
                  </a:lnTo>
                  <a:lnTo>
                    <a:pt x="361568" y="5308"/>
                  </a:lnTo>
                  <a:lnTo>
                    <a:pt x="445376" y="89115"/>
                  </a:lnTo>
                  <a:lnTo>
                    <a:pt x="0" y="89115"/>
                  </a:lnTo>
                  <a:lnTo>
                    <a:pt x="0" y="96621"/>
                  </a:lnTo>
                  <a:lnTo>
                    <a:pt x="445376" y="96621"/>
                  </a:lnTo>
                  <a:lnTo>
                    <a:pt x="361568" y="180416"/>
                  </a:lnTo>
                  <a:lnTo>
                    <a:pt x="366877" y="185724"/>
                  </a:lnTo>
                  <a:close/>
                </a:path>
              </a:pathLst>
            </a:custGeom>
            <a:ln w="7327">
              <a:solidFill>
                <a:srgbClr val="00AE9D"/>
              </a:solidFill>
            </a:ln>
          </p:spPr>
          <p:txBody>
            <a:bodyPr wrap="square" lIns="0" tIns="0" rIns="0" bIns="0" rtlCol="0"/>
            <a:lstStyle/>
            <a:p>
              <a:endParaRPr/>
            </a:p>
          </p:txBody>
        </p:sp>
      </p:grpSp>
      <p:pic>
        <p:nvPicPr>
          <p:cNvPr id="29" name="object 29"/>
          <p:cNvPicPr/>
          <p:nvPr/>
        </p:nvPicPr>
        <p:blipFill>
          <a:blip r:embed="rId3" cstate="print"/>
          <a:stretch>
            <a:fillRect/>
          </a:stretch>
        </p:blipFill>
        <p:spPr>
          <a:xfrm>
            <a:off x="4090898" y="2370086"/>
            <a:ext cx="193052" cy="238556"/>
          </a:xfrm>
          <a:prstGeom prst="rect">
            <a:avLst/>
          </a:prstGeom>
        </p:spPr>
      </p:pic>
      <p:pic>
        <p:nvPicPr>
          <p:cNvPr id="30" name="object 30"/>
          <p:cNvPicPr/>
          <p:nvPr/>
        </p:nvPicPr>
        <p:blipFill>
          <a:blip r:embed="rId4" cstate="print"/>
          <a:stretch>
            <a:fillRect/>
          </a:stretch>
        </p:blipFill>
        <p:spPr>
          <a:xfrm>
            <a:off x="5685096" y="3058736"/>
            <a:ext cx="193052" cy="238556"/>
          </a:xfrm>
          <a:prstGeom prst="rect">
            <a:avLst/>
          </a:prstGeom>
        </p:spPr>
      </p:pic>
      <p:pic>
        <p:nvPicPr>
          <p:cNvPr id="31" name="object 31"/>
          <p:cNvPicPr/>
          <p:nvPr/>
        </p:nvPicPr>
        <p:blipFill>
          <a:blip r:embed="rId4" cstate="print"/>
          <a:stretch>
            <a:fillRect/>
          </a:stretch>
        </p:blipFill>
        <p:spPr>
          <a:xfrm>
            <a:off x="5685096" y="4079235"/>
            <a:ext cx="193052" cy="238569"/>
          </a:xfrm>
          <a:prstGeom prst="rect">
            <a:avLst/>
          </a:prstGeom>
        </p:spPr>
      </p:pic>
      <p:grpSp>
        <p:nvGrpSpPr>
          <p:cNvPr id="32" name="object 32"/>
          <p:cNvGrpSpPr/>
          <p:nvPr/>
        </p:nvGrpSpPr>
        <p:grpSpPr>
          <a:xfrm>
            <a:off x="1924575" y="4086782"/>
            <a:ext cx="434340" cy="290195"/>
            <a:chOff x="1924575" y="4086782"/>
            <a:chExt cx="434340" cy="290195"/>
          </a:xfrm>
        </p:grpSpPr>
        <p:sp>
          <p:nvSpPr>
            <p:cNvPr id="33" name="object 33"/>
            <p:cNvSpPr/>
            <p:nvPr/>
          </p:nvSpPr>
          <p:spPr>
            <a:xfrm>
              <a:off x="1928239" y="4090446"/>
              <a:ext cx="427355" cy="283210"/>
            </a:xfrm>
            <a:custGeom>
              <a:avLst/>
              <a:gdLst/>
              <a:ahLst/>
              <a:cxnLst/>
              <a:rect l="l" t="t" r="r" b="b"/>
              <a:pathLst>
                <a:path w="427355" h="283210">
                  <a:moveTo>
                    <a:pt x="423252" y="0"/>
                  </a:moveTo>
                  <a:lnTo>
                    <a:pt x="10553" y="238277"/>
                  </a:lnTo>
                  <a:lnTo>
                    <a:pt x="41236" y="123799"/>
                  </a:lnTo>
                  <a:lnTo>
                    <a:pt x="33985" y="121856"/>
                  </a:lnTo>
                  <a:lnTo>
                    <a:pt x="0" y="248704"/>
                  </a:lnTo>
                  <a:lnTo>
                    <a:pt x="126847" y="282702"/>
                  </a:lnTo>
                  <a:lnTo>
                    <a:pt x="128790" y="275450"/>
                  </a:lnTo>
                  <a:lnTo>
                    <a:pt x="14312" y="244779"/>
                  </a:lnTo>
                  <a:lnTo>
                    <a:pt x="427012" y="6502"/>
                  </a:lnTo>
                  <a:lnTo>
                    <a:pt x="423252" y="0"/>
                  </a:lnTo>
                  <a:close/>
                </a:path>
              </a:pathLst>
            </a:custGeom>
            <a:solidFill>
              <a:srgbClr val="00AE9D"/>
            </a:solidFill>
          </p:spPr>
          <p:txBody>
            <a:bodyPr wrap="square" lIns="0" tIns="0" rIns="0" bIns="0" rtlCol="0"/>
            <a:lstStyle/>
            <a:p>
              <a:endParaRPr/>
            </a:p>
          </p:txBody>
        </p:sp>
        <p:sp>
          <p:nvSpPr>
            <p:cNvPr id="34" name="object 34"/>
            <p:cNvSpPr/>
            <p:nvPr/>
          </p:nvSpPr>
          <p:spPr>
            <a:xfrm>
              <a:off x="1928239" y="4090446"/>
              <a:ext cx="427355" cy="283210"/>
            </a:xfrm>
            <a:custGeom>
              <a:avLst/>
              <a:gdLst/>
              <a:ahLst/>
              <a:cxnLst/>
              <a:rect l="l" t="t" r="r" b="b"/>
              <a:pathLst>
                <a:path w="427355" h="283210">
                  <a:moveTo>
                    <a:pt x="33985" y="121856"/>
                  </a:moveTo>
                  <a:lnTo>
                    <a:pt x="1943" y="241465"/>
                  </a:lnTo>
                  <a:lnTo>
                    <a:pt x="0" y="248704"/>
                  </a:lnTo>
                  <a:lnTo>
                    <a:pt x="7238" y="250647"/>
                  </a:lnTo>
                  <a:lnTo>
                    <a:pt x="126847" y="282702"/>
                  </a:lnTo>
                  <a:lnTo>
                    <a:pt x="128790" y="275450"/>
                  </a:lnTo>
                  <a:lnTo>
                    <a:pt x="14312" y="244779"/>
                  </a:lnTo>
                  <a:lnTo>
                    <a:pt x="427012" y="6502"/>
                  </a:lnTo>
                  <a:lnTo>
                    <a:pt x="423252" y="0"/>
                  </a:lnTo>
                  <a:lnTo>
                    <a:pt x="10553" y="238277"/>
                  </a:lnTo>
                  <a:lnTo>
                    <a:pt x="41236" y="123799"/>
                  </a:lnTo>
                  <a:lnTo>
                    <a:pt x="33985" y="121856"/>
                  </a:lnTo>
                  <a:close/>
                </a:path>
              </a:pathLst>
            </a:custGeom>
            <a:ln w="7327">
              <a:solidFill>
                <a:srgbClr val="00AE9D"/>
              </a:solidFill>
            </a:ln>
          </p:spPr>
          <p:txBody>
            <a:bodyPr wrap="square" lIns="0" tIns="0" rIns="0" bIns="0" rtlCol="0"/>
            <a:lstStyle/>
            <a:p>
              <a:endParaRPr/>
            </a:p>
          </p:txBody>
        </p:sp>
      </p:grpSp>
      <p:grpSp>
        <p:nvGrpSpPr>
          <p:cNvPr id="35" name="object 35"/>
          <p:cNvGrpSpPr/>
          <p:nvPr/>
        </p:nvGrpSpPr>
        <p:grpSpPr>
          <a:xfrm>
            <a:off x="1924575" y="3066007"/>
            <a:ext cx="434340" cy="290195"/>
            <a:chOff x="1924575" y="3066007"/>
            <a:chExt cx="434340" cy="290195"/>
          </a:xfrm>
        </p:grpSpPr>
        <p:sp>
          <p:nvSpPr>
            <p:cNvPr id="36" name="object 36"/>
            <p:cNvSpPr/>
            <p:nvPr/>
          </p:nvSpPr>
          <p:spPr>
            <a:xfrm>
              <a:off x="1928239" y="3069671"/>
              <a:ext cx="427355" cy="283210"/>
            </a:xfrm>
            <a:custGeom>
              <a:avLst/>
              <a:gdLst/>
              <a:ahLst/>
              <a:cxnLst/>
              <a:rect l="l" t="t" r="r" b="b"/>
              <a:pathLst>
                <a:path w="427355" h="283210">
                  <a:moveTo>
                    <a:pt x="126847" y="0"/>
                  </a:moveTo>
                  <a:lnTo>
                    <a:pt x="0" y="33997"/>
                  </a:lnTo>
                  <a:lnTo>
                    <a:pt x="33985" y="160845"/>
                  </a:lnTo>
                  <a:lnTo>
                    <a:pt x="41236" y="158902"/>
                  </a:lnTo>
                  <a:lnTo>
                    <a:pt x="10553" y="44424"/>
                  </a:lnTo>
                  <a:lnTo>
                    <a:pt x="423252" y="282701"/>
                  </a:lnTo>
                  <a:lnTo>
                    <a:pt x="427012" y="276199"/>
                  </a:lnTo>
                  <a:lnTo>
                    <a:pt x="14312" y="37922"/>
                  </a:lnTo>
                  <a:lnTo>
                    <a:pt x="128790" y="7251"/>
                  </a:lnTo>
                  <a:lnTo>
                    <a:pt x="126847" y="0"/>
                  </a:lnTo>
                  <a:close/>
                </a:path>
              </a:pathLst>
            </a:custGeom>
            <a:solidFill>
              <a:srgbClr val="00AE9D"/>
            </a:solidFill>
          </p:spPr>
          <p:txBody>
            <a:bodyPr wrap="square" lIns="0" tIns="0" rIns="0" bIns="0" rtlCol="0"/>
            <a:lstStyle/>
            <a:p>
              <a:endParaRPr/>
            </a:p>
          </p:txBody>
        </p:sp>
        <p:sp>
          <p:nvSpPr>
            <p:cNvPr id="37" name="object 37"/>
            <p:cNvSpPr/>
            <p:nvPr/>
          </p:nvSpPr>
          <p:spPr>
            <a:xfrm>
              <a:off x="1928239" y="3069671"/>
              <a:ext cx="427355" cy="283210"/>
            </a:xfrm>
            <a:custGeom>
              <a:avLst/>
              <a:gdLst/>
              <a:ahLst/>
              <a:cxnLst/>
              <a:rect l="l" t="t" r="r" b="b"/>
              <a:pathLst>
                <a:path w="427355" h="283210">
                  <a:moveTo>
                    <a:pt x="33985" y="160845"/>
                  </a:moveTo>
                  <a:lnTo>
                    <a:pt x="1943" y="41236"/>
                  </a:lnTo>
                  <a:lnTo>
                    <a:pt x="0" y="33997"/>
                  </a:lnTo>
                  <a:lnTo>
                    <a:pt x="7238" y="32054"/>
                  </a:lnTo>
                  <a:lnTo>
                    <a:pt x="126847" y="0"/>
                  </a:lnTo>
                  <a:lnTo>
                    <a:pt x="128790" y="7251"/>
                  </a:lnTo>
                  <a:lnTo>
                    <a:pt x="14312" y="37922"/>
                  </a:lnTo>
                  <a:lnTo>
                    <a:pt x="427012" y="276199"/>
                  </a:lnTo>
                  <a:lnTo>
                    <a:pt x="423252" y="282701"/>
                  </a:lnTo>
                  <a:lnTo>
                    <a:pt x="10553" y="44424"/>
                  </a:lnTo>
                  <a:lnTo>
                    <a:pt x="41236" y="158902"/>
                  </a:lnTo>
                  <a:lnTo>
                    <a:pt x="33985" y="160845"/>
                  </a:lnTo>
                  <a:close/>
                </a:path>
              </a:pathLst>
            </a:custGeom>
            <a:ln w="7327">
              <a:solidFill>
                <a:srgbClr val="00AE9D"/>
              </a:solidFill>
            </a:ln>
          </p:spPr>
          <p:txBody>
            <a:bodyPr wrap="square" lIns="0" tIns="0" rIns="0" bIns="0" rtlCol="0"/>
            <a:lstStyle/>
            <a:p>
              <a:endParaRPr/>
            </a:p>
          </p:txBody>
        </p:sp>
      </p:grpSp>
      <p:sp>
        <p:nvSpPr>
          <p:cNvPr id="38" name="object 38"/>
          <p:cNvSpPr txBox="1"/>
          <p:nvPr/>
        </p:nvSpPr>
        <p:spPr>
          <a:xfrm>
            <a:off x="503999" y="3475494"/>
            <a:ext cx="1208405" cy="323807"/>
          </a:xfrm>
          <a:prstGeom prst="rect">
            <a:avLst/>
          </a:prstGeom>
          <a:solidFill>
            <a:srgbClr val="00AE9D"/>
          </a:solidFill>
        </p:spPr>
        <p:txBody>
          <a:bodyPr vert="horz" wrap="square" lIns="0" tIns="635" rIns="0" bIns="0" rtlCol="0" anchor="ctr">
            <a:noAutofit/>
          </a:bodyPr>
          <a:lstStyle/>
          <a:p>
            <a:pPr marL="304165">
              <a:lnSpc>
                <a:spcPct val="100000"/>
              </a:lnSpc>
            </a:pPr>
            <a:r>
              <a:rPr sz="1000" b="1" dirty="0" smtClean="0">
                <a:solidFill>
                  <a:srgbClr val="FFFFFF"/>
                </a:solidFill>
                <a:latin typeface="Bahnschrift SemiBold" panose="020B0502040204020203" pitchFamily="34" charset="0"/>
                <a:cs typeface="DIN 2014 Bold"/>
              </a:rPr>
              <a:t>AFFEKTIV</a:t>
            </a:r>
            <a:endParaRPr sz="1000" dirty="0">
              <a:latin typeface="Bahnschrift SemiBold" panose="020B0502040204020203" pitchFamily="34" charset="0"/>
              <a:cs typeface="DIN 2014 Bold"/>
            </a:endParaRPr>
          </a:p>
        </p:txBody>
      </p:sp>
      <p:sp>
        <p:nvSpPr>
          <p:cNvPr id="39" name="object 39"/>
          <p:cNvSpPr txBox="1"/>
          <p:nvPr/>
        </p:nvSpPr>
        <p:spPr>
          <a:xfrm>
            <a:off x="503999" y="2858808"/>
            <a:ext cx="1208405" cy="323807"/>
          </a:xfrm>
          <a:prstGeom prst="rect">
            <a:avLst/>
          </a:prstGeom>
          <a:solidFill>
            <a:srgbClr val="00AE9D"/>
          </a:solidFill>
        </p:spPr>
        <p:txBody>
          <a:bodyPr vert="horz" wrap="square" lIns="0" tIns="635" rIns="0" bIns="0" rtlCol="0" anchor="ctr">
            <a:noAutofit/>
          </a:bodyPr>
          <a:lstStyle/>
          <a:p>
            <a:pPr marL="304165">
              <a:lnSpc>
                <a:spcPct val="100000"/>
              </a:lnSpc>
            </a:pPr>
            <a:r>
              <a:rPr sz="1000" b="1" dirty="0" smtClean="0">
                <a:solidFill>
                  <a:srgbClr val="FFFFFF"/>
                </a:solidFill>
                <a:latin typeface="Bahnschrift SemiBold" panose="020B0502040204020203" pitchFamily="34" charset="0"/>
                <a:cs typeface="DIN 2014 Bold"/>
              </a:rPr>
              <a:t>KOGNITIV</a:t>
            </a:r>
            <a:endParaRPr sz="1000" dirty="0">
              <a:latin typeface="Bahnschrift SemiBold" panose="020B0502040204020203" pitchFamily="34" charset="0"/>
              <a:cs typeface="DIN 2014 Bold"/>
            </a:endParaRPr>
          </a:p>
        </p:txBody>
      </p:sp>
      <p:sp>
        <p:nvSpPr>
          <p:cNvPr id="40" name="object 40"/>
          <p:cNvSpPr txBox="1"/>
          <p:nvPr/>
        </p:nvSpPr>
        <p:spPr>
          <a:xfrm>
            <a:off x="6969023" y="2557005"/>
            <a:ext cx="847090" cy="323807"/>
          </a:xfrm>
          <a:prstGeom prst="rect">
            <a:avLst/>
          </a:prstGeom>
          <a:ln w="29311">
            <a:solidFill>
              <a:srgbClr val="00AE9D"/>
            </a:solidFill>
          </a:ln>
        </p:spPr>
        <p:txBody>
          <a:bodyPr vert="horz" wrap="square" lIns="0" tIns="635" rIns="0" bIns="0" rtlCol="0" anchor="ctr">
            <a:noAutofit/>
          </a:bodyPr>
          <a:lstStyle/>
          <a:p>
            <a:pPr marL="109855">
              <a:lnSpc>
                <a:spcPct val="100000"/>
              </a:lnSpc>
            </a:pPr>
            <a:r>
              <a:rPr sz="1000" b="1" dirty="0" err="1" smtClean="0">
                <a:solidFill>
                  <a:srgbClr val="231F20"/>
                </a:solidFill>
                <a:latin typeface="Bahnschrift SemiBold" panose="020B0502040204020203" pitchFamily="34" charset="0"/>
                <a:cs typeface="DIN 2014 Bold"/>
              </a:rPr>
              <a:t>Ignorieren</a:t>
            </a:r>
            <a:endParaRPr sz="1000" dirty="0">
              <a:latin typeface="Bahnschrift SemiBold" panose="020B0502040204020203" pitchFamily="34" charset="0"/>
              <a:cs typeface="DIN 2014 Bold"/>
            </a:endParaRPr>
          </a:p>
        </p:txBody>
      </p:sp>
      <p:sp>
        <p:nvSpPr>
          <p:cNvPr id="41" name="object 41"/>
          <p:cNvSpPr txBox="1"/>
          <p:nvPr/>
        </p:nvSpPr>
        <p:spPr>
          <a:xfrm>
            <a:off x="6969023" y="3406445"/>
            <a:ext cx="847090" cy="510781"/>
          </a:xfrm>
          <a:prstGeom prst="rect">
            <a:avLst/>
          </a:prstGeom>
          <a:ln w="29311">
            <a:solidFill>
              <a:srgbClr val="00AE9D"/>
            </a:solidFill>
          </a:ln>
        </p:spPr>
        <p:txBody>
          <a:bodyPr vert="horz" wrap="square" lIns="0" tIns="70485" rIns="0" bIns="0" rtlCol="0" anchor="ctr">
            <a:noAutofit/>
          </a:bodyPr>
          <a:lstStyle/>
          <a:p>
            <a:pPr marL="48895" marR="41275" indent="2540" algn="ctr">
              <a:lnSpc>
                <a:spcPct val="101099"/>
              </a:lnSpc>
              <a:spcBef>
                <a:spcPts val="555"/>
              </a:spcBef>
            </a:pPr>
            <a:r>
              <a:rPr sz="900" b="1" dirty="0">
                <a:solidFill>
                  <a:srgbClr val="231F20"/>
                </a:solidFill>
                <a:latin typeface="Bahnschrift SemiBold" panose="020B0502040204020203" pitchFamily="34" charset="0"/>
                <a:cs typeface="DIN 2014 Bold"/>
              </a:rPr>
              <a:t>Löschen/  verbergen,  ggf. verfolgen</a:t>
            </a:r>
            <a:endParaRPr sz="900" dirty="0">
              <a:latin typeface="Bahnschrift SemiBold" panose="020B0502040204020203" pitchFamily="34" charset="0"/>
              <a:cs typeface="DIN 2014 Bold"/>
            </a:endParaRPr>
          </a:p>
        </p:txBody>
      </p:sp>
      <p:sp>
        <p:nvSpPr>
          <p:cNvPr id="42" name="object 42"/>
          <p:cNvSpPr txBox="1"/>
          <p:nvPr/>
        </p:nvSpPr>
        <p:spPr>
          <a:xfrm>
            <a:off x="6969023" y="4351756"/>
            <a:ext cx="847090" cy="554895"/>
          </a:xfrm>
          <a:prstGeom prst="rect">
            <a:avLst/>
          </a:prstGeom>
          <a:ln w="29311">
            <a:solidFill>
              <a:srgbClr val="00AE9D"/>
            </a:solidFill>
          </a:ln>
        </p:spPr>
        <p:txBody>
          <a:bodyPr vert="horz" wrap="square" lIns="0" tIns="83185" rIns="0" bIns="0" rtlCol="0" anchor="ctr">
            <a:noAutofit/>
          </a:bodyPr>
          <a:lstStyle/>
          <a:p>
            <a:pPr marL="216535" marR="153670" indent="-55244">
              <a:lnSpc>
                <a:spcPct val="102299"/>
              </a:lnSpc>
              <a:spcBef>
                <a:spcPts val="655"/>
              </a:spcBef>
            </a:pPr>
            <a:r>
              <a:rPr sz="1000" b="1" dirty="0">
                <a:solidFill>
                  <a:srgbClr val="231F20"/>
                </a:solidFill>
                <a:latin typeface="Bahnschrift SemiBold" panose="020B0502040204020203" pitchFamily="34" charset="0"/>
                <a:cs typeface="DIN 2014 Bold"/>
              </a:rPr>
              <a:t>Counter-  speech</a:t>
            </a:r>
            <a:endParaRPr sz="1000" dirty="0">
              <a:latin typeface="Bahnschrift SemiBold" panose="020B0502040204020203" pitchFamily="34" charset="0"/>
              <a:cs typeface="DIN 2014 Bold"/>
            </a:endParaRPr>
          </a:p>
        </p:txBody>
      </p:sp>
      <p:sp>
        <p:nvSpPr>
          <p:cNvPr id="43" name="object 43"/>
          <p:cNvSpPr txBox="1"/>
          <p:nvPr/>
        </p:nvSpPr>
        <p:spPr>
          <a:xfrm>
            <a:off x="518655" y="1744459"/>
            <a:ext cx="1200785" cy="550407"/>
          </a:xfrm>
          <a:prstGeom prst="rect">
            <a:avLst/>
          </a:prstGeom>
          <a:ln w="29311">
            <a:solidFill>
              <a:srgbClr val="00AE9D"/>
            </a:solidFill>
          </a:ln>
        </p:spPr>
        <p:txBody>
          <a:bodyPr vert="horz" wrap="square" lIns="0" tIns="78740" rIns="0" bIns="0" rtlCol="0">
            <a:spAutoFit/>
          </a:bodyPr>
          <a:lstStyle/>
          <a:p>
            <a:pPr marL="168910" marR="158115" indent="5715" algn="just">
              <a:lnSpc>
                <a:spcPct val="102299"/>
              </a:lnSpc>
              <a:spcBef>
                <a:spcPts val="620"/>
              </a:spcBef>
            </a:pPr>
            <a:r>
              <a:rPr sz="1000" b="1" dirty="0">
                <a:solidFill>
                  <a:srgbClr val="231F20"/>
                </a:solidFill>
                <a:latin typeface="Bahnschrift SemiBold" panose="020B0502040204020203" pitchFamily="34" charset="0"/>
                <a:cs typeface="DIN 2014 Bold"/>
              </a:rPr>
              <a:t>1. Eröffnungs-  kommentar im  jeweiligen Stil</a:t>
            </a:r>
            <a:endParaRPr sz="1000" dirty="0">
              <a:latin typeface="Bahnschrift SemiBold" panose="020B0502040204020203" pitchFamily="34" charset="0"/>
              <a:cs typeface="DIN 2014 Bold"/>
            </a:endParaRPr>
          </a:p>
        </p:txBody>
      </p:sp>
      <p:sp>
        <p:nvSpPr>
          <p:cNvPr id="44" name="object 44"/>
          <p:cNvSpPr txBox="1"/>
          <p:nvPr/>
        </p:nvSpPr>
        <p:spPr>
          <a:xfrm>
            <a:off x="2494699" y="3490150"/>
            <a:ext cx="1470660" cy="383182"/>
          </a:xfrm>
          <a:prstGeom prst="rect">
            <a:avLst/>
          </a:prstGeom>
          <a:ln w="29311">
            <a:solidFill>
              <a:srgbClr val="00AE9D"/>
            </a:solidFill>
          </a:ln>
        </p:spPr>
        <p:txBody>
          <a:bodyPr vert="horz" wrap="square" lIns="0" tIns="68580" rIns="0" bIns="0" rtlCol="0">
            <a:spAutoFit/>
          </a:bodyPr>
          <a:lstStyle/>
          <a:p>
            <a:pPr marL="63500" marR="53340" indent="115570">
              <a:lnSpc>
                <a:spcPct val="102299"/>
              </a:lnSpc>
              <a:spcBef>
                <a:spcPts val="540"/>
              </a:spcBef>
            </a:pPr>
            <a:r>
              <a:rPr sz="1000" b="1" dirty="0">
                <a:solidFill>
                  <a:srgbClr val="231F20"/>
                </a:solidFill>
                <a:latin typeface="Bahnschrift SemiBold" panose="020B0502040204020203" pitchFamily="34" charset="0"/>
                <a:cs typeface="DIN 2014 Bold"/>
              </a:rPr>
              <a:t>Moderation gemäß  entsprechenden Stilen</a:t>
            </a:r>
            <a:endParaRPr sz="1000" dirty="0">
              <a:latin typeface="Bahnschrift SemiBold" panose="020B0502040204020203" pitchFamily="34" charset="0"/>
              <a:cs typeface="DIN 2014 Bold"/>
            </a:endParaRPr>
          </a:p>
        </p:txBody>
      </p:sp>
      <p:sp>
        <p:nvSpPr>
          <p:cNvPr id="45" name="object 45"/>
          <p:cNvSpPr txBox="1"/>
          <p:nvPr/>
        </p:nvSpPr>
        <p:spPr>
          <a:xfrm>
            <a:off x="503999" y="4085450"/>
            <a:ext cx="1208405" cy="413575"/>
          </a:xfrm>
          <a:prstGeom prst="rect">
            <a:avLst/>
          </a:prstGeom>
          <a:solidFill>
            <a:srgbClr val="00AE9D"/>
          </a:solidFill>
        </p:spPr>
        <p:txBody>
          <a:bodyPr vert="horz" wrap="square" lIns="0" tIns="83185" rIns="0" bIns="0" rtlCol="0" anchor="ctr">
            <a:noAutofit/>
          </a:bodyPr>
          <a:lstStyle/>
          <a:p>
            <a:pPr marL="231775" marR="221615" indent="129539">
              <a:lnSpc>
                <a:spcPct val="102299"/>
              </a:lnSpc>
              <a:spcBef>
                <a:spcPts val="655"/>
              </a:spcBef>
            </a:pPr>
            <a:r>
              <a:rPr sz="1000" b="1" dirty="0">
                <a:solidFill>
                  <a:srgbClr val="FFFFFF"/>
                </a:solidFill>
                <a:latin typeface="Bahnschrift SemiBold" panose="020B0502040204020203" pitchFamily="34" charset="0"/>
                <a:cs typeface="DIN 2014 Bold"/>
              </a:rPr>
              <a:t>SOZIAL-  INTEGRATIV</a:t>
            </a:r>
            <a:endParaRPr sz="1000" dirty="0">
              <a:latin typeface="Bahnschrift SemiBold" panose="020B0502040204020203" pitchFamily="34" charset="0"/>
              <a:cs typeface="DIN 2014 Bold"/>
            </a:endParaRPr>
          </a:p>
        </p:txBody>
      </p:sp>
      <p:grpSp>
        <p:nvGrpSpPr>
          <p:cNvPr id="46" name="object 46"/>
          <p:cNvGrpSpPr/>
          <p:nvPr/>
        </p:nvGrpSpPr>
        <p:grpSpPr>
          <a:xfrm>
            <a:off x="1886690" y="1842470"/>
            <a:ext cx="427355" cy="450215"/>
            <a:chOff x="1886690" y="1842470"/>
            <a:chExt cx="427355" cy="450215"/>
          </a:xfrm>
        </p:grpSpPr>
        <p:sp>
          <p:nvSpPr>
            <p:cNvPr id="47" name="object 47"/>
            <p:cNvSpPr/>
            <p:nvPr/>
          </p:nvSpPr>
          <p:spPr>
            <a:xfrm>
              <a:off x="1957669"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60" y="14841"/>
                  </a:lnTo>
                  <a:lnTo>
                    <a:pt x="97803" y="8379"/>
                  </a:lnTo>
                  <a:lnTo>
                    <a:pt x="86448" y="0"/>
                  </a:lnTo>
                  <a:lnTo>
                    <a:pt x="77812" y="0"/>
                  </a:lnTo>
                  <a:lnTo>
                    <a:pt x="47416" y="4635"/>
                  </a:lnTo>
                  <a:lnTo>
                    <a:pt x="22694" y="17291"/>
                  </a:lnTo>
                  <a:lnTo>
                    <a:pt x="6078" y="36090"/>
                  </a:lnTo>
                  <a:lnTo>
                    <a:pt x="0" y="59156"/>
                  </a:lnTo>
                  <a:lnTo>
                    <a:pt x="291211"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48" name="object 48"/>
            <p:cNvPicPr/>
            <p:nvPr/>
          </p:nvPicPr>
          <p:blipFill>
            <a:blip r:embed="rId5" cstate="print"/>
            <a:stretch>
              <a:fillRect/>
            </a:stretch>
          </p:blipFill>
          <p:spPr>
            <a:xfrm>
              <a:off x="2015910" y="1842470"/>
              <a:ext cx="174726" cy="174726"/>
            </a:xfrm>
            <a:prstGeom prst="rect">
              <a:avLst/>
            </a:prstGeom>
          </p:spPr>
        </p:pic>
        <p:sp>
          <p:nvSpPr>
            <p:cNvPr id="49" name="object 49"/>
            <p:cNvSpPr/>
            <p:nvPr/>
          </p:nvSpPr>
          <p:spPr>
            <a:xfrm>
              <a:off x="1886690" y="2088177"/>
              <a:ext cx="427355" cy="204470"/>
            </a:xfrm>
            <a:custGeom>
              <a:avLst/>
              <a:gdLst/>
              <a:ahLst/>
              <a:cxnLst/>
              <a:rect l="l" t="t" r="r" b="b"/>
              <a:pathLst>
                <a:path w="427355" h="204469">
                  <a:moveTo>
                    <a:pt x="354901" y="0"/>
                  </a:moveTo>
                  <a:lnTo>
                    <a:pt x="77343"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9" y="202018"/>
                  </a:lnTo>
                  <a:lnTo>
                    <a:pt x="426339"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50" name="object 50"/>
          <p:cNvGrpSpPr/>
          <p:nvPr/>
        </p:nvGrpSpPr>
        <p:grpSpPr>
          <a:xfrm>
            <a:off x="2381103" y="1842470"/>
            <a:ext cx="427355" cy="450215"/>
            <a:chOff x="2381103" y="1842470"/>
            <a:chExt cx="427355" cy="450215"/>
          </a:xfrm>
        </p:grpSpPr>
        <p:sp>
          <p:nvSpPr>
            <p:cNvPr id="51" name="object 51"/>
            <p:cNvSpPr/>
            <p:nvPr/>
          </p:nvSpPr>
          <p:spPr>
            <a:xfrm>
              <a:off x="2452081"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60" y="14841"/>
                  </a:lnTo>
                  <a:lnTo>
                    <a:pt x="97803" y="8379"/>
                  </a:lnTo>
                  <a:lnTo>
                    <a:pt x="86448" y="0"/>
                  </a:lnTo>
                  <a:lnTo>
                    <a:pt x="77812" y="0"/>
                  </a:lnTo>
                  <a:lnTo>
                    <a:pt x="47416" y="4635"/>
                  </a:lnTo>
                  <a:lnTo>
                    <a:pt x="22694" y="17291"/>
                  </a:lnTo>
                  <a:lnTo>
                    <a:pt x="6078" y="36090"/>
                  </a:lnTo>
                  <a:lnTo>
                    <a:pt x="0" y="59156"/>
                  </a:lnTo>
                  <a:lnTo>
                    <a:pt x="291211"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52" name="object 52"/>
            <p:cNvPicPr/>
            <p:nvPr/>
          </p:nvPicPr>
          <p:blipFill>
            <a:blip r:embed="rId5" cstate="print"/>
            <a:stretch>
              <a:fillRect/>
            </a:stretch>
          </p:blipFill>
          <p:spPr>
            <a:xfrm>
              <a:off x="2510322" y="1842470"/>
              <a:ext cx="174726" cy="174726"/>
            </a:xfrm>
            <a:prstGeom prst="rect">
              <a:avLst/>
            </a:prstGeom>
          </p:spPr>
        </p:pic>
        <p:sp>
          <p:nvSpPr>
            <p:cNvPr id="53" name="object 53"/>
            <p:cNvSpPr/>
            <p:nvPr/>
          </p:nvSpPr>
          <p:spPr>
            <a:xfrm>
              <a:off x="2381103" y="2088177"/>
              <a:ext cx="427355" cy="204470"/>
            </a:xfrm>
            <a:custGeom>
              <a:avLst/>
              <a:gdLst/>
              <a:ahLst/>
              <a:cxnLst/>
              <a:rect l="l" t="t" r="r" b="b"/>
              <a:pathLst>
                <a:path w="427355" h="204469">
                  <a:moveTo>
                    <a:pt x="354901" y="0"/>
                  </a:moveTo>
                  <a:lnTo>
                    <a:pt x="77343"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9" y="202018"/>
                  </a:lnTo>
                  <a:lnTo>
                    <a:pt x="426339"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54" name="object 54"/>
          <p:cNvGrpSpPr/>
          <p:nvPr/>
        </p:nvGrpSpPr>
        <p:grpSpPr>
          <a:xfrm>
            <a:off x="2875516" y="1842470"/>
            <a:ext cx="427355" cy="450215"/>
            <a:chOff x="2875516" y="1842470"/>
            <a:chExt cx="427355" cy="450215"/>
          </a:xfrm>
        </p:grpSpPr>
        <p:sp>
          <p:nvSpPr>
            <p:cNvPr id="55" name="object 55"/>
            <p:cNvSpPr/>
            <p:nvPr/>
          </p:nvSpPr>
          <p:spPr>
            <a:xfrm>
              <a:off x="2946493"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60" y="14841"/>
                  </a:lnTo>
                  <a:lnTo>
                    <a:pt x="97803" y="8379"/>
                  </a:lnTo>
                  <a:lnTo>
                    <a:pt x="86448" y="0"/>
                  </a:lnTo>
                  <a:lnTo>
                    <a:pt x="77812" y="0"/>
                  </a:lnTo>
                  <a:lnTo>
                    <a:pt x="47416" y="4635"/>
                  </a:lnTo>
                  <a:lnTo>
                    <a:pt x="22694" y="17291"/>
                  </a:lnTo>
                  <a:lnTo>
                    <a:pt x="6078" y="36090"/>
                  </a:lnTo>
                  <a:lnTo>
                    <a:pt x="0" y="59156"/>
                  </a:lnTo>
                  <a:lnTo>
                    <a:pt x="291211" y="59156"/>
                  </a:lnTo>
                  <a:lnTo>
                    <a:pt x="285308" y="36090"/>
                  </a:lnTo>
                  <a:lnTo>
                    <a:pt x="269252" y="17291"/>
                  </a:lnTo>
                  <a:lnTo>
                    <a:pt x="245519" y="4635"/>
                  </a:lnTo>
                  <a:lnTo>
                    <a:pt x="216585" y="0"/>
                  </a:lnTo>
                  <a:close/>
                </a:path>
              </a:pathLst>
            </a:custGeom>
            <a:solidFill>
              <a:srgbClr val="00AE9D"/>
            </a:solidFill>
          </p:spPr>
          <p:txBody>
            <a:bodyPr wrap="square" lIns="0" tIns="0" rIns="0" bIns="0" rtlCol="0"/>
            <a:lstStyle/>
            <a:p>
              <a:endParaRPr/>
            </a:p>
          </p:txBody>
        </p:sp>
        <p:pic>
          <p:nvPicPr>
            <p:cNvPr id="56" name="object 56"/>
            <p:cNvPicPr/>
            <p:nvPr/>
          </p:nvPicPr>
          <p:blipFill>
            <a:blip r:embed="rId6" cstate="print"/>
            <a:stretch>
              <a:fillRect/>
            </a:stretch>
          </p:blipFill>
          <p:spPr>
            <a:xfrm>
              <a:off x="3004734" y="1842470"/>
              <a:ext cx="174726" cy="174726"/>
            </a:xfrm>
            <a:prstGeom prst="rect">
              <a:avLst/>
            </a:prstGeom>
          </p:spPr>
        </p:pic>
        <p:sp>
          <p:nvSpPr>
            <p:cNvPr id="57" name="object 57"/>
            <p:cNvSpPr/>
            <p:nvPr/>
          </p:nvSpPr>
          <p:spPr>
            <a:xfrm>
              <a:off x="2875516"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00AE9D"/>
            </a:solidFill>
          </p:spPr>
          <p:txBody>
            <a:bodyPr wrap="square" lIns="0" tIns="0" rIns="0" bIns="0" rtlCol="0"/>
            <a:lstStyle/>
            <a:p>
              <a:endParaRPr/>
            </a:p>
          </p:txBody>
        </p:sp>
      </p:grpSp>
      <p:grpSp>
        <p:nvGrpSpPr>
          <p:cNvPr id="58" name="object 58"/>
          <p:cNvGrpSpPr/>
          <p:nvPr/>
        </p:nvGrpSpPr>
        <p:grpSpPr>
          <a:xfrm>
            <a:off x="5267718" y="1842470"/>
            <a:ext cx="427355" cy="450215"/>
            <a:chOff x="5267718" y="1842470"/>
            <a:chExt cx="427355" cy="450215"/>
          </a:xfrm>
        </p:grpSpPr>
        <p:sp>
          <p:nvSpPr>
            <p:cNvPr id="59" name="object 59"/>
            <p:cNvSpPr/>
            <p:nvPr/>
          </p:nvSpPr>
          <p:spPr>
            <a:xfrm>
              <a:off x="5338697"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59" y="14841"/>
                  </a:lnTo>
                  <a:lnTo>
                    <a:pt x="97803" y="8379"/>
                  </a:lnTo>
                  <a:lnTo>
                    <a:pt x="86448" y="0"/>
                  </a:lnTo>
                  <a:lnTo>
                    <a:pt x="77812" y="0"/>
                  </a:lnTo>
                  <a:lnTo>
                    <a:pt x="47416" y="4635"/>
                  </a:lnTo>
                  <a:lnTo>
                    <a:pt x="22694" y="17291"/>
                  </a:lnTo>
                  <a:lnTo>
                    <a:pt x="6078" y="36090"/>
                  </a:lnTo>
                  <a:lnTo>
                    <a:pt x="0" y="59156"/>
                  </a:lnTo>
                  <a:lnTo>
                    <a:pt x="291210"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60" name="object 60"/>
            <p:cNvPicPr/>
            <p:nvPr/>
          </p:nvPicPr>
          <p:blipFill>
            <a:blip r:embed="rId5" cstate="print"/>
            <a:stretch>
              <a:fillRect/>
            </a:stretch>
          </p:blipFill>
          <p:spPr>
            <a:xfrm>
              <a:off x="5396937" y="1842470"/>
              <a:ext cx="174726" cy="174726"/>
            </a:xfrm>
            <a:prstGeom prst="rect">
              <a:avLst/>
            </a:prstGeom>
          </p:spPr>
        </p:pic>
        <p:sp>
          <p:nvSpPr>
            <p:cNvPr id="61" name="object 61"/>
            <p:cNvSpPr/>
            <p:nvPr/>
          </p:nvSpPr>
          <p:spPr>
            <a:xfrm>
              <a:off x="5267718"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62" name="object 62"/>
          <p:cNvGrpSpPr/>
          <p:nvPr/>
        </p:nvGrpSpPr>
        <p:grpSpPr>
          <a:xfrm>
            <a:off x="5762130" y="1842470"/>
            <a:ext cx="427355" cy="450215"/>
            <a:chOff x="5762130" y="1842470"/>
            <a:chExt cx="427355" cy="450215"/>
          </a:xfrm>
        </p:grpSpPr>
        <p:sp>
          <p:nvSpPr>
            <p:cNvPr id="63" name="object 63"/>
            <p:cNvSpPr/>
            <p:nvPr/>
          </p:nvSpPr>
          <p:spPr>
            <a:xfrm>
              <a:off x="5833109"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59" y="14841"/>
                  </a:lnTo>
                  <a:lnTo>
                    <a:pt x="97803" y="8379"/>
                  </a:lnTo>
                  <a:lnTo>
                    <a:pt x="86448" y="0"/>
                  </a:lnTo>
                  <a:lnTo>
                    <a:pt x="77812" y="0"/>
                  </a:lnTo>
                  <a:lnTo>
                    <a:pt x="47416" y="4635"/>
                  </a:lnTo>
                  <a:lnTo>
                    <a:pt x="22694" y="17291"/>
                  </a:lnTo>
                  <a:lnTo>
                    <a:pt x="6078" y="36090"/>
                  </a:lnTo>
                  <a:lnTo>
                    <a:pt x="0" y="59156"/>
                  </a:lnTo>
                  <a:lnTo>
                    <a:pt x="291210"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64" name="object 64"/>
            <p:cNvPicPr/>
            <p:nvPr/>
          </p:nvPicPr>
          <p:blipFill>
            <a:blip r:embed="rId5" cstate="print"/>
            <a:stretch>
              <a:fillRect/>
            </a:stretch>
          </p:blipFill>
          <p:spPr>
            <a:xfrm>
              <a:off x="5891350" y="1842470"/>
              <a:ext cx="174726" cy="174726"/>
            </a:xfrm>
            <a:prstGeom prst="rect">
              <a:avLst/>
            </a:prstGeom>
          </p:spPr>
        </p:pic>
        <p:sp>
          <p:nvSpPr>
            <p:cNvPr id="65" name="object 65"/>
            <p:cNvSpPr/>
            <p:nvPr/>
          </p:nvSpPr>
          <p:spPr>
            <a:xfrm>
              <a:off x="5762130"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66" name="object 66"/>
          <p:cNvGrpSpPr/>
          <p:nvPr/>
        </p:nvGrpSpPr>
        <p:grpSpPr>
          <a:xfrm>
            <a:off x="6256544" y="1842470"/>
            <a:ext cx="427355" cy="450215"/>
            <a:chOff x="6256544" y="1842470"/>
            <a:chExt cx="427355" cy="450215"/>
          </a:xfrm>
        </p:grpSpPr>
        <p:sp>
          <p:nvSpPr>
            <p:cNvPr id="67" name="object 67"/>
            <p:cNvSpPr/>
            <p:nvPr/>
          </p:nvSpPr>
          <p:spPr>
            <a:xfrm>
              <a:off x="6327522" y="2012189"/>
              <a:ext cx="291465" cy="59690"/>
            </a:xfrm>
            <a:custGeom>
              <a:avLst/>
              <a:gdLst/>
              <a:ahLst/>
              <a:cxnLst/>
              <a:rect l="l" t="t" r="r" b="b"/>
              <a:pathLst>
                <a:path w="291465" h="59689">
                  <a:moveTo>
                    <a:pt x="216585" y="0"/>
                  </a:moveTo>
                  <a:lnTo>
                    <a:pt x="204749" y="0"/>
                  </a:lnTo>
                  <a:lnTo>
                    <a:pt x="193397" y="8379"/>
                  </a:lnTo>
                  <a:lnTo>
                    <a:pt x="179444" y="14841"/>
                  </a:lnTo>
                  <a:lnTo>
                    <a:pt x="163358" y="19000"/>
                  </a:lnTo>
                  <a:lnTo>
                    <a:pt x="145605" y="20472"/>
                  </a:lnTo>
                  <a:lnTo>
                    <a:pt x="127850" y="19000"/>
                  </a:lnTo>
                  <a:lnTo>
                    <a:pt x="111759" y="14841"/>
                  </a:lnTo>
                  <a:lnTo>
                    <a:pt x="97803" y="8379"/>
                  </a:lnTo>
                  <a:lnTo>
                    <a:pt x="86448" y="0"/>
                  </a:lnTo>
                  <a:lnTo>
                    <a:pt x="77812" y="0"/>
                  </a:lnTo>
                  <a:lnTo>
                    <a:pt x="47416" y="4635"/>
                  </a:lnTo>
                  <a:lnTo>
                    <a:pt x="22694" y="17291"/>
                  </a:lnTo>
                  <a:lnTo>
                    <a:pt x="6078" y="36090"/>
                  </a:lnTo>
                  <a:lnTo>
                    <a:pt x="0" y="59156"/>
                  </a:lnTo>
                  <a:lnTo>
                    <a:pt x="291210"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68" name="object 68"/>
            <p:cNvPicPr/>
            <p:nvPr/>
          </p:nvPicPr>
          <p:blipFill>
            <a:blip r:embed="rId5" cstate="print"/>
            <a:stretch>
              <a:fillRect/>
            </a:stretch>
          </p:blipFill>
          <p:spPr>
            <a:xfrm>
              <a:off x="6385763" y="1842470"/>
              <a:ext cx="174726" cy="174726"/>
            </a:xfrm>
            <a:prstGeom prst="rect">
              <a:avLst/>
            </a:prstGeom>
          </p:spPr>
        </p:pic>
        <p:sp>
          <p:nvSpPr>
            <p:cNvPr id="69" name="object 69"/>
            <p:cNvSpPr/>
            <p:nvPr/>
          </p:nvSpPr>
          <p:spPr>
            <a:xfrm>
              <a:off x="6256544"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sp>
        <p:nvSpPr>
          <p:cNvPr id="70" name="object 70"/>
          <p:cNvSpPr txBox="1"/>
          <p:nvPr/>
        </p:nvSpPr>
        <p:spPr>
          <a:xfrm>
            <a:off x="3599920" y="2632052"/>
            <a:ext cx="1080770" cy="326115"/>
          </a:xfrm>
          <a:prstGeom prst="rect">
            <a:avLst/>
          </a:prstGeom>
        </p:spPr>
        <p:txBody>
          <a:bodyPr vert="horz" wrap="square" lIns="0" tIns="12065" rIns="0" bIns="0" rtlCol="0">
            <a:spAutoFit/>
          </a:bodyPr>
          <a:lstStyle/>
          <a:p>
            <a:pPr marL="12700" marR="5080" indent="202565">
              <a:lnSpc>
                <a:spcPct val="102299"/>
              </a:lnSpc>
              <a:spcBef>
                <a:spcPts val="95"/>
              </a:spcBef>
            </a:pPr>
            <a:r>
              <a:rPr sz="1000" b="1" dirty="0">
                <a:solidFill>
                  <a:srgbClr val="231F20"/>
                </a:solidFill>
                <a:latin typeface="Bahnschrift SemiBold" panose="020B0502040204020203" pitchFamily="34" charset="0"/>
                <a:cs typeface="DIN 2014 Bold"/>
              </a:rPr>
              <a:t>Möchte ich  etwas bestärken?</a:t>
            </a:r>
            <a:endParaRPr sz="1000" dirty="0">
              <a:latin typeface="Bahnschrift SemiBold" panose="020B0502040204020203" pitchFamily="34" charset="0"/>
              <a:cs typeface="DIN 2014 Bold"/>
            </a:endParaRPr>
          </a:p>
        </p:txBody>
      </p:sp>
      <p:sp>
        <p:nvSpPr>
          <p:cNvPr id="71" name="object 71"/>
          <p:cNvSpPr txBox="1"/>
          <p:nvPr/>
        </p:nvSpPr>
        <p:spPr>
          <a:xfrm>
            <a:off x="5224502" y="2632052"/>
            <a:ext cx="1117600" cy="2299989"/>
          </a:xfrm>
          <a:prstGeom prst="rect">
            <a:avLst/>
          </a:prstGeom>
        </p:spPr>
        <p:txBody>
          <a:bodyPr vert="horz" wrap="square" lIns="0" tIns="12065" rIns="0" bIns="0" rtlCol="0">
            <a:spAutoFit/>
          </a:bodyPr>
          <a:lstStyle/>
          <a:p>
            <a:pPr marL="111760" marR="104139" algn="ctr">
              <a:lnSpc>
                <a:spcPct val="102299"/>
              </a:lnSpc>
              <a:spcBef>
                <a:spcPts val="95"/>
              </a:spcBef>
            </a:pPr>
            <a:r>
              <a:rPr sz="1000" b="1" dirty="0">
                <a:solidFill>
                  <a:srgbClr val="231F20"/>
                </a:solidFill>
                <a:latin typeface="Bahnschrift SemiBold" panose="020B0502040204020203" pitchFamily="34" charset="0"/>
                <a:cs typeface="DIN 2014 Bold"/>
              </a:rPr>
              <a:t>Kann ich das  stehen lassen?</a:t>
            </a:r>
            <a:endParaRPr sz="1000" dirty="0">
              <a:latin typeface="Bahnschrift SemiBold" panose="020B0502040204020203" pitchFamily="34" charset="0"/>
              <a:cs typeface="DIN 2014 Bold"/>
            </a:endParaRPr>
          </a:p>
          <a:p>
            <a:pPr marL="678180">
              <a:lnSpc>
                <a:spcPct val="100000"/>
              </a:lnSpc>
              <a:spcBef>
                <a:spcPts val="720"/>
              </a:spcBef>
            </a:pPr>
            <a:r>
              <a:rPr sz="1000" b="1" dirty="0">
                <a:solidFill>
                  <a:srgbClr val="00AE9D"/>
                </a:solidFill>
                <a:latin typeface="Bahnschrift SemiBold" panose="020B0502040204020203" pitchFamily="34" charset="0"/>
                <a:cs typeface="DIN 2014 Bold"/>
              </a:rPr>
              <a:t>Nein</a:t>
            </a:r>
            <a:endParaRPr sz="1000" dirty="0">
              <a:latin typeface="Bahnschrift SemiBold" panose="020B0502040204020203" pitchFamily="34" charset="0"/>
              <a:cs typeface="DIN 2014 Bold"/>
            </a:endParaRPr>
          </a:p>
          <a:p>
            <a:pPr marL="142875" marR="135255" algn="ctr">
              <a:lnSpc>
                <a:spcPct val="102299"/>
              </a:lnSpc>
              <a:spcBef>
                <a:spcPts val="930"/>
              </a:spcBef>
            </a:pPr>
            <a:r>
              <a:rPr sz="1000" b="1" dirty="0">
                <a:solidFill>
                  <a:srgbClr val="231F20"/>
                </a:solidFill>
                <a:latin typeface="Bahnschrift SemiBold" panose="020B0502040204020203" pitchFamily="34" charset="0"/>
                <a:cs typeface="DIN 2014 Bold"/>
              </a:rPr>
              <a:t>Strafrechtlich  relevant?</a:t>
            </a:r>
            <a:endParaRPr sz="1000" dirty="0">
              <a:latin typeface="Bahnschrift SemiBold" panose="020B0502040204020203" pitchFamily="34" charset="0"/>
              <a:cs typeface="DIN 2014 Bold"/>
            </a:endParaRPr>
          </a:p>
          <a:p>
            <a:pPr marL="12700" marR="5080" algn="ctr">
              <a:lnSpc>
                <a:spcPct val="102299"/>
              </a:lnSpc>
            </a:pPr>
            <a:r>
              <a:rPr sz="1000" b="1" dirty="0">
                <a:solidFill>
                  <a:srgbClr val="231F20"/>
                </a:solidFill>
                <a:latin typeface="Bahnschrift SemiBold" panose="020B0502040204020203" pitchFamily="34" charset="0"/>
                <a:cs typeface="DIN 2014 Bold"/>
              </a:rPr>
              <a:t>Überschreitung  interner Grenzen?</a:t>
            </a:r>
            <a:endParaRPr sz="1000" dirty="0">
              <a:latin typeface="Bahnschrift SemiBold" panose="020B0502040204020203" pitchFamily="34" charset="0"/>
              <a:cs typeface="DIN 2014 Bold"/>
            </a:endParaRPr>
          </a:p>
          <a:p>
            <a:pPr marL="678180">
              <a:lnSpc>
                <a:spcPct val="100000"/>
              </a:lnSpc>
              <a:spcBef>
                <a:spcPts val="690"/>
              </a:spcBef>
            </a:pPr>
            <a:r>
              <a:rPr sz="1000" b="1" dirty="0" smtClean="0">
                <a:solidFill>
                  <a:srgbClr val="00AE9D"/>
                </a:solidFill>
                <a:latin typeface="Bahnschrift SemiBold" panose="020B0502040204020203" pitchFamily="34" charset="0"/>
                <a:cs typeface="DIN 2014 Bold"/>
              </a:rPr>
              <a:t>Nein</a:t>
            </a:r>
            <a:endParaRPr sz="1000" dirty="0">
              <a:latin typeface="Bahnschrift SemiBold" panose="020B0502040204020203" pitchFamily="34" charset="0"/>
              <a:cs typeface="DIN 2014 Bold"/>
            </a:endParaRPr>
          </a:p>
          <a:p>
            <a:pPr marL="110489" marR="102870" algn="ctr">
              <a:lnSpc>
                <a:spcPct val="102299"/>
              </a:lnSpc>
              <a:spcBef>
                <a:spcPts val="890"/>
              </a:spcBef>
            </a:pPr>
            <a:r>
              <a:rPr lang="de-DE" sz="1000" b="1" dirty="0" smtClean="0">
                <a:solidFill>
                  <a:srgbClr val="231F20"/>
                </a:solidFill>
                <a:latin typeface="Bahnschrift SemiBold" panose="020B0502040204020203" pitchFamily="34" charset="0"/>
                <a:cs typeface="DIN 2014 Bold"/>
              </a:rPr>
              <a:t/>
            </a:r>
            <a:br>
              <a:rPr lang="de-DE" sz="1000" b="1" dirty="0" smtClean="0">
                <a:solidFill>
                  <a:srgbClr val="231F20"/>
                </a:solidFill>
                <a:latin typeface="Bahnschrift SemiBold" panose="020B0502040204020203" pitchFamily="34" charset="0"/>
                <a:cs typeface="DIN 2014 Bold"/>
              </a:rPr>
            </a:br>
            <a:r>
              <a:rPr sz="1000" b="1" dirty="0" err="1" smtClean="0">
                <a:solidFill>
                  <a:srgbClr val="231F20"/>
                </a:solidFill>
                <a:latin typeface="Bahnschrift SemiBold" panose="020B0502040204020203" pitchFamily="34" charset="0"/>
                <a:cs typeface="DIN 2014 Bold"/>
              </a:rPr>
              <a:t>Deut</a:t>
            </a:r>
            <a:r>
              <a:rPr lang="de-DE" sz="1000" b="1" dirty="0" smtClean="0">
                <a:solidFill>
                  <a:srgbClr val="231F20"/>
                </a:solidFill>
                <a:latin typeface="Bahnschrift SemiBold" panose="020B0502040204020203" pitchFamily="34" charset="0"/>
                <a:cs typeface="DIN 2014 Bold"/>
              </a:rPr>
              <a:t>li</a:t>
            </a:r>
            <a:r>
              <a:rPr sz="1000" b="1" dirty="0" err="1" smtClean="0">
                <a:solidFill>
                  <a:srgbClr val="231F20"/>
                </a:solidFill>
                <a:latin typeface="Bahnschrift SemiBold" panose="020B0502040204020203" pitchFamily="34" charset="0"/>
                <a:cs typeface="DIN 2014 Bold"/>
              </a:rPr>
              <a:t>che</a:t>
            </a:r>
            <a:r>
              <a:rPr sz="1000" b="1" dirty="0" smtClean="0">
                <a:solidFill>
                  <a:srgbClr val="231F20"/>
                </a:solidFill>
                <a:latin typeface="Bahnschrift SemiBold" panose="020B0502040204020203" pitchFamily="34" charset="0"/>
                <a:cs typeface="DIN 2014 Bold"/>
              </a:rPr>
              <a:t>  </a:t>
            </a:r>
            <a:r>
              <a:rPr sz="1000" b="1" dirty="0">
                <a:solidFill>
                  <a:srgbClr val="231F20"/>
                </a:solidFill>
                <a:latin typeface="Bahnschrift SemiBold" panose="020B0502040204020203" pitchFamily="34" charset="0"/>
                <a:cs typeface="DIN 2014 Bold"/>
              </a:rPr>
              <a:t>Counterspeech  notwendig?</a:t>
            </a:r>
            <a:endParaRPr sz="1000" dirty="0">
              <a:latin typeface="Bahnschrift SemiBold" panose="020B0502040204020203" pitchFamily="34" charset="0"/>
              <a:cs typeface="DIN 2014 Bold"/>
            </a:endParaRPr>
          </a:p>
        </p:txBody>
      </p:sp>
      <p:sp>
        <p:nvSpPr>
          <p:cNvPr id="72" name="object 72"/>
          <p:cNvSpPr txBox="1"/>
          <p:nvPr/>
        </p:nvSpPr>
        <p:spPr>
          <a:xfrm>
            <a:off x="3229889" y="2663895"/>
            <a:ext cx="374650" cy="169918"/>
          </a:xfrm>
          <a:prstGeom prst="rect">
            <a:avLst/>
          </a:prstGeom>
        </p:spPr>
        <p:txBody>
          <a:bodyPr vert="horz" wrap="square" lIns="0" tIns="15875" rIns="0" bIns="0" rtlCol="0">
            <a:spAutoFit/>
          </a:bodyPr>
          <a:lstStyle/>
          <a:p>
            <a:pPr marL="12700">
              <a:lnSpc>
                <a:spcPct val="100000"/>
              </a:lnSpc>
              <a:spcBef>
                <a:spcPts val="125"/>
              </a:spcBef>
            </a:pPr>
            <a:r>
              <a:rPr sz="1000" b="1" u="heavy" dirty="0">
                <a:solidFill>
                  <a:srgbClr val="00AE9D"/>
                </a:solidFill>
                <a:uFill>
                  <a:solidFill>
                    <a:srgbClr val="00AE9D"/>
                  </a:solidFill>
                </a:uFill>
                <a:latin typeface="Bahnschrift SemiBold" panose="020B0502040204020203" pitchFamily="34" charset="0"/>
                <a:cs typeface="DIN 2014 Bold"/>
              </a:rPr>
              <a:t>   Ja </a:t>
            </a:r>
            <a:endParaRPr sz="1000" dirty="0">
              <a:latin typeface="Bahnschrift SemiBold" panose="020B0502040204020203" pitchFamily="34" charset="0"/>
              <a:cs typeface="DIN 2014 Bold"/>
            </a:endParaRPr>
          </a:p>
        </p:txBody>
      </p:sp>
      <p:sp>
        <p:nvSpPr>
          <p:cNvPr id="73" name="object 73"/>
          <p:cNvSpPr txBox="1"/>
          <p:nvPr/>
        </p:nvSpPr>
        <p:spPr>
          <a:xfrm>
            <a:off x="3981202" y="4415641"/>
            <a:ext cx="299720" cy="169918"/>
          </a:xfrm>
          <a:prstGeom prst="rect">
            <a:avLst/>
          </a:prstGeom>
        </p:spPr>
        <p:txBody>
          <a:bodyPr vert="horz" wrap="square" lIns="0" tIns="15875" rIns="0" bIns="0" rtlCol="0">
            <a:spAutoFit/>
          </a:bodyPr>
          <a:lstStyle/>
          <a:p>
            <a:pPr marL="12700">
              <a:lnSpc>
                <a:spcPct val="100000"/>
              </a:lnSpc>
              <a:spcBef>
                <a:spcPts val="125"/>
              </a:spcBef>
            </a:pPr>
            <a:r>
              <a:rPr sz="1000" b="1" dirty="0">
                <a:solidFill>
                  <a:srgbClr val="00AE9D"/>
                </a:solidFill>
                <a:latin typeface="Bahnschrift SemiBold" panose="020B0502040204020203" pitchFamily="34" charset="0"/>
                <a:cs typeface="DIN 2014 Bold"/>
              </a:rPr>
              <a:t>Nein</a:t>
            </a:r>
            <a:endParaRPr sz="1000" dirty="0">
              <a:latin typeface="Bahnschrift SemiBold" panose="020B0502040204020203" pitchFamily="34" charset="0"/>
              <a:cs typeface="DIN 2014 Bold"/>
            </a:endParaRPr>
          </a:p>
        </p:txBody>
      </p:sp>
      <p:sp>
        <p:nvSpPr>
          <p:cNvPr id="74" name="object 74"/>
          <p:cNvSpPr txBox="1"/>
          <p:nvPr/>
        </p:nvSpPr>
        <p:spPr>
          <a:xfrm>
            <a:off x="3722782" y="1900280"/>
            <a:ext cx="1192530" cy="326115"/>
          </a:xfrm>
          <a:prstGeom prst="rect">
            <a:avLst/>
          </a:prstGeom>
        </p:spPr>
        <p:txBody>
          <a:bodyPr vert="horz" wrap="square" lIns="0" tIns="12065" rIns="0" bIns="0" rtlCol="0">
            <a:spAutoFit/>
          </a:bodyPr>
          <a:lstStyle/>
          <a:p>
            <a:pPr marL="268605" marR="5080" indent="-256540">
              <a:lnSpc>
                <a:spcPct val="102299"/>
              </a:lnSpc>
              <a:spcBef>
                <a:spcPts val="95"/>
              </a:spcBef>
            </a:pPr>
            <a:r>
              <a:rPr sz="1000" b="1" dirty="0">
                <a:solidFill>
                  <a:srgbClr val="231F20"/>
                </a:solidFill>
                <a:latin typeface="Bahnschrift SemiBold" panose="020B0502040204020203" pitchFamily="34" charset="0"/>
                <a:cs typeface="DIN 2014 Bold"/>
              </a:rPr>
              <a:t>2. Beobachtung der  Diskussion</a:t>
            </a:r>
            <a:endParaRPr sz="1000" dirty="0">
              <a:latin typeface="Bahnschrift SemiBold" panose="020B0502040204020203" pitchFamily="34" charset="0"/>
              <a:cs typeface="DIN 2014 Bold"/>
            </a:endParaRPr>
          </a:p>
        </p:txBody>
      </p:sp>
      <p:sp>
        <p:nvSpPr>
          <p:cNvPr id="75" name="object 75"/>
          <p:cNvSpPr txBox="1"/>
          <p:nvPr/>
        </p:nvSpPr>
        <p:spPr>
          <a:xfrm>
            <a:off x="4770951" y="2604647"/>
            <a:ext cx="299720" cy="169918"/>
          </a:xfrm>
          <a:prstGeom prst="rect">
            <a:avLst/>
          </a:prstGeom>
        </p:spPr>
        <p:txBody>
          <a:bodyPr vert="horz" wrap="square" lIns="0" tIns="15875" rIns="0" bIns="0" rtlCol="0">
            <a:spAutoFit/>
          </a:bodyPr>
          <a:lstStyle/>
          <a:p>
            <a:pPr marL="12700">
              <a:lnSpc>
                <a:spcPct val="100000"/>
              </a:lnSpc>
              <a:spcBef>
                <a:spcPts val="125"/>
              </a:spcBef>
            </a:pPr>
            <a:r>
              <a:rPr sz="1000" b="1" dirty="0">
                <a:solidFill>
                  <a:srgbClr val="00AE9D"/>
                </a:solidFill>
                <a:latin typeface="Bahnschrift SemiBold" panose="020B0502040204020203" pitchFamily="34" charset="0"/>
                <a:cs typeface="DIN 2014 Bold"/>
              </a:rPr>
              <a:t>Nein</a:t>
            </a:r>
            <a:endParaRPr sz="1000" dirty="0">
              <a:latin typeface="Bahnschrift SemiBold" panose="020B0502040204020203" pitchFamily="34" charset="0"/>
              <a:cs typeface="DIN 2014 Bold"/>
            </a:endParaRPr>
          </a:p>
        </p:txBody>
      </p:sp>
      <p:grpSp>
        <p:nvGrpSpPr>
          <p:cNvPr id="76" name="object 76"/>
          <p:cNvGrpSpPr/>
          <p:nvPr/>
        </p:nvGrpSpPr>
        <p:grpSpPr>
          <a:xfrm>
            <a:off x="6410142" y="2712796"/>
            <a:ext cx="394970" cy="193675"/>
            <a:chOff x="6410142" y="2712796"/>
            <a:chExt cx="394970" cy="193675"/>
          </a:xfrm>
        </p:grpSpPr>
        <p:sp>
          <p:nvSpPr>
            <p:cNvPr id="77" name="object 77"/>
            <p:cNvSpPr/>
            <p:nvPr/>
          </p:nvSpPr>
          <p:spPr>
            <a:xfrm>
              <a:off x="6413806" y="2716460"/>
              <a:ext cx="387350" cy="186055"/>
            </a:xfrm>
            <a:custGeom>
              <a:avLst/>
              <a:gdLst/>
              <a:ahLst/>
              <a:cxnLst/>
              <a:rect l="l" t="t" r="r" b="b"/>
              <a:pathLst>
                <a:path w="387350" h="186055">
                  <a:moveTo>
                    <a:pt x="294170" y="0"/>
                  </a:moveTo>
                  <a:lnTo>
                    <a:pt x="288861" y="5308"/>
                  </a:lnTo>
                  <a:lnTo>
                    <a:pt x="372668" y="89115"/>
                  </a:lnTo>
                  <a:lnTo>
                    <a:pt x="0" y="89115"/>
                  </a:lnTo>
                  <a:lnTo>
                    <a:pt x="0" y="96621"/>
                  </a:lnTo>
                  <a:lnTo>
                    <a:pt x="372668" y="96621"/>
                  </a:lnTo>
                  <a:lnTo>
                    <a:pt x="288861" y="180416"/>
                  </a:lnTo>
                  <a:lnTo>
                    <a:pt x="294170" y="185724"/>
                  </a:lnTo>
                  <a:lnTo>
                    <a:pt x="387032" y="92862"/>
                  </a:lnTo>
                  <a:lnTo>
                    <a:pt x="294170" y="0"/>
                  </a:lnTo>
                  <a:close/>
                </a:path>
              </a:pathLst>
            </a:custGeom>
            <a:solidFill>
              <a:srgbClr val="00AE9D"/>
            </a:solidFill>
          </p:spPr>
          <p:txBody>
            <a:bodyPr wrap="square" lIns="0" tIns="0" rIns="0" bIns="0" rtlCol="0"/>
            <a:lstStyle/>
            <a:p>
              <a:endParaRPr/>
            </a:p>
          </p:txBody>
        </p:sp>
        <p:sp>
          <p:nvSpPr>
            <p:cNvPr id="78" name="object 78"/>
            <p:cNvSpPr/>
            <p:nvPr/>
          </p:nvSpPr>
          <p:spPr>
            <a:xfrm>
              <a:off x="6413806" y="2716460"/>
              <a:ext cx="387350" cy="186055"/>
            </a:xfrm>
            <a:custGeom>
              <a:avLst/>
              <a:gdLst/>
              <a:ahLst/>
              <a:cxnLst/>
              <a:rect l="l" t="t" r="r" b="b"/>
              <a:pathLst>
                <a:path w="387350" h="186055">
                  <a:moveTo>
                    <a:pt x="294170" y="185724"/>
                  </a:moveTo>
                  <a:lnTo>
                    <a:pt x="381723" y="98170"/>
                  </a:lnTo>
                  <a:lnTo>
                    <a:pt x="387032" y="92862"/>
                  </a:lnTo>
                  <a:lnTo>
                    <a:pt x="381723" y="87553"/>
                  </a:lnTo>
                  <a:lnTo>
                    <a:pt x="294170" y="0"/>
                  </a:lnTo>
                  <a:lnTo>
                    <a:pt x="288861" y="5308"/>
                  </a:lnTo>
                  <a:lnTo>
                    <a:pt x="372668" y="89115"/>
                  </a:lnTo>
                  <a:lnTo>
                    <a:pt x="0" y="89115"/>
                  </a:lnTo>
                  <a:lnTo>
                    <a:pt x="0" y="96621"/>
                  </a:lnTo>
                  <a:lnTo>
                    <a:pt x="372668" y="96621"/>
                  </a:lnTo>
                  <a:lnTo>
                    <a:pt x="288861" y="180416"/>
                  </a:lnTo>
                  <a:lnTo>
                    <a:pt x="294170" y="185724"/>
                  </a:lnTo>
                  <a:close/>
                </a:path>
              </a:pathLst>
            </a:custGeom>
            <a:ln w="7327">
              <a:solidFill>
                <a:srgbClr val="00AE9D"/>
              </a:solidFill>
            </a:ln>
          </p:spPr>
          <p:txBody>
            <a:bodyPr wrap="square" lIns="0" tIns="0" rIns="0" bIns="0" rtlCol="0"/>
            <a:lstStyle/>
            <a:p>
              <a:endParaRPr/>
            </a:p>
          </p:txBody>
        </p:sp>
      </p:grpSp>
      <p:sp>
        <p:nvSpPr>
          <p:cNvPr id="79" name="object 79"/>
          <p:cNvSpPr txBox="1"/>
          <p:nvPr/>
        </p:nvSpPr>
        <p:spPr>
          <a:xfrm>
            <a:off x="6472652" y="2604647"/>
            <a:ext cx="167640" cy="169918"/>
          </a:xfrm>
          <a:prstGeom prst="rect">
            <a:avLst/>
          </a:prstGeom>
        </p:spPr>
        <p:txBody>
          <a:bodyPr vert="horz" wrap="square" lIns="0" tIns="15875" rIns="0" bIns="0" rtlCol="0">
            <a:spAutoFit/>
          </a:bodyPr>
          <a:lstStyle/>
          <a:p>
            <a:pPr marL="12700">
              <a:lnSpc>
                <a:spcPct val="100000"/>
              </a:lnSpc>
              <a:spcBef>
                <a:spcPts val="125"/>
              </a:spcBef>
            </a:pPr>
            <a:r>
              <a:rPr sz="1000" b="1" dirty="0">
                <a:solidFill>
                  <a:srgbClr val="00AE9D"/>
                </a:solidFill>
                <a:latin typeface="Bahnschrift SemiBold" panose="020B0502040204020203" pitchFamily="34" charset="0"/>
                <a:cs typeface="DIN 2014 Bold"/>
              </a:rPr>
              <a:t>Ja</a:t>
            </a:r>
            <a:endParaRPr sz="1000" dirty="0">
              <a:latin typeface="Bahnschrift SemiBold" panose="020B0502040204020203" pitchFamily="34" charset="0"/>
              <a:cs typeface="DIN 2014 Bold"/>
            </a:endParaRPr>
          </a:p>
        </p:txBody>
      </p:sp>
      <p:grpSp>
        <p:nvGrpSpPr>
          <p:cNvPr id="80" name="object 80"/>
          <p:cNvGrpSpPr/>
          <p:nvPr/>
        </p:nvGrpSpPr>
        <p:grpSpPr>
          <a:xfrm>
            <a:off x="6410142" y="3611565"/>
            <a:ext cx="394970" cy="193675"/>
            <a:chOff x="6410142" y="3611565"/>
            <a:chExt cx="394970" cy="193675"/>
          </a:xfrm>
        </p:grpSpPr>
        <p:sp>
          <p:nvSpPr>
            <p:cNvPr id="81" name="object 81"/>
            <p:cNvSpPr/>
            <p:nvPr/>
          </p:nvSpPr>
          <p:spPr>
            <a:xfrm>
              <a:off x="6413806" y="3615229"/>
              <a:ext cx="387350" cy="186055"/>
            </a:xfrm>
            <a:custGeom>
              <a:avLst/>
              <a:gdLst/>
              <a:ahLst/>
              <a:cxnLst/>
              <a:rect l="l" t="t" r="r" b="b"/>
              <a:pathLst>
                <a:path w="387350" h="186054">
                  <a:moveTo>
                    <a:pt x="294170" y="0"/>
                  </a:moveTo>
                  <a:lnTo>
                    <a:pt x="288861" y="5308"/>
                  </a:lnTo>
                  <a:lnTo>
                    <a:pt x="372668" y="89115"/>
                  </a:lnTo>
                  <a:lnTo>
                    <a:pt x="0" y="89115"/>
                  </a:lnTo>
                  <a:lnTo>
                    <a:pt x="0" y="96621"/>
                  </a:lnTo>
                  <a:lnTo>
                    <a:pt x="372668" y="96621"/>
                  </a:lnTo>
                  <a:lnTo>
                    <a:pt x="288861" y="180416"/>
                  </a:lnTo>
                  <a:lnTo>
                    <a:pt x="294170" y="185724"/>
                  </a:lnTo>
                  <a:lnTo>
                    <a:pt x="387032" y="92862"/>
                  </a:lnTo>
                  <a:lnTo>
                    <a:pt x="294170" y="0"/>
                  </a:lnTo>
                  <a:close/>
                </a:path>
              </a:pathLst>
            </a:custGeom>
            <a:solidFill>
              <a:srgbClr val="00AE9D"/>
            </a:solidFill>
          </p:spPr>
          <p:txBody>
            <a:bodyPr wrap="square" lIns="0" tIns="0" rIns="0" bIns="0" rtlCol="0"/>
            <a:lstStyle/>
            <a:p>
              <a:endParaRPr/>
            </a:p>
          </p:txBody>
        </p:sp>
        <p:sp>
          <p:nvSpPr>
            <p:cNvPr id="82" name="object 82"/>
            <p:cNvSpPr/>
            <p:nvPr/>
          </p:nvSpPr>
          <p:spPr>
            <a:xfrm>
              <a:off x="6413806" y="3615229"/>
              <a:ext cx="387350" cy="186055"/>
            </a:xfrm>
            <a:custGeom>
              <a:avLst/>
              <a:gdLst/>
              <a:ahLst/>
              <a:cxnLst/>
              <a:rect l="l" t="t" r="r" b="b"/>
              <a:pathLst>
                <a:path w="387350" h="186054">
                  <a:moveTo>
                    <a:pt x="294170" y="185724"/>
                  </a:moveTo>
                  <a:lnTo>
                    <a:pt x="381723" y="98170"/>
                  </a:lnTo>
                  <a:lnTo>
                    <a:pt x="387032" y="92862"/>
                  </a:lnTo>
                  <a:lnTo>
                    <a:pt x="381723" y="87553"/>
                  </a:lnTo>
                  <a:lnTo>
                    <a:pt x="294170" y="0"/>
                  </a:lnTo>
                  <a:lnTo>
                    <a:pt x="288861" y="5308"/>
                  </a:lnTo>
                  <a:lnTo>
                    <a:pt x="372668" y="89115"/>
                  </a:lnTo>
                  <a:lnTo>
                    <a:pt x="0" y="89115"/>
                  </a:lnTo>
                  <a:lnTo>
                    <a:pt x="0" y="96621"/>
                  </a:lnTo>
                  <a:lnTo>
                    <a:pt x="372668" y="96621"/>
                  </a:lnTo>
                  <a:lnTo>
                    <a:pt x="288861" y="180416"/>
                  </a:lnTo>
                  <a:lnTo>
                    <a:pt x="294170" y="185724"/>
                  </a:lnTo>
                  <a:close/>
                </a:path>
              </a:pathLst>
            </a:custGeom>
            <a:ln w="7327">
              <a:solidFill>
                <a:srgbClr val="00AE9D"/>
              </a:solidFill>
            </a:ln>
          </p:spPr>
          <p:txBody>
            <a:bodyPr wrap="square" lIns="0" tIns="0" rIns="0" bIns="0" rtlCol="0"/>
            <a:lstStyle/>
            <a:p>
              <a:endParaRPr/>
            </a:p>
          </p:txBody>
        </p:sp>
      </p:grpSp>
      <p:sp>
        <p:nvSpPr>
          <p:cNvPr id="83" name="object 83"/>
          <p:cNvSpPr txBox="1"/>
          <p:nvPr/>
        </p:nvSpPr>
        <p:spPr>
          <a:xfrm>
            <a:off x="6472652" y="3503416"/>
            <a:ext cx="167640" cy="169918"/>
          </a:xfrm>
          <a:prstGeom prst="rect">
            <a:avLst/>
          </a:prstGeom>
        </p:spPr>
        <p:txBody>
          <a:bodyPr vert="horz" wrap="square" lIns="0" tIns="15875" rIns="0" bIns="0" rtlCol="0">
            <a:spAutoFit/>
          </a:bodyPr>
          <a:lstStyle/>
          <a:p>
            <a:pPr marL="12700">
              <a:lnSpc>
                <a:spcPct val="100000"/>
              </a:lnSpc>
              <a:spcBef>
                <a:spcPts val="125"/>
              </a:spcBef>
            </a:pPr>
            <a:r>
              <a:rPr sz="1000" b="1" dirty="0">
                <a:solidFill>
                  <a:srgbClr val="00AE9D"/>
                </a:solidFill>
                <a:latin typeface="Bahnschrift SemiBold" panose="020B0502040204020203" pitchFamily="34" charset="0"/>
                <a:cs typeface="DIN 2014 Bold"/>
              </a:rPr>
              <a:t>Ja</a:t>
            </a:r>
            <a:endParaRPr sz="1000" dirty="0">
              <a:latin typeface="Bahnschrift SemiBold" panose="020B0502040204020203" pitchFamily="34" charset="0"/>
              <a:cs typeface="DIN 2014 Bold"/>
            </a:endParaRPr>
          </a:p>
        </p:txBody>
      </p:sp>
      <p:grpSp>
        <p:nvGrpSpPr>
          <p:cNvPr id="84" name="object 84"/>
          <p:cNvGrpSpPr/>
          <p:nvPr/>
        </p:nvGrpSpPr>
        <p:grpSpPr>
          <a:xfrm>
            <a:off x="6410142" y="4508986"/>
            <a:ext cx="394970" cy="193675"/>
            <a:chOff x="6410142" y="4508986"/>
            <a:chExt cx="394970" cy="193675"/>
          </a:xfrm>
        </p:grpSpPr>
        <p:sp>
          <p:nvSpPr>
            <p:cNvPr id="85" name="object 85"/>
            <p:cNvSpPr/>
            <p:nvPr/>
          </p:nvSpPr>
          <p:spPr>
            <a:xfrm>
              <a:off x="6413806" y="4512650"/>
              <a:ext cx="387350" cy="186055"/>
            </a:xfrm>
            <a:custGeom>
              <a:avLst/>
              <a:gdLst/>
              <a:ahLst/>
              <a:cxnLst/>
              <a:rect l="l" t="t" r="r" b="b"/>
              <a:pathLst>
                <a:path w="387350" h="186054">
                  <a:moveTo>
                    <a:pt x="294170" y="0"/>
                  </a:moveTo>
                  <a:lnTo>
                    <a:pt x="288861" y="5308"/>
                  </a:lnTo>
                  <a:lnTo>
                    <a:pt x="372668" y="89115"/>
                  </a:lnTo>
                  <a:lnTo>
                    <a:pt x="0" y="89115"/>
                  </a:lnTo>
                  <a:lnTo>
                    <a:pt x="0" y="96621"/>
                  </a:lnTo>
                  <a:lnTo>
                    <a:pt x="372668" y="96621"/>
                  </a:lnTo>
                  <a:lnTo>
                    <a:pt x="288861" y="180416"/>
                  </a:lnTo>
                  <a:lnTo>
                    <a:pt x="294170" y="185724"/>
                  </a:lnTo>
                  <a:lnTo>
                    <a:pt x="387032" y="92862"/>
                  </a:lnTo>
                  <a:lnTo>
                    <a:pt x="294170" y="0"/>
                  </a:lnTo>
                  <a:close/>
                </a:path>
              </a:pathLst>
            </a:custGeom>
            <a:solidFill>
              <a:srgbClr val="00AE9D"/>
            </a:solidFill>
          </p:spPr>
          <p:txBody>
            <a:bodyPr wrap="square" lIns="0" tIns="0" rIns="0" bIns="0" rtlCol="0"/>
            <a:lstStyle/>
            <a:p>
              <a:endParaRPr/>
            </a:p>
          </p:txBody>
        </p:sp>
        <p:sp>
          <p:nvSpPr>
            <p:cNvPr id="86" name="object 86"/>
            <p:cNvSpPr/>
            <p:nvPr/>
          </p:nvSpPr>
          <p:spPr>
            <a:xfrm>
              <a:off x="6413806" y="4512650"/>
              <a:ext cx="387350" cy="186055"/>
            </a:xfrm>
            <a:custGeom>
              <a:avLst/>
              <a:gdLst/>
              <a:ahLst/>
              <a:cxnLst/>
              <a:rect l="l" t="t" r="r" b="b"/>
              <a:pathLst>
                <a:path w="387350" h="186054">
                  <a:moveTo>
                    <a:pt x="294170" y="185724"/>
                  </a:moveTo>
                  <a:lnTo>
                    <a:pt x="381723" y="98170"/>
                  </a:lnTo>
                  <a:lnTo>
                    <a:pt x="387032" y="92862"/>
                  </a:lnTo>
                  <a:lnTo>
                    <a:pt x="381723" y="87553"/>
                  </a:lnTo>
                  <a:lnTo>
                    <a:pt x="294170" y="0"/>
                  </a:lnTo>
                  <a:lnTo>
                    <a:pt x="288861" y="5308"/>
                  </a:lnTo>
                  <a:lnTo>
                    <a:pt x="372668" y="89115"/>
                  </a:lnTo>
                  <a:lnTo>
                    <a:pt x="0" y="89115"/>
                  </a:lnTo>
                  <a:lnTo>
                    <a:pt x="0" y="96621"/>
                  </a:lnTo>
                  <a:lnTo>
                    <a:pt x="372668" y="96621"/>
                  </a:lnTo>
                  <a:lnTo>
                    <a:pt x="288861" y="180416"/>
                  </a:lnTo>
                  <a:lnTo>
                    <a:pt x="294170" y="185724"/>
                  </a:lnTo>
                  <a:close/>
                </a:path>
              </a:pathLst>
            </a:custGeom>
            <a:ln w="7327">
              <a:solidFill>
                <a:srgbClr val="00AE9D"/>
              </a:solidFill>
            </a:ln>
          </p:spPr>
          <p:txBody>
            <a:bodyPr wrap="square" lIns="0" tIns="0" rIns="0" bIns="0" rtlCol="0"/>
            <a:lstStyle/>
            <a:p>
              <a:endParaRPr/>
            </a:p>
          </p:txBody>
        </p:sp>
      </p:grpSp>
      <p:sp>
        <p:nvSpPr>
          <p:cNvPr id="87" name="object 87"/>
          <p:cNvSpPr txBox="1"/>
          <p:nvPr/>
        </p:nvSpPr>
        <p:spPr>
          <a:xfrm>
            <a:off x="6472652" y="4400837"/>
            <a:ext cx="167640" cy="169918"/>
          </a:xfrm>
          <a:prstGeom prst="rect">
            <a:avLst/>
          </a:prstGeom>
        </p:spPr>
        <p:txBody>
          <a:bodyPr vert="horz" wrap="square" lIns="0" tIns="15875" rIns="0" bIns="0" rtlCol="0">
            <a:spAutoFit/>
          </a:bodyPr>
          <a:lstStyle/>
          <a:p>
            <a:pPr marL="12700">
              <a:lnSpc>
                <a:spcPct val="100000"/>
              </a:lnSpc>
              <a:spcBef>
                <a:spcPts val="125"/>
              </a:spcBef>
            </a:pPr>
            <a:r>
              <a:rPr sz="1000" b="1" dirty="0">
                <a:solidFill>
                  <a:srgbClr val="00AE9D"/>
                </a:solidFill>
                <a:latin typeface="Bahnschrift SemiBold" panose="020B0502040204020203" pitchFamily="34" charset="0"/>
                <a:cs typeface="DIN 2014 Bold"/>
              </a:rPr>
              <a:t>Ja</a:t>
            </a:r>
            <a:endParaRPr sz="1000" dirty="0">
              <a:latin typeface="Bahnschrift SemiBold" panose="020B0502040204020203" pitchFamily="34" charset="0"/>
              <a:cs typeface="DIN 2014 Bold"/>
            </a:endParaRPr>
          </a:p>
        </p:txBody>
      </p:sp>
      <p:pic>
        <p:nvPicPr>
          <p:cNvPr id="88" name="Grafik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 name="Foliennummernplatzhalter 2"/>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17</a:t>
            </a:fld>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2205991"/>
            <a:ext cx="4670425" cy="1896110"/>
          </a:xfrm>
          <a:prstGeom prst="rect">
            <a:avLst/>
          </a:prstGeom>
        </p:spPr>
        <p:txBody>
          <a:bodyPr vert="horz" wrap="square" lIns="0" tIns="12700" rIns="0" bIns="0" rtlCol="0">
            <a:spAutoFit/>
          </a:bodyPr>
          <a:lstStyle/>
          <a:p>
            <a:pPr marL="12700">
              <a:lnSpc>
                <a:spcPts val="3854"/>
              </a:lnSpc>
              <a:spcBef>
                <a:spcPts val="100"/>
              </a:spcBef>
            </a:pPr>
            <a:r>
              <a:rPr sz="3500" b="1" spc="-10" dirty="0">
                <a:solidFill>
                  <a:srgbClr val="231F20"/>
                </a:solidFill>
                <a:latin typeface="Bahnschrift SemiBold Condensed" panose="020B0502040204020203" pitchFamily="34" charset="0"/>
                <a:cs typeface="DIN OT Cond"/>
              </a:rPr>
              <a:t>MODERATIONSSTILE</a:t>
            </a:r>
            <a:endParaRPr sz="3500" dirty="0">
              <a:latin typeface="Bahnschrift SemiBold Condensed" panose="020B0502040204020203" pitchFamily="34" charset="0"/>
              <a:cs typeface="DIN OT Cond"/>
            </a:endParaRPr>
          </a:p>
          <a:p>
            <a:pPr marL="12700" marR="5080">
              <a:lnSpc>
                <a:spcPts val="3510"/>
              </a:lnSpc>
              <a:spcBef>
                <a:spcPts val="345"/>
              </a:spcBef>
            </a:pPr>
            <a:r>
              <a:rPr sz="3500" b="1" spc="-5" dirty="0">
                <a:solidFill>
                  <a:srgbClr val="00AE9D"/>
                </a:solidFill>
                <a:latin typeface="Bahnschrift SemiBold Condensed" panose="020B0502040204020203" pitchFamily="34" charset="0"/>
                <a:cs typeface="DIN OT Cond"/>
              </a:rPr>
              <a:t>DAS</a:t>
            </a:r>
            <a:r>
              <a:rPr sz="3500" b="1" spc="-55"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KASI-PRINZIP</a:t>
            </a:r>
            <a:r>
              <a:rPr sz="3500" b="1" spc="-75"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a:t>
            </a:r>
            <a:r>
              <a:rPr sz="3500" b="1" spc="-75"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WIE</a:t>
            </a:r>
            <a:r>
              <a:rPr sz="3500" b="1" spc="-50" dirty="0">
                <a:solidFill>
                  <a:srgbClr val="00AE9D"/>
                </a:solidFill>
                <a:latin typeface="Bahnschrift SemiBold Condensed" panose="020B0502040204020203" pitchFamily="34" charset="0"/>
                <a:cs typeface="DIN OT Cond"/>
              </a:rPr>
              <a:t> </a:t>
            </a:r>
            <a:r>
              <a:rPr sz="3500" b="1" spc="10" dirty="0">
                <a:solidFill>
                  <a:srgbClr val="00AE9D"/>
                </a:solidFill>
                <a:latin typeface="Bahnschrift SemiBold Condensed" panose="020B0502040204020203" pitchFamily="34" charset="0"/>
                <a:cs typeface="DIN OT Cond"/>
              </a:rPr>
              <a:t>KANN </a:t>
            </a:r>
            <a:r>
              <a:rPr sz="3500" b="1" spc="-615" dirty="0">
                <a:solidFill>
                  <a:srgbClr val="00AE9D"/>
                </a:solidFill>
                <a:latin typeface="Bahnschrift SemiBold Condensed" panose="020B0502040204020203" pitchFamily="34" charset="0"/>
                <a:cs typeface="DIN OT Cond"/>
              </a:rPr>
              <a:t> </a:t>
            </a:r>
            <a:r>
              <a:rPr sz="3500" b="1" spc="-15" dirty="0">
                <a:solidFill>
                  <a:srgbClr val="00AE9D"/>
                </a:solidFill>
                <a:latin typeface="Bahnschrift SemiBold Condensed" panose="020B0502040204020203" pitchFamily="34" charset="0"/>
                <a:cs typeface="DIN OT Cond"/>
              </a:rPr>
              <a:t>EMPOWERMENT-MODERATION </a:t>
            </a:r>
            <a:r>
              <a:rPr sz="3500" b="1" spc="-10" dirty="0">
                <a:solidFill>
                  <a:srgbClr val="00AE9D"/>
                </a:solidFill>
                <a:latin typeface="Bahnschrift SemiBold Condensed" panose="020B0502040204020203" pitchFamily="34" charset="0"/>
                <a:cs typeface="DIN OT Cond"/>
              </a:rPr>
              <a:t> KONKRET</a:t>
            </a:r>
            <a:r>
              <a:rPr sz="3500" b="1" spc="-65" dirty="0">
                <a:solidFill>
                  <a:srgbClr val="00AE9D"/>
                </a:solidFill>
                <a:latin typeface="Bahnschrift SemiBold Condensed" panose="020B0502040204020203" pitchFamily="34" charset="0"/>
                <a:cs typeface="DIN OT Cond"/>
              </a:rPr>
              <a:t> </a:t>
            </a:r>
            <a:r>
              <a:rPr sz="3500" b="1" spc="-5" dirty="0">
                <a:solidFill>
                  <a:srgbClr val="00AE9D"/>
                </a:solidFill>
                <a:latin typeface="Bahnschrift SemiBold Condensed" panose="020B0502040204020203" pitchFamily="34" charset="0"/>
                <a:cs typeface="DIN OT Cond"/>
              </a:rPr>
              <a:t>AUSSEHEN?</a:t>
            </a:r>
            <a:endParaRPr sz="3500" dirty="0">
              <a:latin typeface="Bahnschrift SemiBold Condensed" panose="020B0502040204020203" pitchFamily="34" charset="0"/>
              <a:cs typeface="DIN OT C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503999" y="1729803"/>
            <a:ext cx="8352155" cy="3133725"/>
          </a:xfrm>
          <a:custGeom>
            <a:avLst/>
            <a:gdLst/>
            <a:ahLst/>
            <a:cxnLst/>
            <a:rect l="l" t="t" r="r" b="b"/>
            <a:pathLst>
              <a:path w="8352155" h="3133725">
                <a:moveTo>
                  <a:pt x="8352002" y="0"/>
                </a:moveTo>
                <a:lnTo>
                  <a:pt x="0" y="0"/>
                </a:lnTo>
                <a:lnTo>
                  <a:pt x="0" y="3133382"/>
                </a:lnTo>
                <a:lnTo>
                  <a:pt x="8352002" y="3133382"/>
                </a:lnTo>
                <a:lnTo>
                  <a:pt x="8352002" y="0"/>
                </a:lnTo>
                <a:close/>
              </a:path>
            </a:pathLst>
          </a:custGeom>
          <a:solidFill>
            <a:srgbClr val="00AE9D"/>
          </a:solidFill>
        </p:spPr>
        <p:txBody>
          <a:bodyPr wrap="square" lIns="0" tIns="0" rIns="0" bIns="0" rtlCol="0"/>
          <a:lstStyle/>
          <a:p>
            <a:endParaRPr/>
          </a:p>
        </p:txBody>
      </p:sp>
      <p:sp>
        <p:nvSpPr>
          <p:cNvPr id="12" name="object 12"/>
          <p:cNvSpPr txBox="1"/>
          <p:nvPr/>
        </p:nvSpPr>
        <p:spPr>
          <a:xfrm>
            <a:off x="3320752" y="1762060"/>
            <a:ext cx="3211760" cy="1220847"/>
          </a:xfrm>
          <a:prstGeom prst="rect">
            <a:avLst/>
          </a:prstGeom>
        </p:spPr>
        <p:txBody>
          <a:bodyPr vert="horz" wrap="square" lIns="0" tIns="12700" rIns="0" bIns="0" rtlCol="0">
            <a:spAutoFit/>
          </a:bodyPr>
          <a:lstStyle/>
          <a:p>
            <a:pPr marL="12700">
              <a:lnSpc>
                <a:spcPct val="100000"/>
              </a:lnSpc>
              <a:spcBef>
                <a:spcPts val="100"/>
              </a:spcBef>
            </a:pPr>
            <a:r>
              <a:rPr sz="7850" b="1" kern="0" spc="1600" dirty="0" smtClean="0">
                <a:solidFill>
                  <a:srgbClr val="FFFFFF"/>
                </a:solidFill>
                <a:latin typeface="Bahnschrift SemiBold" panose="020B0502040204020203" pitchFamily="34" charset="0"/>
                <a:cs typeface="DIN 2014 Bold"/>
              </a:rPr>
              <a:t>KASI</a:t>
            </a:r>
            <a:endParaRPr sz="7850" kern="0" spc="1600" dirty="0">
              <a:latin typeface="Bahnschrift SemiBold" panose="020B0502040204020203" pitchFamily="34" charset="0"/>
              <a:cs typeface="DIN 2014 Bold"/>
            </a:endParaRPr>
          </a:p>
        </p:txBody>
      </p:sp>
      <p:sp>
        <p:nvSpPr>
          <p:cNvPr id="13" name="object 13"/>
          <p:cNvSpPr txBox="1"/>
          <p:nvPr/>
        </p:nvSpPr>
        <p:spPr>
          <a:xfrm>
            <a:off x="1005979" y="3283827"/>
            <a:ext cx="1914525" cy="989886"/>
          </a:xfrm>
          <a:prstGeom prst="rect">
            <a:avLst/>
          </a:prstGeom>
        </p:spPr>
        <p:txBody>
          <a:bodyPr vert="horz" wrap="square" lIns="0" tIns="12700" rIns="0" bIns="0" rtlCol="0">
            <a:spAutoFit/>
          </a:bodyPr>
          <a:lstStyle/>
          <a:p>
            <a:pPr marL="635" algn="ctr">
              <a:lnSpc>
                <a:spcPct val="100000"/>
              </a:lnSpc>
              <a:spcBef>
                <a:spcPts val="100"/>
              </a:spcBef>
            </a:pPr>
            <a:r>
              <a:rPr sz="1700" b="1" dirty="0">
                <a:solidFill>
                  <a:srgbClr val="FFFFFF"/>
                </a:solidFill>
                <a:latin typeface="Bahnschrift SemiBold Condensed" panose="020B0502040204020203" pitchFamily="34" charset="0"/>
                <a:cs typeface="DIN OT Cond"/>
              </a:rPr>
              <a:t>KOGNITIV</a:t>
            </a:r>
            <a:endParaRPr sz="1700" dirty="0">
              <a:latin typeface="Bahnschrift SemiBold Condensed" panose="020B0502040204020203" pitchFamily="34" charset="0"/>
              <a:cs typeface="DIN OT Cond"/>
            </a:endParaRPr>
          </a:p>
          <a:p>
            <a:pPr marL="12065" marR="5080" algn="ctr">
              <a:lnSpc>
                <a:spcPct val="109000"/>
              </a:lnSpc>
              <a:spcBef>
                <a:spcPts val="935"/>
              </a:spcBef>
            </a:pPr>
            <a:r>
              <a:rPr sz="1200" dirty="0">
                <a:solidFill>
                  <a:srgbClr val="FFFFFF"/>
                </a:solidFill>
                <a:latin typeface="Bahnschrift SemiLight" panose="020B0502040204020203" pitchFamily="34" charset="0"/>
                <a:cs typeface="DIN 2014"/>
              </a:rPr>
              <a:t>Informationen und Wissen  vermitteln, kritisches</a:t>
            </a:r>
            <a:endParaRPr sz="1200" dirty="0">
              <a:latin typeface="Bahnschrift SemiLight" panose="020B0502040204020203" pitchFamily="34" charset="0"/>
              <a:cs typeface="DIN 2014"/>
            </a:endParaRPr>
          </a:p>
          <a:p>
            <a:pPr algn="ctr">
              <a:lnSpc>
                <a:spcPct val="100000"/>
              </a:lnSpc>
              <a:spcBef>
                <a:spcPts val="140"/>
              </a:spcBef>
            </a:pPr>
            <a:r>
              <a:rPr sz="1200" dirty="0">
                <a:solidFill>
                  <a:srgbClr val="FFFFFF"/>
                </a:solidFill>
                <a:latin typeface="Bahnschrift SemiLight" panose="020B0502040204020203" pitchFamily="34" charset="0"/>
                <a:cs typeface="DIN 2014"/>
              </a:rPr>
              <a:t>Nachdenken fördern</a:t>
            </a:r>
            <a:endParaRPr sz="1200" dirty="0">
              <a:latin typeface="Bahnschrift SemiLight" panose="020B0502040204020203" pitchFamily="34" charset="0"/>
              <a:cs typeface="DIN 2014"/>
            </a:endParaRPr>
          </a:p>
        </p:txBody>
      </p:sp>
      <p:sp>
        <p:nvSpPr>
          <p:cNvPr id="14" name="object 14"/>
          <p:cNvSpPr txBox="1"/>
          <p:nvPr/>
        </p:nvSpPr>
        <p:spPr>
          <a:xfrm>
            <a:off x="3731531" y="3283827"/>
            <a:ext cx="1900555" cy="1191160"/>
          </a:xfrm>
          <a:prstGeom prst="rect">
            <a:avLst/>
          </a:prstGeom>
        </p:spPr>
        <p:txBody>
          <a:bodyPr vert="horz" wrap="square" lIns="0" tIns="12700" rIns="0" bIns="0" rtlCol="0">
            <a:spAutoFit/>
          </a:bodyPr>
          <a:lstStyle/>
          <a:p>
            <a:pPr marL="590550" algn="just">
              <a:lnSpc>
                <a:spcPct val="100000"/>
              </a:lnSpc>
              <a:spcBef>
                <a:spcPts val="100"/>
              </a:spcBef>
            </a:pPr>
            <a:r>
              <a:rPr sz="1700" b="1" dirty="0" smtClean="0">
                <a:solidFill>
                  <a:srgbClr val="FFFFFF"/>
                </a:solidFill>
                <a:latin typeface="Bahnschrift SemiBold Condensed" panose="020B0502040204020203" pitchFamily="34" charset="0"/>
                <a:cs typeface="DIN OT Cond"/>
              </a:rPr>
              <a:t>AFFEKTIV</a:t>
            </a:r>
            <a:endParaRPr sz="1700" dirty="0" smtClean="0">
              <a:latin typeface="Bahnschrift SemiBold Condensed" panose="020B0502040204020203" pitchFamily="34" charset="0"/>
              <a:cs typeface="DIN OT Cond"/>
            </a:endParaRPr>
          </a:p>
          <a:p>
            <a:pPr marL="208279" marR="198120" indent="-3175" algn="ctr">
              <a:lnSpc>
                <a:spcPct val="109000"/>
              </a:lnSpc>
              <a:spcBef>
                <a:spcPts val="935"/>
              </a:spcBef>
            </a:pPr>
            <a:r>
              <a:rPr sz="1200" dirty="0" err="1" smtClean="0">
                <a:solidFill>
                  <a:srgbClr val="FFFFFF"/>
                </a:solidFill>
                <a:latin typeface="Bahnschrift SemiLight" panose="020B0502040204020203" pitchFamily="34" charset="0"/>
                <a:cs typeface="DIN 2014"/>
              </a:rPr>
              <a:t>Unterhaltung</a:t>
            </a:r>
            <a:r>
              <a:rPr lang="de-DE" sz="1200" dirty="0" smtClean="0">
                <a:solidFill>
                  <a:srgbClr val="FFFFFF"/>
                </a:solidFill>
                <a:latin typeface="Bahnschrift SemiLight" panose="020B0502040204020203" pitchFamily="34" charset="0"/>
                <a:cs typeface="DIN 2014"/>
              </a:rPr>
              <a:t> </a:t>
            </a:r>
            <a:r>
              <a:rPr sz="1200" dirty="0" err="1" smtClean="0">
                <a:solidFill>
                  <a:srgbClr val="FFFFFF"/>
                </a:solidFill>
                <a:latin typeface="Bahnschrift SemiLight" panose="020B0502040204020203" pitchFamily="34" charset="0"/>
                <a:cs typeface="DIN 2014"/>
              </a:rPr>
              <a:t>bieten</a:t>
            </a:r>
            <a:r>
              <a:rPr sz="1200" dirty="0" smtClean="0">
                <a:solidFill>
                  <a:srgbClr val="FFFFFF"/>
                </a:solidFill>
                <a:latin typeface="Bahnschrift SemiLight" panose="020B0502040204020203" pitchFamily="34" charset="0"/>
                <a:cs typeface="DIN 2014"/>
              </a:rPr>
              <a:t>,  </a:t>
            </a:r>
            <a:r>
              <a:rPr sz="1200" dirty="0" err="1" smtClean="0">
                <a:solidFill>
                  <a:srgbClr val="FFFFFF"/>
                </a:solidFill>
                <a:latin typeface="Bahnschrift SemiLight" panose="020B0502040204020203" pitchFamily="34" charset="0"/>
                <a:cs typeface="DIN 2014"/>
              </a:rPr>
              <a:t>Gefühle</a:t>
            </a:r>
            <a:r>
              <a:rPr sz="1200" dirty="0" smtClean="0">
                <a:solidFill>
                  <a:srgbClr val="FFFFFF"/>
                </a:solidFill>
                <a:latin typeface="Bahnschrift SemiLight" panose="020B0502040204020203" pitchFamily="34" charset="0"/>
                <a:cs typeface="DIN 2014"/>
              </a:rPr>
              <a:t> </a:t>
            </a:r>
            <a:r>
              <a:rPr sz="1200" dirty="0" err="1" smtClean="0">
                <a:solidFill>
                  <a:srgbClr val="FFFFFF"/>
                </a:solidFill>
                <a:latin typeface="Bahnschrift SemiLight" panose="020B0502040204020203" pitchFamily="34" charset="0"/>
                <a:cs typeface="DIN 2014"/>
              </a:rPr>
              <a:t>anerkennen</a:t>
            </a:r>
            <a:r>
              <a:rPr sz="1200" dirty="0" smtClean="0">
                <a:solidFill>
                  <a:srgbClr val="FFFFFF"/>
                </a:solidFill>
                <a:latin typeface="Bahnschrift SemiLight" panose="020B0502040204020203" pitchFamily="34" charset="0"/>
                <a:cs typeface="DIN 2014"/>
              </a:rPr>
              <a:t>,  </a:t>
            </a:r>
            <a:r>
              <a:rPr sz="1200" dirty="0" err="1" smtClean="0">
                <a:solidFill>
                  <a:srgbClr val="FFFFFF"/>
                </a:solidFill>
                <a:latin typeface="Bahnschrift SemiLight" panose="020B0502040204020203" pitchFamily="34" charset="0"/>
                <a:cs typeface="DIN 2014"/>
              </a:rPr>
              <a:t>Anerkennung</a:t>
            </a:r>
            <a:r>
              <a:rPr sz="1200" dirty="0" smtClean="0">
                <a:solidFill>
                  <a:srgbClr val="FFFFFF"/>
                </a:solidFill>
                <a:latin typeface="Bahnschrift SemiLight" panose="020B0502040204020203" pitchFamily="34" charset="0"/>
                <a:cs typeface="DIN 2014"/>
              </a:rPr>
              <a:t> </a:t>
            </a:r>
            <a:r>
              <a:rPr sz="1200" dirty="0" err="1" smtClean="0">
                <a:solidFill>
                  <a:srgbClr val="FFFFFF"/>
                </a:solidFill>
                <a:latin typeface="Bahnschrift SemiLight" panose="020B0502040204020203" pitchFamily="34" charset="0"/>
                <a:cs typeface="DIN 2014"/>
              </a:rPr>
              <a:t>bieten</a:t>
            </a:r>
            <a:r>
              <a:rPr sz="1200" dirty="0" smtClean="0">
                <a:solidFill>
                  <a:srgbClr val="FFFFFF"/>
                </a:solidFill>
                <a:latin typeface="Bahnschrift SemiLight" panose="020B0502040204020203" pitchFamily="34" charset="0"/>
                <a:cs typeface="DIN 2014"/>
              </a:rPr>
              <a:t>,</a:t>
            </a:r>
            <a:endParaRPr sz="1200" dirty="0" smtClean="0">
              <a:latin typeface="Bahnschrift SemiLight" panose="020B0502040204020203" pitchFamily="34" charset="0"/>
              <a:cs typeface="DIN 2014"/>
            </a:endParaRPr>
          </a:p>
          <a:p>
            <a:pPr marL="12700" algn="ctr">
              <a:lnSpc>
                <a:spcPct val="100000"/>
              </a:lnSpc>
              <a:spcBef>
                <a:spcPts val="140"/>
              </a:spcBef>
            </a:pPr>
            <a:r>
              <a:rPr sz="1200" dirty="0" err="1" smtClean="0">
                <a:solidFill>
                  <a:srgbClr val="FFFFFF"/>
                </a:solidFill>
                <a:latin typeface="Bahnschrift SemiLight" panose="020B0502040204020203" pitchFamily="34" charset="0"/>
                <a:cs typeface="DIN 2014"/>
              </a:rPr>
              <a:t>Selbstwertgefühl</a:t>
            </a:r>
            <a:r>
              <a:rPr sz="1200" dirty="0" smtClean="0">
                <a:solidFill>
                  <a:srgbClr val="FFFFFF"/>
                </a:solidFill>
                <a:latin typeface="Bahnschrift SemiLight" panose="020B0502040204020203" pitchFamily="34" charset="0"/>
                <a:cs typeface="DIN 2014"/>
              </a:rPr>
              <a:t> </a:t>
            </a:r>
            <a:r>
              <a:rPr sz="1200" dirty="0">
                <a:solidFill>
                  <a:srgbClr val="FFFFFF"/>
                </a:solidFill>
                <a:latin typeface="Bahnschrift SemiLight" panose="020B0502040204020203" pitchFamily="34" charset="0"/>
                <a:cs typeface="DIN 2014"/>
              </a:rPr>
              <a:t>steigern</a:t>
            </a:r>
            <a:endParaRPr sz="1200" dirty="0">
              <a:latin typeface="Bahnschrift SemiLight" panose="020B0502040204020203" pitchFamily="34" charset="0"/>
              <a:cs typeface="DIN 2014"/>
            </a:endParaRPr>
          </a:p>
        </p:txBody>
      </p:sp>
      <p:sp>
        <p:nvSpPr>
          <p:cNvPr id="15" name="object 15"/>
          <p:cNvSpPr txBox="1"/>
          <p:nvPr/>
        </p:nvSpPr>
        <p:spPr>
          <a:xfrm>
            <a:off x="6237672" y="3283827"/>
            <a:ext cx="2325370" cy="1200200"/>
          </a:xfrm>
          <a:prstGeom prst="rect">
            <a:avLst/>
          </a:prstGeom>
        </p:spPr>
        <p:txBody>
          <a:bodyPr vert="horz" wrap="square" lIns="0" tIns="12700" rIns="0" bIns="0" rtlCol="0">
            <a:spAutoFit/>
          </a:bodyPr>
          <a:lstStyle/>
          <a:p>
            <a:pPr marL="635" algn="ctr">
              <a:lnSpc>
                <a:spcPct val="100000"/>
              </a:lnSpc>
              <a:spcBef>
                <a:spcPts val="100"/>
              </a:spcBef>
            </a:pPr>
            <a:r>
              <a:rPr sz="1700" b="1" dirty="0">
                <a:solidFill>
                  <a:srgbClr val="FFFFFF"/>
                </a:solidFill>
                <a:latin typeface="Bahnschrift SemiBold Condensed" panose="020B0502040204020203" pitchFamily="34" charset="0"/>
                <a:cs typeface="DIN OT Cond"/>
              </a:rPr>
              <a:t>SOZIAL-INTEGRATIV</a:t>
            </a:r>
            <a:endParaRPr sz="1700" dirty="0">
              <a:latin typeface="Bahnschrift SemiBold Condensed" panose="020B0502040204020203" pitchFamily="34" charset="0"/>
              <a:cs typeface="DIN OT Cond"/>
            </a:endParaRPr>
          </a:p>
          <a:p>
            <a:pPr algn="ctr">
              <a:lnSpc>
                <a:spcPct val="100000"/>
              </a:lnSpc>
              <a:spcBef>
                <a:spcPts val="1075"/>
              </a:spcBef>
            </a:pPr>
            <a:r>
              <a:rPr sz="1200" dirty="0">
                <a:solidFill>
                  <a:srgbClr val="FFFFFF"/>
                </a:solidFill>
                <a:latin typeface="Bahnschrift SemiLight" panose="020B0502040204020203" pitchFamily="34" charset="0"/>
                <a:cs typeface="DIN 2014"/>
              </a:rPr>
              <a:t>Respektvollen Dialog und</a:t>
            </a:r>
            <a:endParaRPr sz="1200" dirty="0">
              <a:latin typeface="Bahnschrift SemiLight" panose="020B0502040204020203" pitchFamily="34" charset="0"/>
              <a:cs typeface="DIN 2014"/>
            </a:endParaRPr>
          </a:p>
          <a:p>
            <a:pPr marL="12700" marR="5080" algn="ctr">
              <a:lnSpc>
                <a:spcPct val="109000"/>
              </a:lnSpc>
            </a:pPr>
            <a:r>
              <a:rPr sz="1200" dirty="0">
                <a:solidFill>
                  <a:srgbClr val="FFFFFF"/>
                </a:solidFill>
                <a:latin typeface="Bahnschrift SemiLight" panose="020B0502040204020203" pitchFamily="34" charset="0"/>
                <a:cs typeface="DIN 2014"/>
              </a:rPr>
              <a:t>Austausch unter den Nutzenden  fördern, Wir-Gefühl der</a:t>
            </a:r>
            <a:endParaRPr sz="1200" dirty="0">
              <a:latin typeface="Bahnschrift SemiLight" panose="020B0502040204020203" pitchFamily="34" charset="0"/>
              <a:cs typeface="DIN 2014"/>
            </a:endParaRPr>
          </a:p>
          <a:p>
            <a:pPr algn="ctr">
              <a:lnSpc>
                <a:spcPct val="100000"/>
              </a:lnSpc>
              <a:spcBef>
                <a:spcPts val="140"/>
              </a:spcBef>
            </a:pPr>
            <a:r>
              <a:rPr sz="1200" dirty="0">
                <a:solidFill>
                  <a:srgbClr val="FFFFFF"/>
                </a:solidFill>
                <a:latin typeface="Bahnschrift SemiLight" panose="020B0502040204020203" pitchFamily="34" charset="0"/>
                <a:cs typeface="DIN 2014"/>
              </a:rPr>
              <a:t>Community stärken</a:t>
            </a:r>
            <a:endParaRPr sz="1200" dirty="0">
              <a:latin typeface="Bahnschrift SemiLight" panose="020B0502040204020203" pitchFamily="34" charset="0"/>
              <a:cs typeface="DIN 2014"/>
            </a:endParaRPr>
          </a:p>
        </p:txBody>
      </p:sp>
      <p:grpSp>
        <p:nvGrpSpPr>
          <p:cNvPr id="16" name="object 16"/>
          <p:cNvGrpSpPr/>
          <p:nvPr/>
        </p:nvGrpSpPr>
        <p:grpSpPr>
          <a:xfrm>
            <a:off x="3316644" y="3347482"/>
            <a:ext cx="2726690" cy="1169035"/>
            <a:chOff x="3316644" y="3347482"/>
            <a:chExt cx="2726690" cy="1169035"/>
          </a:xfrm>
        </p:grpSpPr>
        <p:sp>
          <p:nvSpPr>
            <p:cNvPr id="17" name="object 17"/>
            <p:cNvSpPr/>
            <p:nvPr/>
          </p:nvSpPr>
          <p:spPr>
            <a:xfrm>
              <a:off x="3320752" y="3347482"/>
              <a:ext cx="0" cy="1169035"/>
            </a:xfrm>
            <a:custGeom>
              <a:avLst/>
              <a:gdLst/>
              <a:ahLst/>
              <a:cxnLst/>
              <a:rect l="l" t="t" r="r" b="b"/>
              <a:pathLst>
                <a:path h="1169035">
                  <a:moveTo>
                    <a:pt x="0" y="0"/>
                  </a:moveTo>
                  <a:lnTo>
                    <a:pt x="0" y="1168717"/>
                  </a:lnTo>
                </a:path>
              </a:pathLst>
            </a:custGeom>
            <a:ln w="8216">
              <a:solidFill>
                <a:srgbClr val="FFFFFF"/>
              </a:solidFill>
            </a:ln>
          </p:spPr>
          <p:txBody>
            <a:bodyPr wrap="square" lIns="0" tIns="0" rIns="0" bIns="0" rtlCol="0"/>
            <a:lstStyle/>
            <a:p>
              <a:endParaRPr/>
            </a:p>
          </p:txBody>
        </p:sp>
        <p:sp>
          <p:nvSpPr>
            <p:cNvPr id="18" name="object 18"/>
            <p:cNvSpPr/>
            <p:nvPr/>
          </p:nvSpPr>
          <p:spPr>
            <a:xfrm>
              <a:off x="6039196" y="3347482"/>
              <a:ext cx="0" cy="1169035"/>
            </a:xfrm>
            <a:custGeom>
              <a:avLst/>
              <a:gdLst/>
              <a:ahLst/>
              <a:cxnLst/>
              <a:rect l="l" t="t" r="r" b="b"/>
              <a:pathLst>
                <a:path h="1169035">
                  <a:moveTo>
                    <a:pt x="0" y="0"/>
                  </a:moveTo>
                  <a:lnTo>
                    <a:pt x="0" y="1168717"/>
                  </a:lnTo>
                </a:path>
              </a:pathLst>
            </a:custGeom>
            <a:ln w="8216">
              <a:solidFill>
                <a:srgbClr val="FFFFFF"/>
              </a:solidFill>
            </a:ln>
          </p:spPr>
          <p:txBody>
            <a:bodyPr wrap="square" lIns="0" tIns="0" rIns="0" bIns="0" rtlCol="0"/>
            <a:lstStyle/>
            <a:p>
              <a:endParaRPr/>
            </a:p>
          </p:txBody>
        </p:sp>
      </p:grpSp>
      <p:sp>
        <p:nvSpPr>
          <p:cNvPr id="19" name="object 19"/>
          <p:cNvSpPr txBox="1">
            <a:spLocks noGrp="1"/>
          </p:cNvSpPr>
          <p:nvPr>
            <p:ph type="title"/>
          </p:nvPr>
        </p:nvSpPr>
        <p:spPr>
          <a:xfrm>
            <a:off x="493074" y="533377"/>
            <a:ext cx="4953000" cy="833119"/>
          </a:xfrm>
          <a:prstGeom prst="rect">
            <a:avLst/>
          </a:prstGeom>
        </p:spPr>
        <p:txBody>
          <a:bodyPr vert="horz" wrap="square" lIns="0" tIns="63500" rIns="0" bIns="0" rtlCol="0">
            <a:spAutoFit/>
          </a:bodyPr>
          <a:lstStyle/>
          <a:p>
            <a:pPr marL="12700" marR="5080">
              <a:lnSpc>
                <a:spcPts val="3000"/>
              </a:lnSpc>
              <a:spcBef>
                <a:spcPts val="500"/>
              </a:spcBef>
            </a:pPr>
            <a:r>
              <a:rPr spc="-5" dirty="0"/>
              <a:t>STILE</a:t>
            </a:r>
            <a:r>
              <a:rPr spc="-65" dirty="0"/>
              <a:t> </a:t>
            </a:r>
            <a:r>
              <a:rPr dirty="0"/>
              <a:t>DER</a:t>
            </a:r>
            <a:r>
              <a:rPr spc="-60" dirty="0"/>
              <a:t> </a:t>
            </a:r>
            <a:r>
              <a:rPr spc="-10" dirty="0"/>
              <a:t>EMPOWERMENT-MODERATION: </a:t>
            </a:r>
            <a:r>
              <a:rPr spc="-484" dirty="0"/>
              <a:t> </a:t>
            </a:r>
            <a:r>
              <a:rPr spc="-5" dirty="0"/>
              <a:t>DAS</a:t>
            </a:r>
            <a:r>
              <a:rPr spc="-35" dirty="0"/>
              <a:t> </a:t>
            </a:r>
            <a:r>
              <a:rPr dirty="0"/>
              <a:t>KASI-PRINZIP</a:t>
            </a:r>
          </a:p>
        </p:txBody>
      </p:sp>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19</a:t>
            </a:fld>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342" cy="5144770"/>
            <a:chOff x="0" y="0"/>
            <a:chExt cx="9144342" cy="5144770"/>
          </a:xfrm>
        </p:grpSpPr>
        <p:sp>
          <p:nvSpPr>
            <p:cNvPr id="3" name="object 3"/>
            <p:cNvSpPr/>
            <p:nvPr/>
          </p:nvSpPr>
          <p:spPr>
            <a:xfrm>
              <a:off x="0" y="0"/>
              <a:ext cx="3031490" cy="5144770"/>
            </a:xfrm>
            <a:custGeom>
              <a:avLst/>
              <a:gdLst/>
              <a:ahLst/>
              <a:cxnLst/>
              <a:rect l="l" t="t" r="r" b="b"/>
              <a:pathLst>
                <a:path w="3031490" h="5144770">
                  <a:moveTo>
                    <a:pt x="3031197" y="0"/>
                  </a:moveTo>
                  <a:lnTo>
                    <a:pt x="0" y="0"/>
                  </a:lnTo>
                  <a:lnTo>
                    <a:pt x="0" y="5144401"/>
                  </a:lnTo>
                  <a:lnTo>
                    <a:pt x="3031197" y="5144401"/>
                  </a:lnTo>
                  <a:lnTo>
                    <a:pt x="3031197" y="0"/>
                  </a:lnTo>
                  <a:close/>
                </a:path>
              </a:pathLst>
            </a:custGeom>
            <a:solidFill>
              <a:srgbClr val="00AE9D"/>
            </a:solidFill>
          </p:spPr>
          <p:txBody>
            <a:bodyPr wrap="square" lIns="0" tIns="0" rIns="0" bIns="0" rtlCol="0"/>
            <a:lstStyle/>
            <a:p>
              <a:endParaRPr dirty="0"/>
            </a:p>
          </p:txBody>
        </p:sp>
        <p:sp>
          <p:nvSpPr>
            <p:cNvPr id="4" name="object 4"/>
            <p:cNvSpPr/>
            <p:nvPr/>
          </p:nvSpPr>
          <p:spPr>
            <a:xfrm>
              <a:off x="3031197" y="0"/>
              <a:ext cx="6113145" cy="5144770"/>
            </a:xfrm>
            <a:custGeom>
              <a:avLst/>
              <a:gdLst/>
              <a:ahLst/>
              <a:cxnLst/>
              <a:rect l="l" t="t" r="r" b="b"/>
              <a:pathLst>
                <a:path w="6113145" h="5144770">
                  <a:moveTo>
                    <a:pt x="6112802" y="0"/>
                  </a:moveTo>
                  <a:lnTo>
                    <a:pt x="0" y="0"/>
                  </a:lnTo>
                  <a:lnTo>
                    <a:pt x="0" y="5144401"/>
                  </a:lnTo>
                  <a:lnTo>
                    <a:pt x="6112802" y="5144401"/>
                  </a:lnTo>
                  <a:lnTo>
                    <a:pt x="6112802" y="0"/>
                  </a:lnTo>
                  <a:close/>
                </a:path>
              </a:pathLst>
            </a:custGeom>
            <a:solidFill>
              <a:srgbClr val="EF3F6B"/>
            </a:solidFill>
          </p:spPr>
          <p:txBody>
            <a:bodyPr wrap="square" lIns="0" tIns="0" rIns="0" bIns="0" rtlCol="0"/>
            <a:lstStyle/>
            <a:p>
              <a:endParaRPr dirty="0"/>
            </a:p>
          </p:txBody>
        </p:sp>
        <p:sp>
          <p:nvSpPr>
            <p:cNvPr id="11" name="object 11"/>
            <p:cNvSpPr/>
            <p:nvPr/>
          </p:nvSpPr>
          <p:spPr>
            <a:xfrm>
              <a:off x="550799" y="1193406"/>
              <a:ext cx="2480945" cy="3213735"/>
            </a:xfrm>
            <a:custGeom>
              <a:avLst/>
              <a:gdLst/>
              <a:ahLst/>
              <a:cxnLst/>
              <a:rect l="l" t="t" r="r" b="b"/>
              <a:pathLst>
                <a:path w="2480945" h="3213735">
                  <a:moveTo>
                    <a:pt x="2480399" y="3032099"/>
                  </a:moveTo>
                  <a:lnTo>
                    <a:pt x="0" y="3032099"/>
                  </a:lnTo>
                  <a:lnTo>
                    <a:pt x="0" y="3213455"/>
                  </a:lnTo>
                  <a:lnTo>
                    <a:pt x="2480399" y="3213455"/>
                  </a:lnTo>
                  <a:lnTo>
                    <a:pt x="2480399" y="3032099"/>
                  </a:lnTo>
                  <a:close/>
                </a:path>
                <a:path w="2480945" h="3213735">
                  <a:moveTo>
                    <a:pt x="2480399" y="2689644"/>
                  </a:moveTo>
                  <a:lnTo>
                    <a:pt x="0" y="2689644"/>
                  </a:lnTo>
                  <a:lnTo>
                    <a:pt x="0" y="2861995"/>
                  </a:lnTo>
                  <a:lnTo>
                    <a:pt x="2480399" y="2861995"/>
                  </a:lnTo>
                  <a:lnTo>
                    <a:pt x="2480399" y="2689644"/>
                  </a:lnTo>
                  <a:close/>
                </a:path>
                <a:path w="2480945" h="3213735">
                  <a:moveTo>
                    <a:pt x="2480399" y="2362949"/>
                  </a:moveTo>
                  <a:lnTo>
                    <a:pt x="0" y="2362949"/>
                  </a:lnTo>
                  <a:lnTo>
                    <a:pt x="0" y="2526296"/>
                  </a:lnTo>
                  <a:lnTo>
                    <a:pt x="2480399" y="2526296"/>
                  </a:lnTo>
                  <a:lnTo>
                    <a:pt x="2480399" y="2362949"/>
                  </a:lnTo>
                  <a:close/>
                </a:path>
                <a:path w="2480945" h="3213735">
                  <a:moveTo>
                    <a:pt x="2480399" y="2054250"/>
                  </a:moveTo>
                  <a:lnTo>
                    <a:pt x="0" y="2054250"/>
                  </a:lnTo>
                  <a:lnTo>
                    <a:pt x="0" y="2208606"/>
                  </a:lnTo>
                  <a:lnTo>
                    <a:pt x="2480399" y="2208606"/>
                  </a:lnTo>
                  <a:lnTo>
                    <a:pt x="2480399" y="2054250"/>
                  </a:lnTo>
                  <a:close/>
                </a:path>
                <a:path w="2480945" h="3213735">
                  <a:moveTo>
                    <a:pt x="2480399" y="1766239"/>
                  </a:moveTo>
                  <a:lnTo>
                    <a:pt x="0" y="1766239"/>
                  </a:lnTo>
                  <a:lnTo>
                    <a:pt x="0" y="1911604"/>
                  </a:lnTo>
                  <a:lnTo>
                    <a:pt x="2480399" y="1911604"/>
                  </a:lnTo>
                  <a:lnTo>
                    <a:pt x="2480399" y="1766239"/>
                  </a:lnTo>
                  <a:close/>
                </a:path>
                <a:path w="2480945" h="3213735">
                  <a:moveTo>
                    <a:pt x="2480399" y="1498041"/>
                  </a:moveTo>
                  <a:lnTo>
                    <a:pt x="0" y="1498041"/>
                  </a:lnTo>
                  <a:lnTo>
                    <a:pt x="0" y="1632597"/>
                  </a:lnTo>
                  <a:lnTo>
                    <a:pt x="2480399" y="1632597"/>
                  </a:lnTo>
                  <a:lnTo>
                    <a:pt x="2480399" y="1498041"/>
                  </a:lnTo>
                  <a:close/>
                </a:path>
                <a:path w="2480945" h="3213735">
                  <a:moveTo>
                    <a:pt x="2480399" y="1246949"/>
                  </a:moveTo>
                  <a:lnTo>
                    <a:pt x="0" y="1246949"/>
                  </a:lnTo>
                  <a:lnTo>
                    <a:pt x="0" y="1372501"/>
                  </a:lnTo>
                  <a:lnTo>
                    <a:pt x="2480399" y="1372501"/>
                  </a:lnTo>
                  <a:lnTo>
                    <a:pt x="2480399" y="1246949"/>
                  </a:lnTo>
                  <a:close/>
                </a:path>
                <a:path w="2480945" h="3213735">
                  <a:moveTo>
                    <a:pt x="2480399" y="1013841"/>
                  </a:moveTo>
                  <a:lnTo>
                    <a:pt x="0" y="1013841"/>
                  </a:lnTo>
                  <a:lnTo>
                    <a:pt x="0" y="1130401"/>
                  </a:lnTo>
                  <a:lnTo>
                    <a:pt x="2480399" y="1130401"/>
                  </a:lnTo>
                  <a:lnTo>
                    <a:pt x="2480399" y="1013841"/>
                  </a:lnTo>
                  <a:close/>
                </a:path>
                <a:path w="2480945" h="3213735">
                  <a:moveTo>
                    <a:pt x="2480399" y="797839"/>
                  </a:moveTo>
                  <a:lnTo>
                    <a:pt x="0" y="797839"/>
                  </a:lnTo>
                  <a:lnTo>
                    <a:pt x="0" y="905408"/>
                  </a:lnTo>
                  <a:lnTo>
                    <a:pt x="2480399" y="905408"/>
                  </a:lnTo>
                  <a:lnTo>
                    <a:pt x="2480399" y="797839"/>
                  </a:lnTo>
                  <a:close/>
                </a:path>
                <a:path w="2480945" h="3213735">
                  <a:moveTo>
                    <a:pt x="2480399" y="602996"/>
                  </a:moveTo>
                  <a:lnTo>
                    <a:pt x="0" y="602996"/>
                  </a:lnTo>
                  <a:lnTo>
                    <a:pt x="0" y="698385"/>
                  </a:lnTo>
                  <a:lnTo>
                    <a:pt x="2480399" y="698385"/>
                  </a:lnTo>
                  <a:lnTo>
                    <a:pt x="2480399" y="602996"/>
                  </a:lnTo>
                  <a:close/>
                </a:path>
                <a:path w="2480945" h="3213735">
                  <a:moveTo>
                    <a:pt x="2480399" y="423900"/>
                  </a:moveTo>
                  <a:lnTo>
                    <a:pt x="0" y="423900"/>
                  </a:lnTo>
                  <a:lnTo>
                    <a:pt x="0" y="513892"/>
                  </a:lnTo>
                  <a:lnTo>
                    <a:pt x="2480399" y="513892"/>
                  </a:lnTo>
                  <a:lnTo>
                    <a:pt x="2480399" y="423900"/>
                  </a:lnTo>
                  <a:close/>
                </a:path>
                <a:path w="2480945" h="3213735">
                  <a:moveTo>
                    <a:pt x="2480399" y="264591"/>
                  </a:moveTo>
                  <a:lnTo>
                    <a:pt x="0" y="264591"/>
                  </a:lnTo>
                  <a:lnTo>
                    <a:pt x="0" y="344703"/>
                  </a:lnTo>
                  <a:lnTo>
                    <a:pt x="2480399" y="344703"/>
                  </a:lnTo>
                  <a:lnTo>
                    <a:pt x="2480399" y="264591"/>
                  </a:lnTo>
                  <a:close/>
                </a:path>
                <a:path w="2480945" h="3213735">
                  <a:moveTo>
                    <a:pt x="2480399" y="122389"/>
                  </a:moveTo>
                  <a:lnTo>
                    <a:pt x="0" y="122389"/>
                  </a:lnTo>
                  <a:lnTo>
                    <a:pt x="0" y="195300"/>
                  </a:lnTo>
                  <a:lnTo>
                    <a:pt x="2480399" y="195300"/>
                  </a:lnTo>
                  <a:lnTo>
                    <a:pt x="2480399" y="122389"/>
                  </a:lnTo>
                  <a:close/>
                </a:path>
                <a:path w="2480945" h="3213735">
                  <a:moveTo>
                    <a:pt x="2480399" y="0"/>
                  </a:moveTo>
                  <a:lnTo>
                    <a:pt x="0" y="0"/>
                  </a:lnTo>
                  <a:lnTo>
                    <a:pt x="0" y="63906"/>
                  </a:lnTo>
                  <a:lnTo>
                    <a:pt x="2480399" y="63906"/>
                  </a:lnTo>
                  <a:lnTo>
                    <a:pt x="2480399" y="0"/>
                  </a:lnTo>
                  <a:close/>
                </a:path>
              </a:pathLst>
            </a:custGeom>
            <a:solidFill>
              <a:srgbClr val="FFFFFF"/>
            </a:solidFill>
          </p:spPr>
          <p:txBody>
            <a:bodyPr wrap="square" lIns="0" tIns="0" rIns="0" bIns="0" rtlCol="0"/>
            <a:lstStyle/>
            <a:p>
              <a:endParaRPr dirty="0"/>
            </a:p>
          </p:txBody>
        </p:sp>
        <p:sp>
          <p:nvSpPr>
            <p:cNvPr id="12" name="object 12"/>
            <p:cNvSpPr/>
            <p:nvPr/>
          </p:nvSpPr>
          <p:spPr>
            <a:xfrm>
              <a:off x="547179" y="1130401"/>
              <a:ext cx="2484120" cy="3458210"/>
            </a:xfrm>
            <a:custGeom>
              <a:avLst/>
              <a:gdLst/>
              <a:ahLst/>
              <a:cxnLst/>
              <a:rect l="l" t="t" r="r" b="b"/>
              <a:pathLst>
                <a:path w="2484120" h="3458210">
                  <a:moveTo>
                    <a:pt x="216014" y="2925000"/>
                  </a:moveTo>
                  <a:lnTo>
                    <a:pt x="0" y="2925000"/>
                  </a:lnTo>
                  <a:lnTo>
                    <a:pt x="0" y="3095104"/>
                  </a:lnTo>
                  <a:lnTo>
                    <a:pt x="216014" y="3095104"/>
                  </a:lnTo>
                  <a:lnTo>
                    <a:pt x="216014" y="2925000"/>
                  </a:lnTo>
                  <a:close/>
                </a:path>
                <a:path w="2484120" h="3458210">
                  <a:moveTo>
                    <a:pt x="216014" y="2589301"/>
                  </a:moveTo>
                  <a:lnTo>
                    <a:pt x="0" y="2589301"/>
                  </a:lnTo>
                  <a:lnTo>
                    <a:pt x="0" y="2752648"/>
                  </a:lnTo>
                  <a:lnTo>
                    <a:pt x="216014" y="2752648"/>
                  </a:lnTo>
                  <a:lnTo>
                    <a:pt x="216014" y="2589301"/>
                  </a:lnTo>
                  <a:close/>
                </a:path>
                <a:path w="2484120" h="3458210">
                  <a:moveTo>
                    <a:pt x="216014" y="2271611"/>
                  </a:moveTo>
                  <a:lnTo>
                    <a:pt x="0" y="2271611"/>
                  </a:lnTo>
                  <a:lnTo>
                    <a:pt x="0" y="2425954"/>
                  </a:lnTo>
                  <a:lnTo>
                    <a:pt x="216014" y="2425954"/>
                  </a:lnTo>
                  <a:lnTo>
                    <a:pt x="216014" y="2271611"/>
                  </a:lnTo>
                  <a:close/>
                </a:path>
                <a:path w="2484120" h="3458210">
                  <a:moveTo>
                    <a:pt x="216014" y="1974608"/>
                  </a:moveTo>
                  <a:lnTo>
                    <a:pt x="0" y="1974608"/>
                  </a:lnTo>
                  <a:lnTo>
                    <a:pt x="0" y="2117255"/>
                  </a:lnTo>
                  <a:lnTo>
                    <a:pt x="216014" y="2117255"/>
                  </a:lnTo>
                  <a:lnTo>
                    <a:pt x="216014" y="1974608"/>
                  </a:lnTo>
                  <a:close/>
                </a:path>
                <a:path w="2484120" h="3458210">
                  <a:moveTo>
                    <a:pt x="216014" y="1695602"/>
                  </a:moveTo>
                  <a:lnTo>
                    <a:pt x="0" y="1695602"/>
                  </a:lnTo>
                  <a:lnTo>
                    <a:pt x="0" y="1829244"/>
                  </a:lnTo>
                  <a:lnTo>
                    <a:pt x="216014" y="1829244"/>
                  </a:lnTo>
                  <a:lnTo>
                    <a:pt x="216014" y="1695602"/>
                  </a:lnTo>
                  <a:close/>
                </a:path>
                <a:path w="2484120" h="3458210">
                  <a:moveTo>
                    <a:pt x="216014" y="1435506"/>
                  </a:moveTo>
                  <a:lnTo>
                    <a:pt x="0" y="1435506"/>
                  </a:lnTo>
                  <a:lnTo>
                    <a:pt x="0" y="1561045"/>
                  </a:lnTo>
                  <a:lnTo>
                    <a:pt x="216014" y="1561045"/>
                  </a:lnTo>
                  <a:lnTo>
                    <a:pt x="216014" y="1435506"/>
                  </a:lnTo>
                  <a:close/>
                </a:path>
                <a:path w="2484120" h="3458210">
                  <a:moveTo>
                    <a:pt x="216014" y="1193406"/>
                  </a:moveTo>
                  <a:lnTo>
                    <a:pt x="0" y="1193406"/>
                  </a:lnTo>
                  <a:lnTo>
                    <a:pt x="0" y="1309954"/>
                  </a:lnTo>
                  <a:lnTo>
                    <a:pt x="216014" y="1309954"/>
                  </a:lnTo>
                  <a:lnTo>
                    <a:pt x="216014" y="1193406"/>
                  </a:lnTo>
                  <a:close/>
                </a:path>
                <a:path w="2484120" h="3458210">
                  <a:moveTo>
                    <a:pt x="216014" y="968413"/>
                  </a:moveTo>
                  <a:lnTo>
                    <a:pt x="0" y="968413"/>
                  </a:lnTo>
                  <a:lnTo>
                    <a:pt x="0" y="1076845"/>
                  </a:lnTo>
                  <a:lnTo>
                    <a:pt x="216014" y="1076845"/>
                  </a:lnTo>
                  <a:lnTo>
                    <a:pt x="216014" y="968413"/>
                  </a:lnTo>
                  <a:close/>
                </a:path>
                <a:path w="2484120" h="3458210">
                  <a:moveTo>
                    <a:pt x="216014" y="761390"/>
                  </a:moveTo>
                  <a:lnTo>
                    <a:pt x="0" y="761390"/>
                  </a:lnTo>
                  <a:lnTo>
                    <a:pt x="0" y="860844"/>
                  </a:lnTo>
                  <a:lnTo>
                    <a:pt x="216014" y="860844"/>
                  </a:lnTo>
                  <a:lnTo>
                    <a:pt x="216014" y="761390"/>
                  </a:lnTo>
                  <a:close/>
                </a:path>
                <a:path w="2484120" h="3458210">
                  <a:moveTo>
                    <a:pt x="216014" y="576897"/>
                  </a:moveTo>
                  <a:lnTo>
                    <a:pt x="0" y="576897"/>
                  </a:lnTo>
                  <a:lnTo>
                    <a:pt x="0" y="666000"/>
                  </a:lnTo>
                  <a:lnTo>
                    <a:pt x="216014" y="666000"/>
                  </a:lnTo>
                  <a:lnTo>
                    <a:pt x="216014" y="576897"/>
                  </a:lnTo>
                  <a:close/>
                </a:path>
                <a:path w="2484120" h="3458210">
                  <a:moveTo>
                    <a:pt x="216014" y="407708"/>
                  </a:moveTo>
                  <a:lnTo>
                    <a:pt x="0" y="407708"/>
                  </a:lnTo>
                  <a:lnTo>
                    <a:pt x="0" y="486905"/>
                  </a:lnTo>
                  <a:lnTo>
                    <a:pt x="216014" y="486905"/>
                  </a:lnTo>
                  <a:lnTo>
                    <a:pt x="216014" y="407708"/>
                  </a:lnTo>
                  <a:close/>
                </a:path>
                <a:path w="2484120" h="3458210">
                  <a:moveTo>
                    <a:pt x="216014" y="258305"/>
                  </a:moveTo>
                  <a:lnTo>
                    <a:pt x="0" y="258305"/>
                  </a:lnTo>
                  <a:lnTo>
                    <a:pt x="0" y="327596"/>
                  </a:lnTo>
                  <a:lnTo>
                    <a:pt x="216014" y="327596"/>
                  </a:lnTo>
                  <a:lnTo>
                    <a:pt x="216014" y="258305"/>
                  </a:lnTo>
                  <a:close/>
                </a:path>
                <a:path w="2484120" h="3458210">
                  <a:moveTo>
                    <a:pt x="2484018" y="3276460"/>
                  </a:moveTo>
                  <a:lnTo>
                    <a:pt x="3619" y="3276460"/>
                  </a:lnTo>
                  <a:lnTo>
                    <a:pt x="3619" y="3457803"/>
                  </a:lnTo>
                  <a:lnTo>
                    <a:pt x="2484018" y="3457803"/>
                  </a:lnTo>
                  <a:lnTo>
                    <a:pt x="2484018" y="3276460"/>
                  </a:lnTo>
                  <a:close/>
                </a:path>
                <a:path w="2484120" h="3458210">
                  <a:moveTo>
                    <a:pt x="2484018" y="126911"/>
                  </a:moveTo>
                  <a:lnTo>
                    <a:pt x="0" y="126911"/>
                  </a:lnTo>
                  <a:lnTo>
                    <a:pt x="0" y="185394"/>
                  </a:lnTo>
                  <a:lnTo>
                    <a:pt x="2484018" y="185394"/>
                  </a:lnTo>
                  <a:lnTo>
                    <a:pt x="2484018" y="126911"/>
                  </a:lnTo>
                  <a:close/>
                </a:path>
                <a:path w="2484120" h="3458210">
                  <a:moveTo>
                    <a:pt x="2484018" y="0"/>
                  </a:moveTo>
                  <a:lnTo>
                    <a:pt x="0" y="0"/>
                  </a:lnTo>
                  <a:lnTo>
                    <a:pt x="0" y="63004"/>
                  </a:lnTo>
                  <a:lnTo>
                    <a:pt x="2484018" y="63004"/>
                  </a:lnTo>
                  <a:lnTo>
                    <a:pt x="2484018" y="0"/>
                  </a:lnTo>
                  <a:close/>
                </a:path>
              </a:pathLst>
            </a:custGeom>
            <a:solidFill>
              <a:srgbClr val="231F20"/>
            </a:solidFill>
          </p:spPr>
          <p:txBody>
            <a:bodyPr wrap="square" lIns="0" tIns="0" rIns="0" bIns="0" rtlCol="0"/>
            <a:lstStyle/>
            <a:p>
              <a:endParaRPr dirty="0"/>
            </a:p>
          </p:txBody>
        </p:sp>
        <p:sp>
          <p:nvSpPr>
            <p:cNvPr id="13" name="object 13"/>
            <p:cNvSpPr/>
            <p:nvPr/>
          </p:nvSpPr>
          <p:spPr>
            <a:xfrm>
              <a:off x="763193" y="1319403"/>
              <a:ext cx="7833995" cy="3088005"/>
            </a:xfrm>
            <a:custGeom>
              <a:avLst/>
              <a:gdLst/>
              <a:ahLst/>
              <a:cxnLst/>
              <a:rect l="l" t="t" r="r" b="b"/>
              <a:pathLst>
                <a:path w="7833995" h="3088004">
                  <a:moveTo>
                    <a:pt x="7833601" y="0"/>
                  </a:moveTo>
                  <a:lnTo>
                    <a:pt x="0" y="0"/>
                  </a:lnTo>
                  <a:lnTo>
                    <a:pt x="0" y="3087446"/>
                  </a:lnTo>
                  <a:lnTo>
                    <a:pt x="7833601" y="3087446"/>
                  </a:lnTo>
                  <a:lnTo>
                    <a:pt x="7833601" y="0"/>
                  </a:lnTo>
                  <a:close/>
                </a:path>
              </a:pathLst>
            </a:custGeom>
            <a:solidFill>
              <a:srgbClr val="FFFFFF"/>
            </a:solidFill>
          </p:spPr>
          <p:txBody>
            <a:bodyPr wrap="square" lIns="0" tIns="0" rIns="0" bIns="0" rtlCol="0"/>
            <a:lstStyle/>
            <a:p>
              <a:endParaRPr dirty="0"/>
            </a:p>
          </p:txBody>
        </p:sp>
      </p:grpSp>
      <p:sp>
        <p:nvSpPr>
          <p:cNvPr id="23" name="object 19"/>
          <p:cNvSpPr txBox="1"/>
          <p:nvPr/>
        </p:nvSpPr>
        <p:spPr>
          <a:xfrm>
            <a:off x="1530799" y="2120342"/>
            <a:ext cx="3208347" cy="1690847"/>
          </a:xfrm>
          <a:prstGeom prst="rect">
            <a:avLst/>
          </a:prstGeom>
        </p:spPr>
        <p:txBody>
          <a:bodyPr vert="horz" wrap="square" lIns="0" tIns="84455" rIns="0" bIns="0" rtlCol="0">
            <a:spAutoFit/>
          </a:bodyPr>
          <a:lstStyle/>
          <a:p>
            <a:pPr marL="12700">
              <a:spcBef>
                <a:spcPts val="600"/>
              </a:spcBef>
              <a:tabLst>
                <a:tab pos="619760" algn="l"/>
              </a:tabLst>
            </a:pPr>
            <a:r>
              <a:rPr lang="de-DE" sz="1350" dirty="0">
                <a:solidFill>
                  <a:srgbClr val="231F20"/>
                </a:solidFill>
                <a:latin typeface="Bahnschrift SemiLight" panose="020B0502040204020203" pitchFamily="34" charset="0"/>
                <a:cs typeface="DIN 2014"/>
              </a:rPr>
              <a:t>Begrüßung und </a:t>
            </a:r>
            <a:r>
              <a:rPr lang="de-DE" sz="1350" dirty="0" smtClean="0">
                <a:solidFill>
                  <a:srgbClr val="231F20"/>
                </a:solidFill>
                <a:latin typeface="Bahnschrift SemiLight" panose="020B0502040204020203" pitchFamily="34" charset="0"/>
                <a:cs typeface="DIN 2014"/>
              </a:rPr>
              <a:t>Vorstellungsrunde</a:t>
            </a:r>
          </a:p>
          <a:p>
            <a:pPr marL="12700">
              <a:spcBef>
                <a:spcPts val="600"/>
              </a:spcBef>
              <a:tabLst>
                <a:tab pos="619760" algn="l"/>
              </a:tabLst>
            </a:pPr>
            <a:r>
              <a:rPr lang="de-DE" sz="1350" spc="25" dirty="0">
                <a:solidFill>
                  <a:srgbClr val="231F20"/>
                </a:solidFill>
                <a:latin typeface="Bahnschrift SemiLight" panose="020B0502040204020203" pitchFamily="34" charset="0"/>
                <a:cs typeface="DIN 2014"/>
              </a:rPr>
              <a:t>Inhaltliche </a:t>
            </a:r>
            <a:r>
              <a:rPr lang="de-DE" sz="1350" spc="30" dirty="0" smtClean="0">
                <a:solidFill>
                  <a:srgbClr val="231F20"/>
                </a:solidFill>
                <a:latin typeface="Bahnschrift SemiLight" panose="020B0502040204020203" pitchFamily="34" charset="0"/>
                <a:cs typeface="DIN 2014"/>
              </a:rPr>
              <a:t>Einführung </a:t>
            </a:r>
            <a:br>
              <a:rPr lang="de-DE" sz="1350" spc="30" dirty="0" smtClean="0">
                <a:solidFill>
                  <a:srgbClr val="231F20"/>
                </a:solidFill>
                <a:latin typeface="Bahnschrift SemiLight" panose="020B0502040204020203" pitchFamily="34" charset="0"/>
                <a:cs typeface="DIN 2014"/>
              </a:rPr>
            </a:br>
            <a:r>
              <a:rPr lang="de-DE" sz="1350" spc="25" dirty="0" err="1" smtClean="0">
                <a:solidFill>
                  <a:srgbClr val="231F20"/>
                </a:solidFill>
                <a:latin typeface="Bahnschrift SemiLight" panose="020B0502040204020203" pitchFamily="34" charset="0"/>
                <a:cs typeface="DIN 2014"/>
              </a:rPr>
              <a:t>Empowerment</a:t>
            </a:r>
            <a:r>
              <a:rPr lang="de-DE" sz="1350" spc="25" dirty="0" smtClean="0">
                <a:solidFill>
                  <a:srgbClr val="231F20"/>
                </a:solidFill>
                <a:latin typeface="Bahnschrift SemiLight" panose="020B0502040204020203" pitchFamily="34" charset="0"/>
                <a:cs typeface="DIN 2014"/>
              </a:rPr>
              <a:t>-Moderation</a:t>
            </a:r>
          </a:p>
          <a:p>
            <a:pPr marL="12700">
              <a:spcBef>
                <a:spcPts val="600"/>
              </a:spcBef>
              <a:tabLst>
                <a:tab pos="619760" algn="l"/>
              </a:tabLst>
            </a:pPr>
            <a:r>
              <a:rPr lang="de-DE" sz="1350" spc="25" dirty="0">
                <a:solidFill>
                  <a:srgbClr val="231F20"/>
                </a:solidFill>
                <a:latin typeface="Bahnschrift SemiLight" panose="020B0502040204020203" pitchFamily="34" charset="0"/>
                <a:cs typeface="DIN 2014"/>
              </a:rPr>
              <a:t>Interaktiver</a:t>
            </a:r>
            <a:r>
              <a:rPr lang="de-DE" sz="1350" spc="55" dirty="0">
                <a:solidFill>
                  <a:srgbClr val="231F20"/>
                </a:solidFill>
                <a:latin typeface="Bahnschrift SemiLight" panose="020B0502040204020203" pitchFamily="34" charset="0"/>
                <a:cs typeface="DIN 2014"/>
              </a:rPr>
              <a:t> </a:t>
            </a:r>
            <a:r>
              <a:rPr lang="de-DE" sz="1350" spc="5" dirty="0">
                <a:solidFill>
                  <a:srgbClr val="231F20"/>
                </a:solidFill>
                <a:latin typeface="Bahnschrift SemiLight" panose="020B0502040204020203" pitchFamily="34" charset="0"/>
                <a:cs typeface="DIN 2014"/>
              </a:rPr>
              <a:t>Teil:</a:t>
            </a:r>
            <a:r>
              <a:rPr lang="de-DE" sz="1350" spc="60" dirty="0">
                <a:solidFill>
                  <a:srgbClr val="231F20"/>
                </a:solidFill>
                <a:latin typeface="Bahnschrift SemiLight" panose="020B0502040204020203" pitchFamily="34" charset="0"/>
                <a:cs typeface="DIN 2014"/>
              </a:rPr>
              <a:t> </a:t>
            </a:r>
            <a:r>
              <a:rPr lang="de-DE" sz="1350" spc="25" dirty="0">
                <a:solidFill>
                  <a:srgbClr val="231F20"/>
                </a:solidFill>
                <a:latin typeface="Bahnschrift SemiLight" panose="020B0502040204020203" pitchFamily="34" charset="0"/>
                <a:cs typeface="DIN 2014"/>
              </a:rPr>
              <a:t>Community-Strategie</a:t>
            </a:r>
            <a:endParaRPr lang="de-DE" sz="1350" dirty="0">
              <a:latin typeface="Bahnschrift SemiLight" panose="020B0502040204020203" pitchFamily="34" charset="0"/>
              <a:cs typeface="DIN 2014"/>
            </a:endParaRPr>
          </a:p>
          <a:p>
            <a:pPr marL="12700">
              <a:spcBef>
                <a:spcPts val="600"/>
              </a:spcBef>
              <a:tabLst>
                <a:tab pos="619760" algn="l"/>
              </a:tabLst>
            </a:pPr>
            <a:r>
              <a:rPr lang="de-DE" sz="1350" spc="15" dirty="0">
                <a:solidFill>
                  <a:srgbClr val="007B84"/>
                </a:solidFill>
                <a:latin typeface="Bahnschrift SemiLight" panose="020B0502040204020203" pitchFamily="34" charset="0"/>
                <a:cs typeface="DIN 2014"/>
              </a:rPr>
              <a:t>Pause</a:t>
            </a:r>
            <a:r>
              <a:rPr lang="de-DE" sz="1350" spc="20" dirty="0">
                <a:solidFill>
                  <a:srgbClr val="007B84"/>
                </a:solidFill>
                <a:latin typeface="Bahnschrift SemiLight" panose="020B0502040204020203" pitchFamily="34" charset="0"/>
                <a:cs typeface="DIN 2014"/>
              </a:rPr>
              <a:t> (15 </a:t>
            </a:r>
            <a:r>
              <a:rPr lang="de-DE" sz="1350" spc="30" dirty="0">
                <a:solidFill>
                  <a:srgbClr val="007B84"/>
                </a:solidFill>
                <a:latin typeface="Bahnschrift SemiLight" panose="020B0502040204020203" pitchFamily="34" charset="0"/>
                <a:cs typeface="DIN 2014"/>
              </a:rPr>
              <a:t>Minuten</a:t>
            </a:r>
            <a:r>
              <a:rPr lang="de-DE" sz="1350" spc="30" dirty="0" smtClean="0">
                <a:solidFill>
                  <a:srgbClr val="007B84"/>
                </a:solidFill>
                <a:latin typeface="Bahnschrift SemiLight" panose="020B0502040204020203" pitchFamily="34" charset="0"/>
                <a:cs typeface="DIN 2014"/>
              </a:rPr>
              <a:t>)</a:t>
            </a:r>
          </a:p>
          <a:p>
            <a:pPr marL="12700">
              <a:spcBef>
                <a:spcPts val="600"/>
              </a:spcBef>
              <a:tabLst>
                <a:tab pos="619760" algn="l"/>
              </a:tabLst>
            </a:pPr>
            <a:r>
              <a:rPr lang="de-DE" sz="1350" spc="20" dirty="0">
                <a:solidFill>
                  <a:srgbClr val="231F20"/>
                </a:solidFill>
                <a:latin typeface="Bahnschrift SemiLight" panose="020B0502040204020203" pitchFamily="34" charset="0"/>
                <a:cs typeface="DIN 2014"/>
              </a:rPr>
              <a:t>Vorstellung</a:t>
            </a:r>
            <a:r>
              <a:rPr lang="de-DE" sz="1350" spc="55" dirty="0">
                <a:solidFill>
                  <a:srgbClr val="231F20"/>
                </a:solidFill>
                <a:latin typeface="Bahnschrift SemiLight" panose="020B0502040204020203" pitchFamily="34" charset="0"/>
                <a:cs typeface="DIN 2014"/>
              </a:rPr>
              <a:t> </a:t>
            </a:r>
            <a:r>
              <a:rPr lang="de-DE" sz="1350" spc="20" dirty="0">
                <a:solidFill>
                  <a:srgbClr val="231F20"/>
                </a:solidFill>
                <a:latin typeface="Bahnschrift SemiLight" panose="020B0502040204020203" pitchFamily="34" charset="0"/>
                <a:cs typeface="DIN 2014"/>
              </a:rPr>
              <a:t>der</a:t>
            </a:r>
            <a:r>
              <a:rPr lang="de-DE" sz="1350" spc="55" dirty="0">
                <a:solidFill>
                  <a:srgbClr val="231F20"/>
                </a:solidFill>
                <a:latin typeface="Bahnschrift SemiLight" panose="020B0502040204020203" pitchFamily="34" charset="0"/>
                <a:cs typeface="DIN 2014"/>
              </a:rPr>
              <a:t> </a:t>
            </a:r>
            <a:r>
              <a:rPr lang="de-DE" sz="1350" spc="25" dirty="0" smtClean="0">
                <a:solidFill>
                  <a:srgbClr val="231F20"/>
                </a:solidFill>
                <a:latin typeface="Bahnschrift SemiLight" panose="020B0502040204020203" pitchFamily="34" charset="0"/>
                <a:cs typeface="DIN 2014"/>
              </a:rPr>
              <a:t>Moderationsstile</a:t>
            </a:r>
            <a:endParaRPr lang="de-DE" sz="1350" dirty="0">
              <a:latin typeface="Bahnschrift SemiLight" panose="020B0502040204020203" pitchFamily="34" charset="0"/>
              <a:cs typeface="DIN 2014"/>
            </a:endParaRPr>
          </a:p>
        </p:txBody>
      </p:sp>
      <p:sp>
        <p:nvSpPr>
          <p:cNvPr id="25" name="object 22"/>
          <p:cNvSpPr txBox="1"/>
          <p:nvPr/>
        </p:nvSpPr>
        <p:spPr>
          <a:xfrm>
            <a:off x="943074" y="2120342"/>
            <a:ext cx="400050" cy="1639551"/>
          </a:xfrm>
          <a:prstGeom prst="rect">
            <a:avLst/>
          </a:prstGeom>
        </p:spPr>
        <p:txBody>
          <a:bodyPr vert="horz" wrap="square" lIns="0" tIns="84455" rIns="0" bIns="0" rtlCol="0">
            <a:spAutoFit/>
          </a:bodyPr>
          <a:lstStyle/>
          <a:p>
            <a:pPr marL="12700">
              <a:spcBef>
                <a:spcPts val="600"/>
              </a:spcBef>
            </a:pPr>
            <a:r>
              <a:rPr sz="1350" b="1" spc="30" dirty="0" smtClean="0">
                <a:solidFill>
                  <a:srgbClr val="00AE9D"/>
                </a:solidFill>
                <a:latin typeface="Bahnschrift SemiBold Condensed" panose="020B0502040204020203" pitchFamily="34" charset="0"/>
                <a:cs typeface="DIN OT Cond"/>
              </a:rPr>
              <a:t>1</a:t>
            </a:r>
            <a:r>
              <a:rPr lang="de-DE" sz="1350" b="1" spc="30" dirty="0" smtClean="0">
                <a:solidFill>
                  <a:srgbClr val="00AE9D"/>
                </a:solidFill>
                <a:latin typeface="Bahnschrift SemiBold Condensed" panose="020B0502040204020203" pitchFamily="34" charset="0"/>
                <a:cs typeface="DIN OT Cond"/>
              </a:rPr>
              <a:t>3</a:t>
            </a:r>
            <a:r>
              <a:rPr sz="1350" b="1" spc="30" dirty="0" smtClean="0">
                <a:solidFill>
                  <a:srgbClr val="00AE9D"/>
                </a:solidFill>
                <a:latin typeface="Bahnschrift SemiBold Condensed" panose="020B0502040204020203" pitchFamily="34" charset="0"/>
                <a:cs typeface="DIN OT Cond"/>
              </a:rPr>
              <a:t>:</a:t>
            </a:r>
            <a:r>
              <a:rPr lang="de-DE" sz="1350" b="1" spc="30" dirty="0" smtClean="0">
                <a:solidFill>
                  <a:srgbClr val="00AE9D"/>
                </a:solidFill>
                <a:latin typeface="Bahnschrift SemiBold Condensed" panose="020B0502040204020203" pitchFamily="34" charset="0"/>
                <a:cs typeface="DIN OT Cond"/>
              </a:rPr>
              <a:t>00</a:t>
            </a:r>
            <a:endParaRPr sz="1350" dirty="0">
              <a:latin typeface="Bahnschrift SemiBold Condensed" panose="020B0502040204020203" pitchFamily="34" charset="0"/>
              <a:cs typeface="DIN OT Cond"/>
            </a:endParaRPr>
          </a:p>
          <a:p>
            <a:pPr marL="12700">
              <a:spcBef>
                <a:spcPts val="600"/>
              </a:spcBef>
            </a:pPr>
            <a:r>
              <a:rPr sz="1350" b="1" spc="30" dirty="0" smtClean="0">
                <a:solidFill>
                  <a:srgbClr val="007B84"/>
                </a:solidFill>
                <a:latin typeface="Bahnschrift SemiBold Condensed" panose="020B0502040204020203" pitchFamily="34" charset="0"/>
                <a:cs typeface="DIN OT Cond"/>
              </a:rPr>
              <a:t>1</a:t>
            </a:r>
            <a:r>
              <a:rPr lang="de-DE" sz="1350" b="1" spc="30" dirty="0" smtClean="0">
                <a:solidFill>
                  <a:srgbClr val="007B84"/>
                </a:solidFill>
                <a:latin typeface="Bahnschrift SemiBold Condensed" panose="020B0502040204020203" pitchFamily="34" charset="0"/>
                <a:cs typeface="DIN OT Cond"/>
              </a:rPr>
              <a:t>3</a:t>
            </a:r>
            <a:r>
              <a:rPr sz="1350" b="1" spc="30" dirty="0" smtClean="0">
                <a:solidFill>
                  <a:srgbClr val="007B84"/>
                </a:solidFill>
                <a:latin typeface="Bahnschrift SemiBold Condensed" panose="020B0502040204020203" pitchFamily="34" charset="0"/>
                <a:cs typeface="DIN OT Cond"/>
              </a:rPr>
              <a:t>:</a:t>
            </a:r>
            <a:r>
              <a:rPr lang="de-DE" sz="1350" b="1" spc="30" dirty="0" smtClean="0">
                <a:solidFill>
                  <a:srgbClr val="007B84"/>
                </a:solidFill>
                <a:latin typeface="Bahnschrift SemiBold Condensed" panose="020B0502040204020203" pitchFamily="34" charset="0"/>
                <a:cs typeface="DIN OT Cond"/>
              </a:rPr>
              <a:t>15</a:t>
            </a:r>
            <a:br>
              <a:rPr lang="de-DE" sz="1350" b="1" spc="30" dirty="0" smtClean="0">
                <a:solidFill>
                  <a:srgbClr val="007B84"/>
                </a:solidFill>
                <a:latin typeface="Bahnschrift SemiBold Condensed" panose="020B0502040204020203" pitchFamily="34" charset="0"/>
                <a:cs typeface="DIN OT Cond"/>
              </a:rPr>
            </a:br>
            <a:endParaRPr sz="1350" dirty="0">
              <a:latin typeface="Bahnschrift SemiBold Condensed" panose="020B0502040204020203" pitchFamily="34" charset="0"/>
              <a:cs typeface="DIN OT Cond"/>
            </a:endParaRPr>
          </a:p>
          <a:p>
            <a:pPr marL="12700">
              <a:spcBef>
                <a:spcPts val="600"/>
              </a:spcBef>
            </a:pPr>
            <a:r>
              <a:rPr sz="1350" b="1" spc="30" dirty="0" smtClean="0">
                <a:solidFill>
                  <a:srgbClr val="00AE9D"/>
                </a:solidFill>
                <a:latin typeface="Bahnschrift SemiBold Condensed" panose="020B0502040204020203" pitchFamily="34" charset="0"/>
                <a:cs typeface="DIN OT Cond"/>
              </a:rPr>
              <a:t>1</a:t>
            </a:r>
            <a:r>
              <a:rPr lang="de-DE" sz="1350" b="1" spc="30" dirty="0">
                <a:solidFill>
                  <a:srgbClr val="00AE9D"/>
                </a:solidFill>
                <a:latin typeface="Bahnschrift SemiBold Condensed" panose="020B0502040204020203" pitchFamily="34" charset="0"/>
                <a:cs typeface="DIN OT Cond"/>
              </a:rPr>
              <a:t>3</a:t>
            </a:r>
            <a:r>
              <a:rPr sz="1350" b="1" spc="30" dirty="0" smtClean="0">
                <a:solidFill>
                  <a:srgbClr val="00AE9D"/>
                </a:solidFill>
                <a:latin typeface="Bahnschrift SemiBold Condensed" panose="020B0502040204020203" pitchFamily="34" charset="0"/>
                <a:cs typeface="DIN OT Cond"/>
              </a:rPr>
              <a:t>:</a:t>
            </a:r>
            <a:r>
              <a:rPr lang="de-DE" sz="1350" b="1" spc="30" dirty="0" smtClean="0">
                <a:solidFill>
                  <a:srgbClr val="00AE9D"/>
                </a:solidFill>
                <a:latin typeface="Bahnschrift SemiBold Condensed" panose="020B0502040204020203" pitchFamily="34" charset="0"/>
                <a:cs typeface="DIN OT Cond"/>
              </a:rPr>
              <a:t>30</a:t>
            </a:r>
            <a:endParaRPr sz="1350" dirty="0">
              <a:latin typeface="Bahnschrift SemiBold Condensed" panose="020B0502040204020203" pitchFamily="34" charset="0"/>
              <a:cs typeface="DIN OT Cond"/>
            </a:endParaRPr>
          </a:p>
          <a:p>
            <a:pPr marL="12700">
              <a:spcBef>
                <a:spcPts val="600"/>
              </a:spcBef>
            </a:pPr>
            <a:r>
              <a:rPr sz="1350" b="1" spc="30" dirty="0" smtClean="0">
                <a:solidFill>
                  <a:srgbClr val="00AE9D"/>
                </a:solidFill>
                <a:latin typeface="Bahnschrift SemiBold Condensed" panose="020B0502040204020203" pitchFamily="34" charset="0"/>
                <a:cs typeface="DIN OT Cond"/>
              </a:rPr>
              <a:t>1</a:t>
            </a:r>
            <a:r>
              <a:rPr lang="de-DE" sz="1350" b="1" spc="30" dirty="0" smtClean="0">
                <a:solidFill>
                  <a:srgbClr val="00AE9D"/>
                </a:solidFill>
                <a:latin typeface="Bahnschrift SemiBold Condensed" panose="020B0502040204020203" pitchFamily="34" charset="0"/>
                <a:cs typeface="DIN OT Cond"/>
              </a:rPr>
              <a:t>4</a:t>
            </a:r>
            <a:r>
              <a:rPr sz="1350" b="1" spc="30" dirty="0" smtClean="0">
                <a:solidFill>
                  <a:srgbClr val="00AE9D"/>
                </a:solidFill>
                <a:latin typeface="Bahnschrift SemiBold Condensed" panose="020B0502040204020203" pitchFamily="34" charset="0"/>
                <a:cs typeface="DIN OT Cond"/>
              </a:rPr>
              <a:t>:</a:t>
            </a:r>
            <a:r>
              <a:rPr lang="de-DE" sz="1350" b="1" spc="30" dirty="0" smtClean="0">
                <a:solidFill>
                  <a:srgbClr val="00AE9D"/>
                </a:solidFill>
                <a:latin typeface="Bahnschrift SemiBold Condensed" panose="020B0502040204020203" pitchFamily="34" charset="0"/>
                <a:cs typeface="DIN OT Cond"/>
              </a:rPr>
              <a:t>00</a:t>
            </a:r>
            <a:endParaRPr sz="1350" dirty="0">
              <a:latin typeface="Bahnschrift SemiBold Condensed" panose="020B0502040204020203" pitchFamily="34" charset="0"/>
              <a:cs typeface="DIN OT Cond"/>
            </a:endParaRPr>
          </a:p>
          <a:p>
            <a:pPr marL="12700">
              <a:spcBef>
                <a:spcPts val="600"/>
              </a:spcBef>
            </a:pPr>
            <a:r>
              <a:rPr sz="1350" b="1" spc="30" dirty="0" smtClean="0">
                <a:solidFill>
                  <a:srgbClr val="007B84"/>
                </a:solidFill>
                <a:latin typeface="Bahnschrift SemiBold Condensed" panose="020B0502040204020203" pitchFamily="34" charset="0"/>
                <a:cs typeface="DIN OT Cond"/>
              </a:rPr>
              <a:t>1</a:t>
            </a:r>
            <a:r>
              <a:rPr lang="de-DE" sz="1350" b="1" spc="30" dirty="0" smtClean="0">
                <a:solidFill>
                  <a:srgbClr val="007B84"/>
                </a:solidFill>
                <a:latin typeface="Bahnschrift SemiBold Condensed" panose="020B0502040204020203" pitchFamily="34" charset="0"/>
                <a:cs typeface="DIN OT Cond"/>
              </a:rPr>
              <a:t>4</a:t>
            </a:r>
            <a:r>
              <a:rPr sz="1350" b="1" spc="30" dirty="0" smtClean="0">
                <a:solidFill>
                  <a:srgbClr val="007B84"/>
                </a:solidFill>
                <a:latin typeface="Bahnschrift SemiBold Condensed" panose="020B0502040204020203" pitchFamily="34" charset="0"/>
                <a:cs typeface="DIN OT Cond"/>
              </a:rPr>
              <a:t>:</a:t>
            </a:r>
            <a:r>
              <a:rPr lang="de-DE" sz="1350" b="1" spc="30" dirty="0" smtClean="0">
                <a:solidFill>
                  <a:srgbClr val="007B84"/>
                </a:solidFill>
                <a:latin typeface="Bahnschrift SemiBold Condensed" panose="020B0502040204020203" pitchFamily="34" charset="0"/>
                <a:cs typeface="DIN OT Cond"/>
              </a:rPr>
              <a:t>15</a:t>
            </a:r>
            <a:endParaRPr sz="1350" dirty="0">
              <a:latin typeface="Bahnschrift SemiBold Condensed" panose="020B0502040204020203" pitchFamily="34" charset="0"/>
              <a:cs typeface="DIN OT Cond"/>
            </a:endParaRPr>
          </a:p>
        </p:txBody>
      </p:sp>
      <p:sp>
        <p:nvSpPr>
          <p:cNvPr id="14" name="object 14"/>
          <p:cNvSpPr txBox="1">
            <a:spLocks noGrp="1"/>
          </p:cNvSpPr>
          <p:nvPr>
            <p:ph type="title"/>
          </p:nvPr>
        </p:nvSpPr>
        <p:spPr>
          <a:xfrm>
            <a:off x="943074" y="1505376"/>
            <a:ext cx="6143526" cy="443711"/>
          </a:xfrm>
          <a:prstGeom prst="rect">
            <a:avLst/>
          </a:prstGeom>
        </p:spPr>
        <p:txBody>
          <a:bodyPr vert="horz" wrap="square" lIns="0" tIns="12700" rIns="0" bIns="0" rtlCol="0">
            <a:spAutoFit/>
          </a:bodyPr>
          <a:lstStyle/>
          <a:p>
            <a:pPr marL="12700">
              <a:lnSpc>
                <a:spcPct val="100000"/>
              </a:lnSpc>
              <a:spcBef>
                <a:spcPts val="100"/>
              </a:spcBef>
            </a:pPr>
            <a:r>
              <a:rPr spc="10" dirty="0"/>
              <a:t>ABLAUF</a:t>
            </a:r>
            <a:r>
              <a:rPr spc="-65" dirty="0"/>
              <a:t> </a:t>
            </a:r>
            <a:r>
              <a:rPr dirty="0"/>
              <a:t>DES</a:t>
            </a:r>
            <a:r>
              <a:rPr spc="-65" dirty="0"/>
              <a:t> </a:t>
            </a:r>
            <a:r>
              <a:rPr dirty="0" smtClean="0"/>
              <a:t>WORKSHOPS</a:t>
            </a:r>
            <a:r>
              <a:rPr lang="de-DE" dirty="0" smtClean="0"/>
              <a:t> (exemplarisch)</a:t>
            </a:r>
            <a:endParaRPr dirty="0"/>
          </a:p>
        </p:txBody>
      </p:sp>
      <p:sp>
        <p:nvSpPr>
          <p:cNvPr id="19" name="object 19"/>
          <p:cNvSpPr txBox="1"/>
          <p:nvPr/>
        </p:nvSpPr>
        <p:spPr>
          <a:xfrm>
            <a:off x="5798158" y="2120342"/>
            <a:ext cx="2068195" cy="1431802"/>
          </a:xfrm>
          <a:prstGeom prst="rect">
            <a:avLst/>
          </a:prstGeom>
        </p:spPr>
        <p:txBody>
          <a:bodyPr vert="horz" wrap="square" lIns="0" tIns="84455" rIns="0" bIns="0" rtlCol="0">
            <a:spAutoFit/>
          </a:bodyPr>
          <a:lstStyle/>
          <a:p>
            <a:pPr marL="12700">
              <a:spcBef>
                <a:spcPts val="600"/>
              </a:spcBef>
            </a:pPr>
            <a:r>
              <a:rPr sz="1350" spc="25" dirty="0">
                <a:solidFill>
                  <a:srgbClr val="231F20"/>
                </a:solidFill>
                <a:latin typeface="Bahnschrift SemiLight" panose="020B0502040204020203" pitchFamily="34" charset="0"/>
                <a:cs typeface="DIN 2014"/>
              </a:rPr>
              <a:t>Praxisübung</a:t>
            </a:r>
            <a:r>
              <a:rPr sz="1350" spc="30" dirty="0">
                <a:solidFill>
                  <a:srgbClr val="231F20"/>
                </a:solidFill>
                <a:latin typeface="Bahnschrift SemiLight" panose="020B0502040204020203" pitchFamily="34" charset="0"/>
                <a:cs typeface="DIN 2014"/>
              </a:rPr>
              <a:t> </a:t>
            </a:r>
            <a:r>
              <a:rPr sz="1350" dirty="0">
                <a:solidFill>
                  <a:srgbClr val="231F20"/>
                </a:solidFill>
                <a:latin typeface="Bahnschrift SemiLight" panose="020B0502040204020203" pitchFamily="34" charset="0"/>
                <a:cs typeface="DIN 2014"/>
              </a:rPr>
              <a:t>Teil</a:t>
            </a:r>
            <a:r>
              <a:rPr sz="1350" spc="30" dirty="0">
                <a:solidFill>
                  <a:srgbClr val="231F20"/>
                </a:solidFill>
                <a:latin typeface="Bahnschrift SemiLight" panose="020B0502040204020203" pitchFamily="34" charset="0"/>
                <a:cs typeface="DIN 2014"/>
              </a:rPr>
              <a:t> </a:t>
            </a:r>
            <a:r>
              <a:rPr sz="1350" dirty="0">
                <a:solidFill>
                  <a:srgbClr val="231F20"/>
                </a:solidFill>
                <a:latin typeface="Bahnschrift SemiLight" panose="020B0502040204020203" pitchFamily="34" charset="0"/>
                <a:cs typeface="DIN 2014"/>
              </a:rPr>
              <a:t>1</a:t>
            </a:r>
            <a:endParaRPr sz="1350" dirty="0">
              <a:latin typeface="Bahnschrift SemiLight" panose="020B0502040204020203" pitchFamily="34" charset="0"/>
              <a:cs typeface="DIN 2014"/>
            </a:endParaRPr>
          </a:p>
          <a:p>
            <a:pPr marL="12700">
              <a:spcBef>
                <a:spcPts val="600"/>
              </a:spcBef>
            </a:pPr>
            <a:r>
              <a:rPr sz="1350" spc="15" dirty="0">
                <a:solidFill>
                  <a:srgbClr val="007B84"/>
                </a:solidFill>
                <a:latin typeface="Bahnschrift SemiLight" panose="020B0502040204020203" pitchFamily="34" charset="0"/>
                <a:cs typeface="DIN 2014"/>
              </a:rPr>
              <a:t>Pause</a:t>
            </a:r>
            <a:r>
              <a:rPr sz="1350" spc="30" dirty="0">
                <a:solidFill>
                  <a:srgbClr val="007B84"/>
                </a:solidFill>
                <a:latin typeface="Bahnschrift SemiLight" panose="020B0502040204020203" pitchFamily="34" charset="0"/>
                <a:cs typeface="DIN 2014"/>
              </a:rPr>
              <a:t> </a:t>
            </a:r>
            <a:r>
              <a:rPr sz="1350" spc="20" dirty="0">
                <a:solidFill>
                  <a:srgbClr val="007B84"/>
                </a:solidFill>
                <a:latin typeface="Bahnschrift SemiLight" panose="020B0502040204020203" pitchFamily="34" charset="0"/>
                <a:cs typeface="DIN 2014"/>
              </a:rPr>
              <a:t>(15</a:t>
            </a:r>
            <a:r>
              <a:rPr sz="1350" spc="35" dirty="0">
                <a:solidFill>
                  <a:srgbClr val="007B84"/>
                </a:solidFill>
                <a:latin typeface="Bahnschrift SemiLight" panose="020B0502040204020203" pitchFamily="34" charset="0"/>
                <a:cs typeface="DIN 2014"/>
              </a:rPr>
              <a:t> </a:t>
            </a:r>
            <a:r>
              <a:rPr sz="1350" spc="30" dirty="0">
                <a:solidFill>
                  <a:srgbClr val="007B84"/>
                </a:solidFill>
                <a:latin typeface="Bahnschrift SemiLight" panose="020B0502040204020203" pitchFamily="34" charset="0"/>
                <a:cs typeface="DIN 2014"/>
              </a:rPr>
              <a:t>Minuten)</a:t>
            </a:r>
            <a:endParaRPr sz="1350" dirty="0">
              <a:latin typeface="Bahnschrift SemiLight" panose="020B0502040204020203" pitchFamily="34" charset="0"/>
              <a:cs typeface="DIN 2014"/>
            </a:endParaRPr>
          </a:p>
          <a:p>
            <a:pPr marL="12700">
              <a:spcBef>
                <a:spcPts val="600"/>
              </a:spcBef>
            </a:pPr>
            <a:r>
              <a:rPr sz="1350" spc="25" dirty="0">
                <a:solidFill>
                  <a:srgbClr val="231F20"/>
                </a:solidFill>
                <a:latin typeface="Bahnschrift SemiLight" panose="020B0502040204020203" pitchFamily="34" charset="0"/>
                <a:cs typeface="DIN 2014"/>
              </a:rPr>
              <a:t>Praxisübung</a:t>
            </a:r>
            <a:r>
              <a:rPr sz="1350" spc="30" dirty="0">
                <a:solidFill>
                  <a:srgbClr val="231F20"/>
                </a:solidFill>
                <a:latin typeface="Bahnschrift SemiLight" panose="020B0502040204020203" pitchFamily="34" charset="0"/>
                <a:cs typeface="DIN 2014"/>
              </a:rPr>
              <a:t> </a:t>
            </a:r>
            <a:r>
              <a:rPr sz="1350" dirty="0">
                <a:solidFill>
                  <a:srgbClr val="231F20"/>
                </a:solidFill>
                <a:latin typeface="Bahnschrift SemiLight" panose="020B0502040204020203" pitchFamily="34" charset="0"/>
                <a:cs typeface="DIN 2014"/>
              </a:rPr>
              <a:t>Teil</a:t>
            </a:r>
            <a:r>
              <a:rPr sz="1350" spc="30" dirty="0">
                <a:solidFill>
                  <a:srgbClr val="231F20"/>
                </a:solidFill>
                <a:latin typeface="Bahnschrift SemiLight" panose="020B0502040204020203" pitchFamily="34" charset="0"/>
                <a:cs typeface="DIN 2014"/>
              </a:rPr>
              <a:t> </a:t>
            </a:r>
            <a:r>
              <a:rPr sz="1350" dirty="0">
                <a:solidFill>
                  <a:srgbClr val="231F20"/>
                </a:solidFill>
                <a:latin typeface="Bahnschrift SemiLight" panose="020B0502040204020203" pitchFamily="34" charset="0"/>
                <a:cs typeface="DIN 2014"/>
              </a:rPr>
              <a:t>2</a:t>
            </a:r>
            <a:endParaRPr sz="1350" dirty="0">
              <a:latin typeface="Bahnschrift SemiLight" panose="020B0502040204020203" pitchFamily="34" charset="0"/>
              <a:cs typeface="DIN 2014"/>
            </a:endParaRPr>
          </a:p>
          <a:p>
            <a:pPr marL="12700" marR="5080">
              <a:spcBef>
                <a:spcPts val="600"/>
              </a:spcBef>
            </a:pPr>
            <a:r>
              <a:rPr sz="1350" spc="20" dirty="0">
                <a:solidFill>
                  <a:srgbClr val="231F20"/>
                </a:solidFill>
                <a:latin typeface="Bahnschrift SemiLight" panose="020B0502040204020203" pitchFamily="34" charset="0"/>
                <a:cs typeface="DIN 2014"/>
              </a:rPr>
              <a:t>Feedback</a:t>
            </a:r>
            <a:r>
              <a:rPr sz="1350" spc="10" dirty="0">
                <a:solidFill>
                  <a:srgbClr val="231F20"/>
                </a:solidFill>
                <a:latin typeface="Bahnschrift SemiLight" panose="020B0502040204020203" pitchFamily="34" charset="0"/>
                <a:cs typeface="DIN 2014"/>
              </a:rPr>
              <a:t> </a:t>
            </a:r>
            <a:r>
              <a:rPr sz="1350" spc="20" dirty="0">
                <a:solidFill>
                  <a:srgbClr val="231F20"/>
                </a:solidFill>
                <a:latin typeface="Bahnschrift SemiLight" panose="020B0502040204020203" pitchFamily="34" charset="0"/>
                <a:cs typeface="DIN 2014"/>
              </a:rPr>
              <a:t>und</a:t>
            </a:r>
            <a:r>
              <a:rPr sz="1350" spc="15" dirty="0">
                <a:solidFill>
                  <a:srgbClr val="231F20"/>
                </a:solidFill>
                <a:latin typeface="Bahnschrift SemiLight" panose="020B0502040204020203" pitchFamily="34" charset="0"/>
                <a:cs typeface="DIN 2014"/>
              </a:rPr>
              <a:t> </a:t>
            </a:r>
            <a:r>
              <a:rPr sz="1350" spc="30" dirty="0" err="1" smtClean="0">
                <a:solidFill>
                  <a:srgbClr val="231F20"/>
                </a:solidFill>
                <a:latin typeface="Bahnschrift SemiLight" panose="020B0502040204020203" pitchFamily="34" charset="0"/>
                <a:cs typeface="DIN 2014"/>
              </a:rPr>
              <a:t>Abschluss</a:t>
            </a:r>
            <a:endParaRPr lang="de-DE" sz="1350" spc="30" dirty="0" smtClean="0">
              <a:solidFill>
                <a:srgbClr val="231F20"/>
              </a:solidFill>
              <a:latin typeface="Bahnschrift SemiLight" panose="020B0502040204020203" pitchFamily="34" charset="0"/>
              <a:cs typeface="DIN 2014"/>
            </a:endParaRPr>
          </a:p>
          <a:p>
            <a:pPr marL="12700" marR="5080">
              <a:spcBef>
                <a:spcPts val="600"/>
              </a:spcBef>
            </a:pPr>
            <a:r>
              <a:rPr sz="1350" spc="20" dirty="0" err="1" smtClean="0">
                <a:solidFill>
                  <a:srgbClr val="007B84"/>
                </a:solidFill>
                <a:latin typeface="Bahnschrift SemiLight" panose="020B0502040204020203" pitchFamily="34" charset="0"/>
                <a:cs typeface="DIN 2014"/>
              </a:rPr>
              <a:t>Ende</a:t>
            </a:r>
            <a:r>
              <a:rPr sz="1350" spc="50" dirty="0" smtClean="0">
                <a:solidFill>
                  <a:srgbClr val="007B84"/>
                </a:solidFill>
                <a:latin typeface="Bahnschrift SemiLight" panose="020B0502040204020203" pitchFamily="34" charset="0"/>
                <a:cs typeface="DIN 2014"/>
              </a:rPr>
              <a:t> </a:t>
            </a:r>
            <a:r>
              <a:rPr sz="1350" spc="20" dirty="0">
                <a:solidFill>
                  <a:srgbClr val="007B84"/>
                </a:solidFill>
                <a:latin typeface="Bahnschrift SemiLight" panose="020B0502040204020203" pitchFamily="34" charset="0"/>
                <a:cs typeface="DIN 2014"/>
              </a:rPr>
              <a:t>der</a:t>
            </a:r>
            <a:r>
              <a:rPr sz="1350" spc="50" dirty="0">
                <a:solidFill>
                  <a:srgbClr val="007B84"/>
                </a:solidFill>
                <a:latin typeface="Bahnschrift SemiLight" panose="020B0502040204020203" pitchFamily="34" charset="0"/>
                <a:cs typeface="DIN 2014"/>
              </a:rPr>
              <a:t> </a:t>
            </a:r>
            <a:r>
              <a:rPr sz="1350" spc="20" dirty="0">
                <a:solidFill>
                  <a:srgbClr val="007B84"/>
                </a:solidFill>
                <a:latin typeface="Bahnschrift SemiLight" panose="020B0502040204020203" pitchFamily="34" charset="0"/>
                <a:cs typeface="DIN 2014"/>
              </a:rPr>
              <a:t>Veranstaltung</a:t>
            </a:r>
            <a:endParaRPr sz="1350" dirty="0">
              <a:latin typeface="Bahnschrift SemiLight" panose="020B0502040204020203" pitchFamily="34" charset="0"/>
              <a:cs typeface="DIN 2014"/>
            </a:endParaRPr>
          </a:p>
        </p:txBody>
      </p:sp>
      <p:sp>
        <p:nvSpPr>
          <p:cNvPr id="22" name="object 22"/>
          <p:cNvSpPr txBox="1"/>
          <p:nvPr/>
        </p:nvSpPr>
        <p:spPr>
          <a:xfrm>
            <a:off x="5119143" y="2120342"/>
            <a:ext cx="400050" cy="1431802"/>
          </a:xfrm>
          <a:prstGeom prst="rect">
            <a:avLst/>
          </a:prstGeom>
        </p:spPr>
        <p:txBody>
          <a:bodyPr vert="horz" wrap="square" lIns="0" tIns="84455" rIns="0" bIns="0" rtlCol="0">
            <a:spAutoFit/>
          </a:bodyPr>
          <a:lstStyle/>
          <a:p>
            <a:pPr marL="12700">
              <a:spcBef>
                <a:spcPts val="600"/>
              </a:spcBef>
            </a:pPr>
            <a:r>
              <a:rPr sz="1350" b="1" spc="30" dirty="0">
                <a:solidFill>
                  <a:srgbClr val="00AE9D"/>
                </a:solidFill>
                <a:latin typeface="Bahnschrift SemiBold Condensed" panose="020B0502040204020203" pitchFamily="34" charset="0"/>
                <a:cs typeface="DIN OT Cond"/>
              </a:rPr>
              <a:t>14:35</a:t>
            </a:r>
            <a:endParaRPr sz="1350" dirty="0">
              <a:latin typeface="Bahnschrift SemiBold Condensed" panose="020B0502040204020203" pitchFamily="34" charset="0"/>
              <a:cs typeface="DIN OT Cond"/>
            </a:endParaRPr>
          </a:p>
          <a:p>
            <a:pPr marL="12700">
              <a:spcBef>
                <a:spcPts val="600"/>
              </a:spcBef>
            </a:pPr>
            <a:r>
              <a:rPr sz="1350" b="1" spc="30" dirty="0">
                <a:solidFill>
                  <a:srgbClr val="007B84"/>
                </a:solidFill>
                <a:latin typeface="Bahnschrift SemiBold Condensed" panose="020B0502040204020203" pitchFamily="34" charset="0"/>
                <a:cs typeface="DIN OT Cond"/>
              </a:rPr>
              <a:t>15:30</a:t>
            </a:r>
            <a:endParaRPr sz="1350" dirty="0">
              <a:latin typeface="Bahnschrift SemiBold Condensed" panose="020B0502040204020203" pitchFamily="34" charset="0"/>
              <a:cs typeface="DIN OT Cond"/>
            </a:endParaRPr>
          </a:p>
          <a:p>
            <a:pPr marL="12700">
              <a:spcBef>
                <a:spcPts val="600"/>
              </a:spcBef>
            </a:pPr>
            <a:r>
              <a:rPr sz="1350" b="1" spc="30" dirty="0">
                <a:solidFill>
                  <a:srgbClr val="00AE9D"/>
                </a:solidFill>
                <a:latin typeface="Bahnschrift SemiBold Condensed" panose="020B0502040204020203" pitchFamily="34" charset="0"/>
                <a:cs typeface="DIN OT Cond"/>
              </a:rPr>
              <a:t>15:45</a:t>
            </a:r>
            <a:endParaRPr sz="1350" dirty="0">
              <a:latin typeface="Bahnschrift SemiBold Condensed" panose="020B0502040204020203" pitchFamily="34" charset="0"/>
              <a:cs typeface="DIN OT Cond"/>
            </a:endParaRPr>
          </a:p>
          <a:p>
            <a:pPr marL="12700">
              <a:spcBef>
                <a:spcPts val="600"/>
              </a:spcBef>
            </a:pPr>
            <a:r>
              <a:rPr sz="1350" b="1" spc="30" dirty="0">
                <a:solidFill>
                  <a:srgbClr val="00AE9D"/>
                </a:solidFill>
                <a:latin typeface="Bahnschrift SemiBold Condensed" panose="020B0502040204020203" pitchFamily="34" charset="0"/>
                <a:cs typeface="DIN OT Cond"/>
              </a:rPr>
              <a:t>16:45</a:t>
            </a:r>
            <a:endParaRPr sz="1350" dirty="0">
              <a:latin typeface="Bahnschrift SemiBold Condensed" panose="020B0502040204020203" pitchFamily="34" charset="0"/>
              <a:cs typeface="DIN OT Cond"/>
            </a:endParaRPr>
          </a:p>
          <a:p>
            <a:pPr marL="12700">
              <a:spcBef>
                <a:spcPts val="600"/>
              </a:spcBef>
            </a:pPr>
            <a:r>
              <a:rPr sz="1350" b="1" spc="30" dirty="0">
                <a:solidFill>
                  <a:srgbClr val="007B84"/>
                </a:solidFill>
                <a:latin typeface="Bahnschrift SemiBold Condensed" panose="020B0502040204020203" pitchFamily="34" charset="0"/>
                <a:cs typeface="DIN OT Cond"/>
              </a:rPr>
              <a:t>17:00</a:t>
            </a:r>
            <a:endParaRPr sz="1350" dirty="0">
              <a:latin typeface="Bahnschrift SemiBold Condensed" panose="020B0502040204020203" pitchFamily="34" charset="0"/>
              <a:cs typeface="DIN OT Cond"/>
            </a:endParaRPr>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491299" y="1317594"/>
            <a:ext cx="6007100" cy="3279616"/>
          </a:xfrm>
          <a:prstGeom prst="rect">
            <a:avLst/>
          </a:prstGeom>
        </p:spPr>
        <p:txBody>
          <a:bodyPr vert="horz" wrap="square" lIns="0" tIns="12700" rIns="0" bIns="0" rtlCol="0">
            <a:spAutoFit/>
          </a:bodyPr>
          <a:lstStyle/>
          <a:p>
            <a:pPr marL="12700" marR="1093470">
              <a:lnSpc>
                <a:spcPct val="121800"/>
              </a:lnSpc>
              <a:spcBef>
                <a:spcPts val="100"/>
              </a:spcBef>
            </a:pPr>
            <a:r>
              <a:rPr sz="1200" b="1" dirty="0">
                <a:solidFill>
                  <a:srgbClr val="231F20"/>
                </a:solidFill>
                <a:latin typeface="Bahnschrift SemiBold" panose="020B0502040204020203" pitchFamily="34" charset="0"/>
                <a:cs typeface="DIN 2014 Bold"/>
              </a:rPr>
              <a:t>Ziele: Informationen und Wissen vermitteln, kritisches Nachdenken  fördern, sachliche </a:t>
            </a:r>
            <a:r>
              <a:rPr sz="1200" b="1" dirty="0" err="1">
                <a:solidFill>
                  <a:srgbClr val="231F20"/>
                </a:solidFill>
                <a:latin typeface="Bahnschrift SemiBold" panose="020B0502040204020203" pitchFamily="34" charset="0"/>
                <a:cs typeface="DIN 2014 Bold"/>
              </a:rPr>
              <a:t>Diskussionsatmosphäre</a:t>
            </a:r>
            <a:r>
              <a:rPr sz="1200" b="1" dirty="0">
                <a:solidFill>
                  <a:srgbClr val="231F20"/>
                </a:solidFill>
                <a:latin typeface="Bahnschrift SemiBold" panose="020B0502040204020203" pitchFamily="34" charset="0"/>
                <a:cs typeface="DIN 2014 Bold"/>
              </a:rPr>
              <a:t> </a:t>
            </a:r>
            <a:r>
              <a:rPr sz="1200" b="1" dirty="0" err="1" smtClean="0">
                <a:solidFill>
                  <a:srgbClr val="231F20"/>
                </a:solidFill>
                <a:latin typeface="Bahnschrift SemiBold" panose="020B0502040204020203" pitchFamily="34" charset="0"/>
                <a:cs typeface="DIN 2014 Bold"/>
              </a:rPr>
              <a:t>schaffen</a:t>
            </a:r>
            <a:endParaRPr sz="1200" dirty="0">
              <a:latin typeface="Bahnschrift SemiBold" panose="020B0502040204020203" pitchFamily="34" charset="0"/>
              <a:cs typeface="DIN 2014 Bold"/>
            </a:endParaRPr>
          </a:p>
          <a:p>
            <a:pPr marL="176530">
              <a:spcBef>
                <a:spcPts val="1500"/>
              </a:spcBef>
            </a:pPr>
            <a:r>
              <a:rPr sz="1200" spc="20" dirty="0">
                <a:solidFill>
                  <a:srgbClr val="231F20"/>
                </a:solidFill>
                <a:latin typeface="Bahnschrift SemiLight" panose="020B0502040204020203" pitchFamily="34" charset="0"/>
                <a:cs typeface="DIN 2014"/>
              </a:rPr>
              <a:t>Zusatzinformationen</a:t>
            </a:r>
            <a:r>
              <a:rPr sz="1200" spc="3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liefern</a:t>
            </a:r>
            <a:endParaRPr sz="1200" dirty="0">
              <a:latin typeface="Bahnschrift SemiLight" panose="020B0502040204020203" pitchFamily="34" charset="0"/>
              <a:cs typeface="DIN 2014"/>
            </a:endParaRPr>
          </a:p>
          <a:p>
            <a:pPr marL="176530">
              <a:spcBef>
                <a:spcPts val="1200"/>
              </a:spcBef>
            </a:pPr>
            <a:r>
              <a:rPr sz="1200" spc="15" dirty="0">
                <a:solidFill>
                  <a:srgbClr val="231F20"/>
                </a:solidFill>
                <a:latin typeface="Bahnschrift SemiLight" panose="020B0502040204020203" pitchFamily="34" charset="0"/>
                <a:cs typeface="DIN 2014"/>
              </a:rPr>
              <a:t>Fragen</a:t>
            </a:r>
            <a:r>
              <a:rPr sz="1200" spc="3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stellen</a:t>
            </a:r>
            <a:r>
              <a:rPr sz="1200" spc="3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3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beantworten</a:t>
            </a:r>
            <a:endParaRPr sz="1200" dirty="0">
              <a:latin typeface="Bahnschrift SemiLight" panose="020B0502040204020203" pitchFamily="34" charset="0"/>
              <a:cs typeface="DIN 2014"/>
            </a:endParaRPr>
          </a:p>
          <a:p>
            <a:pPr marL="176530">
              <a:spcBef>
                <a:spcPts val="1200"/>
              </a:spcBef>
            </a:pPr>
            <a:r>
              <a:rPr sz="1200" spc="15" dirty="0">
                <a:solidFill>
                  <a:srgbClr val="231F20"/>
                </a:solidFill>
                <a:latin typeface="Bahnschrift SemiLight" panose="020B0502040204020203" pitchFamily="34" charset="0"/>
                <a:cs typeface="DIN 2014"/>
              </a:rPr>
              <a:t>Verständnis</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fördern:</a:t>
            </a:r>
            <a:r>
              <a:rPr sz="1200" spc="5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a:t>
            </a:r>
            <a:r>
              <a:rPr sz="1200" spc="60"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B.</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komplizierte</a:t>
            </a:r>
            <a:r>
              <a:rPr sz="1200" spc="55" dirty="0">
                <a:solidFill>
                  <a:srgbClr val="231F20"/>
                </a:solidFill>
                <a:latin typeface="Bahnschrift SemiLight" panose="020B0502040204020203" pitchFamily="34" charset="0"/>
                <a:cs typeface="DIN 2014"/>
              </a:rPr>
              <a:t> </a:t>
            </a:r>
            <a:r>
              <a:rPr sz="1200" spc="20" dirty="0" err="1">
                <a:solidFill>
                  <a:srgbClr val="231F20"/>
                </a:solidFill>
                <a:latin typeface="Bahnschrift SemiLight" panose="020B0502040204020203" pitchFamily="34" charset="0"/>
                <a:cs typeface="DIN 2014"/>
              </a:rPr>
              <a:t>Sachverhalte</a:t>
            </a:r>
            <a:r>
              <a:rPr sz="1200" spc="60" dirty="0">
                <a:solidFill>
                  <a:srgbClr val="231F20"/>
                </a:solidFill>
                <a:latin typeface="Bahnschrift SemiLight" panose="020B0502040204020203" pitchFamily="34" charset="0"/>
                <a:cs typeface="DIN 2014"/>
              </a:rPr>
              <a:t> </a:t>
            </a:r>
            <a:r>
              <a:rPr sz="1200" spc="25" dirty="0" err="1" smtClean="0">
                <a:solidFill>
                  <a:srgbClr val="231F20"/>
                </a:solidFill>
                <a:latin typeface="Bahnschrift SemiLight" panose="020B0502040204020203" pitchFamily="34" charset="0"/>
                <a:cs typeface="DIN 2014"/>
              </a:rPr>
              <a:t>herunterbrechen</a:t>
            </a:r>
            <a:r>
              <a:rPr sz="1200" spc="25" dirty="0" smtClean="0">
                <a:solidFill>
                  <a:srgbClr val="231F20"/>
                </a:solidFill>
                <a:latin typeface="Bahnschrift SemiLight" panose="020B0502040204020203" pitchFamily="34" charset="0"/>
                <a:cs typeface="DIN 2014"/>
              </a:rPr>
              <a:t>,</a:t>
            </a:r>
            <a:r>
              <a:rPr lang="de-DE" sz="1200" spc="25" dirty="0" smtClean="0">
                <a:solidFill>
                  <a:srgbClr val="231F20"/>
                </a:solidFill>
                <a:latin typeface="Bahnschrift SemiLight" panose="020B0502040204020203" pitchFamily="34" charset="0"/>
                <a:cs typeface="DIN 2014"/>
              </a:rPr>
              <a:t/>
            </a:r>
            <a:br>
              <a:rPr lang="de-DE" sz="1200" spc="25" dirty="0" smtClean="0">
                <a:solidFill>
                  <a:srgbClr val="231F20"/>
                </a:solidFill>
                <a:latin typeface="Bahnschrift SemiLight" panose="020B0502040204020203" pitchFamily="34" charset="0"/>
                <a:cs typeface="DIN 2014"/>
              </a:rPr>
            </a:br>
            <a:r>
              <a:rPr sz="1200" spc="20" dirty="0" err="1" smtClean="0">
                <a:solidFill>
                  <a:srgbClr val="231F20"/>
                </a:solidFill>
                <a:latin typeface="Bahnschrift SemiLight" panose="020B0502040204020203" pitchFamily="34" charset="0"/>
                <a:cs typeface="DIN 2014"/>
              </a:rPr>
              <a:t>Standpunkte</a:t>
            </a:r>
            <a:r>
              <a:rPr sz="1200" spc="55" dirty="0" smtClean="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aus</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der</a:t>
            </a:r>
            <a:r>
              <a:rPr sz="1200" spc="6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Diskussion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zusammenfassen,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klarstellen</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verdeutlichen</a:t>
            </a:r>
            <a:endParaRPr sz="1200" dirty="0">
              <a:latin typeface="Bahnschrift SemiLight" panose="020B0502040204020203" pitchFamily="34" charset="0"/>
              <a:cs typeface="DIN 2014"/>
            </a:endParaRPr>
          </a:p>
          <a:p>
            <a:pPr marL="176530">
              <a:spcBef>
                <a:spcPts val="1200"/>
              </a:spcBef>
            </a:pPr>
            <a:r>
              <a:rPr sz="1200" spc="20" dirty="0">
                <a:solidFill>
                  <a:srgbClr val="231F20"/>
                </a:solidFill>
                <a:latin typeface="Bahnschrift SemiLight" panose="020B0502040204020203" pitchFamily="34" charset="0"/>
                <a:cs typeface="DIN 2014"/>
              </a:rPr>
              <a:t>Zusätzliche</a:t>
            </a:r>
            <a:r>
              <a:rPr sz="1200" spc="3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Argumente</a:t>
            </a:r>
            <a:r>
              <a:rPr sz="1200" spc="3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einbringen</a:t>
            </a:r>
            <a:endParaRPr sz="1200" dirty="0">
              <a:latin typeface="Bahnschrift SemiLight" panose="020B0502040204020203" pitchFamily="34" charset="0"/>
              <a:cs typeface="DIN 2014"/>
            </a:endParaRPr>
          </a:p>
          <a:p>
            <a:pPr marL="176530" marR="835660">
              <a:spcBef>
                <a:spcPts val="1200"/>
              </a:spcBef>
            </a:pPr>
            <a:r>
              <a:rPr sz="1200" spc="20" dirty="0">
                <a:solidFill>
                  <a:srgbClr val="231F20"/>
                </a:solidFill>
                <a:latin typeface="Bahnschrift SemiLight" panose="020B0502040204020203" pitchFamily="34" charset="0"/>
                <a:cs typeface="DIN 2014"/>
              </a:rPr>
              <a:t>Zusatzwissen</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Expertise</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aus</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der</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Community</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anregen</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0" dirty="0">
                <a:solidFill>
                  <a:srgbClr val="231F20"/>
                </a:solidFill>
                <a:latin typeface="Bahnschrift SemiLight" panose="020B0502040204020203" pitchFamily="34" charset="0"/>
                <a:cs typeface="DIN 2014"/>
              </a:rPr>
              <a:t> </a:t>
            </a:r>
            <a:r>
              <a:rPr sz="1200" spc="25" dirty="0" err="1" smtClean="0">
                <a:solidFill>
                  <a:srgbClr val="231F20"/>
                </a:solidFill>
                <a:latin typeface="Bahnschrift SemiLight" panose="020B0502040204020203" pitchFamily="34" charset="0"/>
                <a:cs typeface="DIN 2014"/>
              </a:rPr>
              <a:t>fördern</a:t>
            </a:r>
            <a:endParaRPr lang="de-DE" sz="1200" spc="25" dirty="0" smtClean="0">
              <a:solidFill>
                <a:srgbClr val="231F20"/>
              </a:solidFill>
              <a:latin typeface="Bahnschrift SemiLight" panose="020B0502040204020203" pitchFamily="34" charset="0"/>
              <a:cs typeface="DIN 2014"/>
            </a:endParaRPr>
          </a:p>
          <a:p>
            <a:pPr marL="176530" marR="835660">
              <a:spcBef>
                <a:spcPts val="1200"/>
              </a:spcBef>
            </a:pPr>
            <a:r>
              <a:rPr sz="1200" spc="-310" dirty="0" smtClean="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Ratschläge</a:t>
            </a:r>
            <a:r>
              <a:rPr sz="1200" spc="4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geben</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0"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anregen</a:t>
            </a:r>
            <a:endParaRPr sz="1200" dirty="0">
              <a:latin typeface="Bahnschrift SemiLight" panose="020B0502040204020203" pitchFamily="34" charset="0"/>
              <a:cs typeface="DIN 2014"/>
            </a:endParaRPr>
          </a:p>
          <a:p>
            <a:pPr marL="176530" marR="1015365">
              <a:spcBef>
                <a:spcPts val="1200"/>
              </a:spcBef>
            </a:pPr>
            <a:r>
              <a:rPr sz="1200" spc="20" dirty="0">
                <a:solidFill>
                  <a:srgbClr val="231F20"/>
                </a:solidFill>
                <a:latin typeface="Bahnschrift SemiLight" panose="020B0502040204020203" pitchFamily="34" charset="0"/>
                <a:cs typeface="DIN 2014"/>
              </a:rPr>
              <a:t>Anleitung,</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Richtlinien</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Orientierung</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bieten:</a:t>
            </a:r>
            <a:r>
              <a:rPr sz="1200" spc="5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a:t>
            </a:r>
            <a:r>
              <a:rPr sz="1200" spc="50"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B.</a:t>
            </a:r>
            <a:r>
              <a:rPr sz="1200" spc="50"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Erläuterungen, </a:t>
            </a:r>
            <a:r>
              <a:rPr sz="1200" spc="-31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wie</a:t>
            </a:r>
            <a:r>
              <a:rPr sz="1200" spc="4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Diskussionen</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hier</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ablaufen</a:t>
            </a:r>
            <a:r>
              <a:rPr sz="1200" spc="50"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sollen</a:t>
            </a:r>
            <a:endParaRPr sz="1200" dirty="0">
              <a:latin typeface="Bahnschrift SemiLight" panose="020B0502040204020203" pitchFamily="34" charset="0"/>
              <a:cs typeface="DIN 2014"/>
            </a:endParaRPr>
          </a:p>
        </p:txBody>
      </p:sp>
      <p:sp>
        <p:nvSpPr>
          <p:cNvPr id="11" name="object 11"/>
          <p:cNvSpPr txBox="1">
            <a:spLocks noGrp="1"/>
          </p:cNvSpPr>
          <p:nvPr>
            <p:ph type="title"/>
          </p:nvPr>
        </p:nvSpPr>
        <p:spPr>
          <a:xfrm>
            <a:off x="493074" y="533377"/>
            <a:ext cx="2032635"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75" dirty="0"/>
              <a:t> </a:t>
            </a:r>
            <a:r>
              <a:rPr spc="-5" dirty="0"/>
              <a:t>STIL</a:t>
            </a:r>
          </a:p>
        </p:txBody>
      </p:sp>
      <p:sp>
        <p:nvSpPr>
          <p:cNvPr id="12" name="object 12"/>
          <p:cNvSpPr/>
          <p:nvPr/>
        </p:nvSpPr>
        <p:spPr>
          <a:xfrm>
            <a:off x="7735549" y="4219115"/>
            <a:ext cx="516890" cy="631190"/>
          </a:xfrm>
          <a:custGeom>
            <a:avLst/>
            <a:gdLst/>
            <a:ahLst/>
            <a:cxnLst/>
            <a:rect l="l" t="t" r="r" b="b"/>
            <a:pathLst>
              <a:path w="516890" h="631189">
                <a:moveTo>
                  <a:pt x="516635" y="630936"/>
                </a:moveTo>
                <a:lnTo>
                  <a:pt x="286207" y="255117"/>
                </a:lnTo>
                <a:lnTo>
                  <a:pt x="479145" y="0"/>
                </a:lnTo>
                <a:lnTo>
                  <a:pt x="327355" y="0"/>
                </a:lnTo>
                <a:lnTo>
                  <a:pt x="128015" y="272491"/>
                </a:lnTo>
                <a:lnTo>
                  <a:pt x="128015" y="0"/>
                </a:lnTo>
                <a:lnTo>
                  <a:pt x="0" y="0"/>
                </a:lnTo>
                <a:lnTo>
                  <a:pt x="0" y="630936"/>
                </a:lnTo>
                <a:lnTo>
                  <a:pt x="128015" y="630936"/>
                </a:lnTo>
                <a:lnTo>
                  <a:pt x="128015" y="463600"/>
                </a:lnTo>
                <a:lnTo>
                  <a:pt x="202996" y="364845"/>
                </a:lnTo>
                <a:lnTo>
                  <a:pt x="363931" y="630936"/>
                </a:lnTo>
                <a:lnTo>
                  <a:pt x="516635" y="630936"/>
                </a:lnTo>
                <a:close/>
              </a:path>
            </a:pathLst>
          </a:custGeom>
          <a:ln w="12700">
            <a:solidFill>
              <a:srgbClr val="007B84"/>
            </a:solidFill>
          </a:ln>
        </p:spPr>
        <p:txBody>
          <a:bodyPr wrap="square" lIns="0" tIns="0" rIns="0" bIns="0" rtlCol="0"/>
          <a:lstStyle/>
          <a:p>
            <a:endParaRPr dirty="0"/>
          </a:p>
        </p:txBody>
      </p:sp>
      <p:sp>
        <p:nvSpPr>
          <p:cNvPr id="13" name="object 13"/>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dirty="0"/>
          </a:p>
        </p:txBody>
      </p:sp>
      <p:sp>
        <p:nvSpPr>
          <p:cNvPr id="14" name="object 14"/>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dirty="0"/>
          </a:p>
        </p:txBody>
      </p:sp>
      <p:sp>
        <p:nvSpPr>
          <p:cNvPr id="15" name="object 15"/>
          <p:cNvSpPr/>
          <p:nvPr/>
        </p:nvSpPr>
        <p:spPr>
          <a:xfrm>
            <a:off x="503999" y="20353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sp>
        <p:nvSpPr>
          <p:cNvPr id="16" name="object 16"/>
          <p:cNvSpPr/>
          <p:nvPr/>
        </p:nvSpPr>
        <p:spPr>
          <a:xfrm>
            <a:off x="503999" y="23592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sp>
        <p:nvSpPr>
          <p:cNvPr id="17" name="object 17"/>
          <p:cNvSpPr/>
          <p:nvPr/>
        </p:nvSpPr>
        <p:spPr>
          <a:xfrm>
            <a:off x="503999" y="27005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sp>
        <p:nvSpPr>
          <p:cNvPr id="18" name="object 18"/>
          <p:cNvSpPr/>
          <p:nvPr/>
        </p:nvSpPr>
        <p:spPr>
          <a:xfrm>
            <a:off x="503999" y="32229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sp>
        <p:nvSpPr>
          <p:cNvPr id="19" name="object 19"/>
          <p:cNvSpPr/>
          <p:nvPr/>
        </p:nvSpPr>
        <p:spPr>
          <a:xfrm>
            <a:off x="503999" y="35468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sp>
        <p:nvSpPr>
          <p:cNvPr id="20" name="object 20"/>
          <p:cNvSpPr/>
          <p:nvPr/>
        </p:nvSpPr>
        <p:spPr>
          <a:xfrm>
            <a:off x="503999" y="388723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sp>
        <p:nvSpPr>
          <p:cNvPr id="21" name="object 21"/>
          <p:cNvSpPr/>
          <p:nvPr/>
        </p:nvSpPr>
        <p:spPr>
          <a:xfrm>
            <a:off x="503999" y="4227609"/>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dirty="0"/>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20</a:t>
            </a:fld>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622014" y="3032125"/>
            <a:ext cx="246221" cy="933669"/>
          </a:xfrm>
          <a:prstGeom prst="rect">
            <a:avLst/>
          </a:prstGeom>
        </p:spPr>
        <p:txBody>
          <a:bodyPr vert="vert270" wrap="square" lIns="0" tIns="30480" rIns="0" bIns="0" rtlCol="0">
            <a:spAutoFit/>
          </a:bodyPr>
          <a:lstStyle/>
          <a:p>
            <a:pPr marL="12700">
              <a:lnSpc>
                <a:spcPct val="100000"/>
              </a:lnSpc>
              <a:spcBef>
                <a:spcPts val="240"/>
              </a:spcBef>
            </a:pPr>
            <a:r>
              <a:rPr sz="1600" b="1" spc="-35" dirty="0">
                <a:solidFill>
                  <a:srgbClr val="007B84"/>
                </a:solidFill>
                <a:latin typeface="Bahnschrift SemiBold Condensed" panose="020B0502040204020203" pitchFamily="34" charset="0"/>
                <a:cs typeface="DIN OT Cond"/>
              </a:rPr>
              <a:t>K</a:t>
            </a:r>
            <a:r>
              <a:rPr sz="1600" b="1" dirty="0">
                <a:solidFill>
                  <a:srgbClr val="007B84"/>
                </a:solidFill>
                <a:latin typeface="Bahnschrift SemiBold Condensed" panose="020B0502040204020203" pitchFamily="34" charset="0"/>
                <a:cs typeface="DIN OT Cond"/>
              </a:rPr>
              <a:t>OGNITIV</a:t>
            </a:r>
            <a:endParaRPr sz="1600" dirty="0">
              <a:latin typeface="Bahnschrift SemiBold Condensed" panose="020B0502040204020203" pitchFamily="34" charset="0"/>
              <a:cs typeface="DIN OT Cond"/>
            </a:endParaRPr>
          </a:p>
        </p:txBody>
      </p:sp>
      <p:sp>
        <p:nvSpPr>
          <p:cNvPr id="12" name="object 12"/>
          <p:cNvSpPr txBox="1"/>
          <p:nvPr/>
        </p:nvSpPr>
        <p:spPr>
          <a:xfrm>
            <a:off x="503999" y="2408402"/>
            <a:ext cx="3960495" cy="2300122"/>
          </a:xfrm>
          <a:prstGeom prst="rect">
            <a:avLst/>
          </a:prstGeom>
          <a:solidFill>
            <a:srgbClr val="00AE9D"/>
          </a:solidFill>
        </p:spPr>
        <p:txBody>
          <a:bodyPr vert="horz" wrap="square" lIns="0" tIns="132715" rIns="0" bIns="0" rtlCol="0">
            <a:noAutofit/>
          </a:bodyPr>
          <a:lstStyle/>
          <a:p>
            <a:pPr marL="179705" marR="193040">
              <a:lnSpc>
                <a:spcPct val="113999"/>
              </a:lnSpc>
              <a:spcBef>
                <a:spcPts val="1045"/>
              </a:spcBef>
            </a:pPr>
            <a:r>
              <a:rPr sz="900" dirty="0">
                <a:solidFill>
                  <a:srgbClr val="FFFFFF"/>
                </a:solidFill>
                <a:latin typeface="Bahnschrift SemiLight" panose="020B0502040204020203" pitchFamily="34" charset="0"/>
                <a:cs typeface="DIN 2014"/>
              </a:rPr>
              <a:t>Hier</a:t>
            </a:r>
            <a:r>
              <a:rPr sz="900" spc="-5" dirty="0">
                <a:solidFill>
                  <a:srgbClr val="FFFFFF"/>
                </a:solidFill>
                <a:latin typeface="Bahnschrift SemiLight" panose="020B0502040204020203" pitchFamily="34" charset="0"/>
                <a:cs typeface="DIN 2014"/>
              </a:rPr>
              <a:t> </a:t>
            </a:r>
            <a:r>
              <a:rPr sz="900" dirty="0">
                <a:solidFill>
                  <a:srgbClr val="FFFFFF"/>
                </a:solidFill>
                <a:latin typeface="Bahnschrift SemiLight" panose="020B0502040204020203" pitchFamily="34" charset="0"/>
                <a:cs typeface="DIN 2014"/>
              </a:rPr>
              <a:t>ist</a:t>
            </a:r>
            <a:r>
              <a:rPr sz="900" spc="-5" dirty="0">
                <a:solidFill>
                  <a:srgbClr val="FFFFFF"/>
                </a:solidFill>
                <a:latin typeface="Bahnschrift SemiLight" panose="020B0502040204020203" pitchFamily="34" charset="0"/>
                <a:cs typeface="DIN 2014"/>
              </a:rPr>
              <a:t> </a:t>
            </a:r>
            <a:r>
              <a:rPr sz="900" dirty="0">
                <a:solidFill>
                  <a:srgbClr val="FFFFFF"/>
                </a:solidFill>
                <a:latin typeface="Bahnschrift SemiLight" panose="020B0502040204020203" pitchFamily="34" charset="0"/>
                <a:cs typeface="DIN 2014"/>
              </a:rPr>
              <a:t>der</a:t>
            </a:r>
            <a:r>
              <a:rPr sz="900" spc="-5" dirty="0">
                <a:solidFill>
                  <a:srgbClr val="FFFFFF"/>
                </a:solidFill>
                <a:latin typeface="Bahnschrift SemiLight" panose="020B0502040204020203" pitchFamily="34" charset="0"/>
                <a:cs typeface="DIN 2014"/>
              </a:rPr>
              <a:t> </a:t>
            </a:r>
            <a:r>
              <a:rPr sz="900" dirty="0">
                <a:solidFill>
                  <a:srgbClr val="FFFFFF"/>
                </a:solidFill>
                <a:latin typeface="Bahnschrift SemiLight" panose="020B0502040204020203" pitchFamily="34" charset="0"/>
                <a:cs typeface="DIN 2014"/>
              </a:rPr>
              <a:t>angesprochene</a:t>
            </a:r>
            <a:r>
              <a:rPr sz="900" spc="-5" dirty="0">
                <a:solidFill>
                  <a:srgbClr val="FFFFFF"/>
                </a:solidFill>
                <a:latin typeface="Bahnschrift SemiLight" panose="020B0502040204020203" pitchFamily="34" charset="0"/>
                <a:cs typeface="DIN 2014"/>
              </a:rPr>
              <a:t> Artikel: </a:t>
            </a:r>
            <a:r>
              <a:rPr sz="900" b="1" dirty="0">
                <a:solidFill>
                  <a:srgbClr val="007B84"/>
                </a:solidFill>
                <a:latin typeface="Bahnschrift SemiBold" panose="020B0502040204020203" pitchFamily="34" charset="0"/>
                <a:cs typeface="DIN 2014 Bold"/>
              </a:rPr>
              <a:t>[Link</a:t>
            </a:r>
            <a:r>
              <a:rPr sz="900" b="1" spc="-5" dirty="0">
                <a:solidFill>
                  <a:srgbClr val="007B84"/>
                </a:solidFill>
                <a:latin typeface="Bahnschrift SemiBold" panose="020B0502040204020203" pitchFamily="34" charset="0"/>
                <a:cs typeface="DIN 2014 Bold"/>
              </a:rPr>
              <a:t> </a:t>
            </a:r>
            <a:r>
              <a:rPr sz="900" b="1" dirty="0">
                <a:solidFill>
                  <a:srgbClr val="007B84"/>
                </a:solidFill>
                <a:latin typeface="Bahnschrift SemiBold" panose="020B0502040204020203" pitchFamily="34" charset="0"/>
                <a:cs typeface="DIN 2014 Bold"/>
              </a:rPr>
              <a:t>zu</a:t>
            </a:r>
            <a:r>
              <a:rPr sz="900" b="1" spc="-5" dirty="0">
                <a:solidFill>
                  <a:srgbClr val="007B84"/>
                </a:solidFill>
                <a:latin typeface="Bahnschrift SemiBold" panose="020B0502040204020203" pitchFamily="34" charset="0"/>
                <a:cs typeface="DIN 2014 Bold"/>
              </a:rPr>
              <a:t> </a:t>
            </a:r>
            <a:r>
              <a:rPr sz="900" b="1" dirty="0">
                <a:solidFill>
                  <a:srgbClr val="007B84"/>
                </a:solidFill>
                <a:latin typeface="Bahnschrift SemiBold" panose="020B0502040204020203" pitchFamily="34" charset="0"/>
                <a:cs typeface="DIN 2014 Bold"/>
              </a:rPr>
              <a:t>einem</a:t>
            </a:r>
            <a:r>
              <a:rPr sz="900" b="1" spc="-5" dirty="0">
                <a:solidFill>
                  <a:srgbClr val="007B84"/>
                </a:solidFill>
                <a:latin typeface="Bahnschrift SemiBold" panose="020B0502040204020203" pitchFamily="34" charset="0"/>
                <a:cs typeface="DIN 2014 Bold"/>
              </a:rPr>
              <a:t> anderen Beitrag</a:t>
            </a:r>
            <a:r>
              <a:rPr sz="900" b="1" dirty="0">
                <a:solidFill>
                  <a:srgbClr val="007B84"/>
                </a:solidFill>
                <a:latin typeface="Bahnschrift SemiBold" panose="020B0502040204020203" pitchFamily="34" charset="0"/>
                <a:cs typeface="DIN 2014 Bold"/>
              </a:rPr>
              <a:t> des </a:t>
            </a:r>
            <a:r>
              <a:rPr sz="900" b="1" spc="-225" dirty="0">
                <a:solidFill>
                  <a:srgbClr val="007B84"/>
                </a:solidFill>
                <a:latin typeface="Bahnschrift SemiBold" panose="020B0502040204020203" pitchFamily="34" charset="0"/>
                <a:cs typeface="DIN 2014 Bold"/>
              </a:rPr>
              <a:t> </a:t>
            </a:r>
            <a:r>
              <a:rPr sz="900" b="1" dirty="0">
                <a:solidFill>
                  <a:srgbClr val="007B84"/>
                </a:solidFill>
                <a:latin typeface="Bahnschrift SemiBold" panose="020B0502040204020203" pitchFamily="34" charset="0"/>
                <a:cs typeface="DIN 2014 Bold"/>
              </a:rPr>
              <a:t>Medienpartners]</a:t>
            </a:r>
            <a:endParaRPr sz="900" dirty="0">
              <a:latin typeface="Bahnschrift SemiBold" panose="020B0502040204020203" pitchFamily="34" charset="0"/>
              <a:cs typeface="DIN 2014 Bold"/>
            </a:endParaRPr>
          </a:p>
          <a:p>
            <a:pPr>
              <a:lnSpc>
                <a:spcPct val="100000"/>
              </a:lnSpc>
              <a:spcBef>
                <a:spcPts val="55"/>
              </a:spcBef>
            </a:pPr>
            <a:endParaRPr sz="1050" dirty="0">
              <a:latin typeface="Bahnschrift SemiBold" panose="020B0502040204020203" pitchFamily="34" charset="0"/>
              <a:cs typeface="DIN 2014 Bold"/>
            </a:endParaRPr>
          </a:p>
          <a:p>
            <a:pPr marL="179705">
              <a:lnSpc>
                <a:spcPct val="100000"/>
              </a:lnSpc>
              <a:spcBef>
                <a:spcPts val="5"/>
              </a:spcBef>
            </a:pPr>
            <a:r>
              <a:rPr sz="900" spc="10" dirty="0">
                <a:solidFill>
                  <a:srgbClr val="FFFFFF"/>
                </a:solidFill>
                <a:latin typeface="Bahnschrift SemiLight" panose="020B0502040204020203" pitchFamily="34" charset="0"/>
                <a:cs typeface="DIN 2014"/>
              </a:rPr>
              <a:t>Stellt</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eure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Fragen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gerne</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hier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Kommentaren!</a:t>
            </a:r>
            <a:endParaRPr sz="900" dirty="0">
              <a:latin typeface="Bahnschrift SemiLight" panose="020B0502040204020203" pitchFamily="34" charset="0"/>
              <a:cs typeface="DIN 2014"/>
            </a:endParaRPr>
          </a:p>
          <a:p>
            <a:pPr>
              <a:lnSpc>
                <a:spcPct val="100000"/>
              </a:lnSpc>
              <a:spcBef>
                <a:spcPts val="20"/>
              </a:spcBef>
            </a:pPr>
            <a:endParaRPr sz="900" dirty="0">
              <a:latin typeface="Bahnschrift SemiLight" panose="020B0502040204020203" pitchFamily="34" charset="0"/>
              <a:cs typeface="DIN 2014"/>
            </a:endParaRPr>
          </a:p>
          <a:p>
            <a:pPr marL="179705" marR="215265">
              <a:lnSpc>
                <a:spcPct val="113999"/>
              </a:lnSpc>
            </a:pPr>
            <a:r>
              <a:rPr sz="900" spc="10" dirty="0">
                <a:solidFill>
                  <a:srgbClr val="FFFFFF"/>
                </a:solidFill>
                <a:latin typeface="Bahnschrift SemiLight" panose="020B0502040204020203" pitchFamily="34" charset="0"/>
                <a:cs typeface="DIN 2014"/>
              </a:rPr>
              <a:t>Liebe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Nutzerinnen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und</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Nutzer,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was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Ihre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Meinungen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zur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gestrigen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Diskussion?</a:t>
            </a:r>
            <a:r>
              <a:rPr sz="900" spc="4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Was</a:t>
            </a:r>
            <a:r>
              <a:rPr sz="900" spc="4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denken</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besten</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Lösungen</a:t>
            </a:r>
            <a:r>
              <a:rPr sz="900" spc="40"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im </a:t>
            </a:r>
            <a:r>
              <a:rPr sz="900" spc="-22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Kampf</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gegen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Klimakrise?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Wir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freuen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auf</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eine</a:t>
            </a:r>
            <a:endParaRPr sz="900" dirty="0">
              <a:latin typeface="Bahnschrift SemiLight" panose="020B0502040204020203" pitchFamily="34" charset="0"/>
              <a:cs typeface="DIN 2014"/>
            </a:endParaRPr>
          </a:p>
          <a:p>
            <a:pPr marL="179705">
              <a:lnSpc>
                <a:spcPct val="100000"/>
              </a:lnSpc>
              <a:spcBef>
                <a:spcPts val="160"/>
              </a:spcBef>
            </a:pPr>
            <a:r>
              <a:rPr sz="900" spc="10" dirty="0">
                <a:solidFill>
                  <a:srgbClr val="FFFFFF"/>
                </a:solidFill>
                <a:latin typeface="Bahnschrift SemiLight" panose="020B0502040204020203" pitchFamily="34" charset="0"/>
                <a:cs typeface="DIN 2014"/>
              </a:rPr>
              <a:t>konstruktive</a:t>
            </a:r>
            <a:r>
              <a:rPr sz="900" spc="2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Diskussion</a:t>
            </a:r>
            <a:r>
              <a:rPr sz="900" spc="2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zu</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dem</a:t>
            </a:r>
            <a:r>
              <a:rPr sz="900" spc="2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Thema!</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169545">
              <a:lnSpc>
                <a:spcPct val="113999"/>
              </a:lnSpc>
            </a:pPr>
            <a:r>
              <a:rPr sz="900" spc="10" dirty="0">
                <a:solidFill>
                  <a:srgbClr val="FFFFFF"/>
                </a:solidFill>
                <a:latin typeface="Bahnschrift SemiLight" panose="020B0502040204020203" pitchFamily="34" charset="0"/>
                <a:cs typeface="DIN 2014"/>
              </a:rPr>
              <a:t>Hier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findet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ihr</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auch</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noch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neusten</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Infos</a:t>
            </a:r>
            <a:r>
              <a:rPr sz="900" spc="4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zu</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Reparaturarbeiten </a:t>
            </a:r>
            <a:r>
              <a:rPr sz="900" spc="-2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auf</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Strecke:</a:t>
            </a:r>
            <a:endParaRPr sz="900" dirty="0">
              <a:latin typeface="Bahnschrift SemiLight" panose="020B0502040204020203" pitchFamily="34" charset="0"/>
              <a:cs typeface="DIN 2014"/>
            </a:endParaRPr>
          </a:p>
          <a:p>
            <a:pPr marL="179705">
              <a:lnSpc>
                <a:spcPct val="100000"/>
              </a:lnSpc>
              <a:spcBef>
                <a:spcPts val="160"/>
              </a:spcBef>
            </a:pPr>
            <a:r>
              <a:rPr sz="900" b="1" spc="10" dirty="0">
                <a:solidFill>
                  <a:srgbClr val="007B84"/>
                </a:solidFill>
                <a:latin typeface="Bahnschrift SemiBold" panose="020B0502040204020203" pitchFamily="34" charset="0"/>
                <a:cs typeface="DIN 2014 Bold"/>
              </a:rPr>
              <a:t>[Link</a:t>
            </a:r>
            <a:r>
              <a:rPr sz="900" b="1" spc="25" dirty="0">
                <a:solidFill>
                  <a:srgbClr val="007B84"/>
                </a:solidFill>
                <a:latin typeface="Bahnschrift SemiBold" panose="020B0502040204020203" pitchFamily="34" charset="0"/>
                <a:cs typeface="DIN 2014 Bold"/>
              </a:rPr>
              <a:t> </a:t>
            </a:r>
            <a:r>
              <a:rPr sz="900" b="1" spc="5" dirty="0">
                <a:solidFill>
                  <a:srgbClr val="007B84"/>
                </a:solidFill>
                <a:latin typeface="Bahnschrift SemiBold" panose="020B0502040204020203" pitchFamily="34" charset="0"/>
                <a:cs typeface="DIN 2014 Bold"/>
              </a:rPr>
              <a:t>zu</a:t>
            </a:r>
            <a:r>
              <a:rPr sz="900" b="1" spc="30" dirty="0">
                <a:solidFill>
                  <a:srgbClr val="007B84"/>
                </a:solidFill>
                <a:latin typeface="Bahnschrift SemiBold" panose="020B0502040204020203" pitchFamily="34" charset="0"/>
                <a:cs typeface="DIN 2014 Bold"/>
              </a:rPr>
              <a:t> </a:t>
            </a:r>
            <a:r>
              <a:rPr sz="900" b="1" spc="10" dirty="0">
                <a:solidFill>
                  <a:srgbClr val="007B84"/>
                </a:solidFill>
                <a:latin typeface="Bahnschrift SemiBold" panose="020B0502040204020203" pitchFamily="34" charset="0"/>
                <a:cs typeface="DIN 2014 Bold"/>
              </a:rPr>
              <a:t>einem</a:t>
            </a:r>
            <a:r>
              <a:rPr sz="900" b="1" spc="30" dirty="0">
                <a:solidFill>
                  <a:srgbClr val="007B84"/>
                </a:solidFill>
                <a:latin typeface="Bahnschrift SemiBold" panose="020B0502040204020203" pitchFamily="34" charset="0"/>
                <a:cs typeface="DIN 2014 Bold"/>
              </a:rPr>
              <a:t> </a:t>
            </a:r>
            <a:r>
              <a:rPr sz="900" b="1" spc="10" dirty="0">
                <a:solidFill>
                  <a:srgbClr val="007B84"/>
                </a:solidFill>
                <a:latin typeface="Bahnschrift SemiBold" panose="020B0502040204020203" pitchFamily="34" charset="0"/>
                <a:cs typeface="DIN 2014 Bold"/>
              </a:rPr>
              <a:t>anderen</a:t>
            </a:r>
            <a:r>
              <a:rPr sz="900" b="1" spc="30" dirty="0">
                <a:solidFill>
                  <a:srgbClr val="007B84"/>
                </a:solidFill>
                <a:latin typeface="Bahnschrift SemiBold" panose="020B0502040204020203" pitchFamily="34" charset="0"/>
                <a:cs typeface="DIN 2014 Bold"/>
              </a:rPr>
              <a:t> </a:t>
            </a:r>
            <a:r>
              <a:rPr sz="900" b="1" spc="10" dirty="0">
                <a:solidFill>
                  <a:srgbClr val="007B84"/>
                </a:solidFill>
                <a:latin typeface="Bahnschrift SemiBold" panose="020B0502040204020203" pitchFamily="34" charset="0"/>
                <a:cs typeface="DIN 2014 Bold"/>
              </a:rPr>
              <a:t>Beitrag</a:t>
            </a:r>
            <a:r>
              <a:rPr sz="900" b="1" spc="30" dirty="0">
                <a:solidFill>
                  <a:srgbClr val="007B84"/>
                </a:solidFill>
                <a:latin typeface="Bahnschrift SemiBold" panose="020B0502040204020203" pitchFamily="34" charset="0"/>
                <a:cs typeface="DIN 2014 Bold"/>
              </a:rPr>
              <a:t> </a:t>
            </a:r>
            <a:r>
              <a:rPr sz="900" b="1" spc="10" dirty="0">
                <a:solidFill>
                  <a:srgbClr val="007B84"/>
                </a:solidFill>
                <a:latin typeface="Bahnschrift SemiBold" panose="020B0502040204020203" pitchFamily="34" charset="0"/>
                <a:cs typeface="DIN 2014 Bold"/>
              </a:rPr>
              <a:t>des</a:t>
            </a:r>
            <a:r>
              <a:rPr sz="900" b="1" spc="30" dirty="0">
                <a:solidFill>
                  <a:srgbClr val="007B84"/>
                </a:solidFill>
                <a:latin typeface="Bahnschrift SemiBold" panose="020B0502040204020203" pitchFamily="34" charset="0"/>
                <a:cs typeface="DIN 2014 Bold"/>
              </a:rPr>
              <a:t> </a:t>
            </a:r>
            <a:r>
              <a:rPr sz="900" b="1" spc="15" dirty="0">
                <a:solidFill>
                  <a:srgbClr val="007B84"/>
                </a:solidFill>
                <a:latin typeface="Bahnschrift SemiBold" panose="020B0502040204020203" pitchFamily="34" charset="0"/>
                <a:cs typeface="DIN 2014 Bold"/>
              </a:rPr>
              <a:t>Medienpartners]</a:t>
            </a:r>
            <a:endParaRPr sz="900" dirty="0">
              <a:latin typeface="Bahnschrift SemiBold" panose="020B0502040204020203" pitchFamily="34" charset="0"/>
              <a:cs typeface="DIN 2014 Bold"/>
            </a:endParaRPr>
          </a:p>
        </p:txBody>
      </p:sp>
      <p:sp>
        <p:nvSpPr>
          <p:cNvPr id="13" name="object 13"/>
          <p:cNvSpPr txBox="1"/>
          <p:nvPr/>
        </p:nvSpPr>
        <p:spPr>
          <a:xfrm>
            <a:off x="4622406" y="2408401"/>
            <a:ext cx="3960495" cy="2300123"/>
          </a:xfrm>
          <a:prstGeom prst="rect">
            <a:avLst/>
          </a:prstGeom>
          <a:solidFill>
            <a:srgbClr val="007B84"/>
          </a:solidFill>
        </p:spPr>
        <p:txBody>
          <a:bodyPr vert="horz" wrap="square" lIns="0" tIns="1270" rIns="0" bIns="0" rtlCol="0">
            <a:noAutofit/>
          </a:bodyPr>
          <a:lstStyle/>
          <a:p>
            <a:pPr>
              <a:lnSpc>
                <a:spcPct val="100000"/>
              </a:lnSpc>
              <a:spcBef>
                <a:spcPts val="10"/>
              </a:spcBef>
            </a:pPr>
            <a:endParaRPr sz="800" dirty="0">
              <a:latin typeface="Times New Roman"/>
              <a:cs typeface="Times New Roman"/>
            </a:endParaRPr>
          </a:p>
          <a:p>
            <a:pPr marL="179705" marR="300355">
              <a:lnSpc>
                <a:spcPct val="113999"/>
              </a:lnSpc>
            </a:pPr>
            <a:r>
              <a:rPr sz="900" spc="10" dirty="0">
                <a:solidFill>
                  <a:srgbClr val="FFFFFF"/>
                </a:solidFill>
                <a:latin typeface="Bahnschrift SemiLight" panose="020B0502040204020203" pitchFamily="34" charset="0"/>
                <a:cs typeface="DIN 2014"/>
              </a:rPr>
              <a:t>Hallo</a:t>
            </a:r>
            <a:r>
              <a:rPr sz="900" spc="35" dirty="0">
                <a:solidFill>
                  <a:srgbClr val="FFFFFF"/>
                </a:solidFill>
                <a:latin typeface="Bahnschrift SemiLight" panose="020B0502040204020203" pitchFamily="34" charset="0"/>
                <a:cs typeface="DIN 2014"/>
              </a:rPr>
              <a:t> </a:t>
            </a:r>
            <a:r>
              <a:rPr sz="900" b="1" spc="10" dirty="0">
                <a:solidFill>
                  <a:srgbClr val="00AE9D"/>
                </a:solidFill>
                <a:latin typeface="Bahnschrift SemiBold" panose="020B0502040204020203" pitchFamily="34" charset="0"/>
                <a:cs typeface="DIN 2014 Bold"/>
              </a:rPr>
              <a:t>[Nutzer]</a:t>
            </a:r>
            <a:r>
              <a:rPr sz="900" spc="10" dirty="0">
                <a:solidFill>
                  <a:srgbClr val="FFFFFF"/>
                </a:solidFill>
                <a:latin typeface="Bahnschrift SemiLight" panose="020B0502040204020203" pitchFamily="34" charset="0"/>
                <a:cs typeface="DIN 2014"/>
              </a:rPr>
              <a: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Meinst</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du</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damit,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dass</a:t>
            </a:r>
            <a:r>
              <a:rPr sz="900" spc="4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Grippezeit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sonst</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auch </a:t>
            </a:r>
            <a:r>
              <a:rPr sz="900" spc="-2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nicht</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solche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Maßnahmen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getroffen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wurden?</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179070">
              <a:lnSpc>
                <a:spcPct val="113999"/>
              </a:lnSpc>
            </a:pPr>
            <a:r>
              <a:rPr sz="900" b="1" spc="10" dirty="0">
                <a:solidFill>
                  <a:srgbClr val="00AE9D"/>
                </a:solidFill>
                <a:latin typeface="Bahnschrift SemiBold" panose="020B0502040204020203" pitchFamily="34" charset="0"/>
                <a:cs typeface="DIN 2014 Bold"/>
              </a:rPr>
              <a:t>[Nutzerin]</a:t>
            </a:r>
            <a:r>
              <a:rPr sz="900" b="1" spc="35" dirty="0">
                <a:solidFill>
                  <a:srgbClr val="00AE9D"/>
                </a:solidFill>
                <a:latin typeface="Bahnschrift SemiBold" panose="020B0502040204020203" pitchFamily="34" charset="0"/>
                <a:cs typeface="DIN 2014 Bold"/>
              </a:rPr>
              <a:t> </a:t>
            </a:r>
            <a:r>
              <a:rPr sz="900" spc="10" dirty="0">
                <a:solidFill>
                  <a:srgbClr val="FFFFFF"/>
                </a:solidFill>
                <a:latin typeface="Bahnschrift SemiLight" panose="020B0502040204020203" pitchFamily="34" charset="0"/>
                <a:cs typeface="DIN 2014"/>
              </a:rPr>
              <a:t>Ja,</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so</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ist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Ausrichtung</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des</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Projekts.</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Es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richtet</a:t>
            </a:r>
            <a:r>
              <a:rPr sz="900" spc="40"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sich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nach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eigener</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Aussage</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an</a:t>
            </a:r>
            <a:r>
              <a:rPr sz="900" spc="4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Kinder,</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„Eltern</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nicht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studiert</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haben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ihre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Kinder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nicht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immer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im</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Hinblick</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auf</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schulische</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Belange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oder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Bezug</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auf</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Berufs-</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oder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Studienorientierung</a:t>
            </a:r>
            <a:r>
              <a:rPr sz="900" spc="40"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unterstützen </a:t>
            </a:r>
            <a:r>
              <a:rPr sz="900" spc="-2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können.</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186055">
              <a:lnSpc>
                <a:spcPct val="113999"/>
              </a:lnSpc>
            </a:pPr>
            <a:r>
              <a:rPr sz="900" b="1" spc="10" dirty="0">
                <a:solidFill>
                  <a:srgbClr val="00AE9D"/>
                </a:solidFill>
                <a:latin typeface="Bahnschrift SemiBold" panose="020B0502040204020203" pitchFamily="34" charset="0"/>
                <a:cs typeface="DIN 2014 Bold"/>
              </a:rPr>
              <a:t>[Nutzerin]</a:t>
            </a:r>
            <a:r>
              <a:rPr sz="900" b="1" spc="30" dirty="0">
                <a:solidFill>
                  <a:srgbClr val="00AE9D"/>
                </a:solidFill>
                <a:latin typeface="Bahnschrift SemiBold" panose="020B0502040204020203" pitchFamily="34" charset="0"/>
                <a:cs typeface="DIN 2014 Bold"/>
              </a:rPr>
              <a:t> </a:t>
            </a:r>
            <a:r>
              <a:rPr sz="900" spc="5" dirty="0">
                <a:solidFill>
                  <a:srgbClr val="FFFFFF"/>
                </a:solidFill>
                <a:latin typeface="Bahnschrift SemiLight" panose="020B0502040204020203" pitchFamily="34" charset="0"/>
                <a:cs typeface="DIN 2014"/>
              </a:rPr>
              <a:t>Super,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dass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Lehrer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euch</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trotz</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allem</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gut</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vorbereiten.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Warum</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klappt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bei</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euch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das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Homeschooling</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nicht</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so</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gut?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Liegt</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es</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an </a:t>
            </a:r>
            <a:r>
              <a:rPr sz="900" spc="-2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technischen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Ausstattung?</a:t>
            </a:r>
            <a:endParaRPr sz="900" dirty="0">
              <a:latin typeface="Bahnschrift SemiLight" panose="020B0502040204020203" pitchFamily="34" charset="0"/>
              <a:cs typeface="DIN 2014"/>
            </a:endParaRPr>
          </a:p>
        </p:txBody>
      </p:sp>
      <p:sp>
        <p:nvSpPr>
          <p:cNvPr id="14" name="object 14"/>
          <p:cNvSpPr txBox="1">
            <a:spLocks noGrp="1"/>
          </p:cNvSpPr>
          <p:nvPr>
            <p:ph type="title"/>
          </p:nvPr>
        </p:nvSpPr>
        <p:spPr>
          <a:xfrm>
            <a:off x="493074" y="533377"/>
            <a:ext cx="3526154"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50" dirty="0"/>
              <a:t> </a:t>
            </a:r>
            <a:r>
              <a:rPr spc="-5" dirty="0"/>
              <a:t>STIL</a:t>
            </a:r>
            <a:r>
              <a:rPr spc="-60" dirty="0"/>
              <a:t> </a:t>
            </a:r>
            <a:r>
              <a:rPr dirty="0"/>
              <a:t>–</a:t>
            </a:r>
            <a:r>
              <a:rPr spc="-65" dirty="0"/>
              <a:t> </a:t>
            </a:r>
            <a:r>
              <a:rPr dirty="0"/>
              <a:t>BEISPIELE</a:t>
            </a:r>
          </a:p>
        </p:txBody>
      </p:sp>
      <p:sp>
        <p:nvSpPr>
          <p:cNvPr id="15" name="object 15"/>
          <p:cNvSpPr txBox="1"/>
          <p:nvPr/>
        </p:nvSpPr>
        <p:spPr>
          <a:xfrm>
            <a:off x="491299" y="1306092"/>
            <a:ext cx="6925945" cy="978986"/>
          </a:xfrm>
          <a:prstGeom prst="rect">
            <a:avLst/>
          </a:prstGeom>
        </p:spPr>
        <p:txBody>
          <a:bodyPr vert="horz" wrap="square" lIns="0" tIns="12700" rIns="0" bIns="0" rtlCol="0">
            <a:spAutoFit/>
          </a:bodyPr>
          <a:lstStyle/>
          <a:p>
            <a:pPr marL="12700" marR="5080">
              <a:lnSpc>
                <a:spcPct val="121800"/>
              </a:lnSpc>
              <a:spcBef>
                <a:spcPts val="100"/>
              </a:spcBef>
            </a:pPr>
            <a:r>
              <a:rPr sz="1200" b="1" spc="15" dirty="0">
                <a:solidFill>
                  <a:srgbClr val="231F20"/>
                </a:solidFill>
                <a:latin typeface="Bahnschrift SemiBold" panose="020B0502040204020203" pitchFamily="34" charset="0"/>
                <a:cs typeface="DIN 2014 Bold"/>
              </a:rPr>
              <a:t>Bei</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den</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Beispielen</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handelt</a:t>
            </a:r>
            <a:r>
              <a:rPr sz="1200" b="1" spc="50" dirty="0">
                <a:solidFill>
                  <a:srgbClr val="231F20"/>
                </a:solidFill>
                <a:latin typeface="Bahnschrift SemiBold" panose="020B0502040204020203" pitchFamily="34" charset="0"/>
                <a:cs typeface="DIN 2014 Bold"/>
              </a:rPr>
              <a:t> </a:t>
            </a:r>
            <a:r>
              <a:rPr sz="1200" b="1" spc="10" dirty="0">
                <a:solidFill>
                  <a:srgbClr val="231F20"/>
                </a:solidFill>
                <a:latin typeface="Bahnschrift SemiBold" panose="020B0502040204020203" pitchFamily="34" charset="0"/>
                <a:cs typeface="DIN 2014 Bold"/>
              </a:rPr>
              <a:t>es</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sich</a:t>
            </a:r>
            <a:r>
              <a:rPr sz="1200" b="1" spc="50" dirty="0">
                <a:solidFill>
                  <a:srgbClr val="231F20"/>
                </a:solidFill>
                <a:latin typeface="Bahnschrift SemiBold" panose="020B0502040204020203" pitchFamily="34" charset="0"/>
                <a:cs typeface="DIN 2014 Bold"/>
              </a:rPr>
              <a:t> </a:t>
            </a:r>
            <a:r>
              <a:rPr sz="1200" b="1" spc="10" dirty="0">
                <a:solidFill>
                  <a:srgbClr val="231F20"/>
                </a:solidFill>
                <a:latin typeface="Bahnschrift SemiBold" panose="020B0502040204020203" pitchFamily="34" charset="0"/>
                <a:cs typeface="DIN 2014 Bold"/>
              </a:rPr>
              <a:t>um</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echte</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Moderationskommentare</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aus</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dem</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Feldexperiment, </a:t>
            </a:r>
            <a:r>
              <a:rPr sz="1200" b="1" spc="-31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mit</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dem</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wir</a:t>
            </a:r>
            <a:r>
              <a:rPr sz="1200" b="1" spc="50"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die</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Wirkung</a:t>
            </a:r>
            <a:r>
              <a:rPr sz="1200" b="1" spc="50" dirty="0">
                <a:solidFill>
                  <a:srgbClr val="231F20"/>
                </a:solidFill>
                <a:latin typeface="Bahnschrift SemiBold" panose="020B0502040204020203" pitchFamily="34" charset="0"/>
                <a:cs typeface="DIN 2014 Bold"/>
              </a:rPr>
              <a:t> </a:t>
            </a:r>
            <a:r>
              <a:rPr sz="1200" b="1" spc="10" dirty="0">
                <a:solidFill>
                  <a:srgbClr val="231F20"/>
                </a:solidFill>
                <a:latin typeface="Bahnschrift SemiBold" panose="020B0502040204020203" pitchFamily="34" charset="0"/>
                <a:cs typeface="DIN 2014 Bold"/>
              </a:rPr>
              <a:t>von</a:t>
            </a:r>
            <a:r>
              <a:rPr sz="1200" b="1" spc="5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Empowerment-Moderation</a:t>
            </a:r>
            <a:r>
              <a:rPr sz="1200" b="1" spc="50" dirty="0">
                <a:solidFill>
                  <a:srgbClr val="231F20"/>
                </a:solidFill>
                <a:latin typeface="Bahnschrift SemiBold" panose="020B0502040204020203" pitchFamily="34" charset="0"/>
                <a:cs typeface="DIN 2014 Bold"/>
              </a:rPr>
              <a:t> </a:t>
            </a:r>
            <a:r>
              <a:rPr sz="1200" b="1" spc="20" dirty="0" err="1">
                <a:solidFill>
                  <a:srgbClr val="231F20"/>
                </a:solidFill>
                <a:latin typeface="Bahnschrift SemiBold" panose="020B0502040204020203" pitchFamily="34" charset="0"/>
                <a:cs typeface="DIN 2014 Bold"/>
              </a:rPr>
              <a:t>getestet</a:t>
            </a:r>
            <a:r>
              <a:rPr sz="1200" b="1" spc="50" dirty="0">
                <a:solidFill>
                  <a:srgbClr val="231F20"/>
                </a:solidFill>
                <a:latin typeface="Bahnschrift SemiBold" panose="020B0502040204020203" pitchFamily="34" charset="0"/>
                <a:cs typeface="DIN 2014 Bold"/>
              </a:rPr>
              <a:t> </a:t>
            </a:r>
            <a:r>
              <a:rPr sz="1200" b="1" spc="25" dirty="0" err="1" smtClean="0">
                <a:solidFill>
                  <a:srgbClr val="231F20"/>
                </a:solidFill>
                <a:latin typeface="Bahnschrift SemiBold" panose="020B0502040204020203" pitchFamily="34" charset="0"/>
                <a:cs typeface="DIN 2014 Bold"/>
              </a:rPr>
              <a:t>haben</a:t>
            </a:r>
            <a:r>
              <a:rPr sz="1200" b="1" spc="25" dirty="0" smtClean="0">
                <a:solidFill>
                  <a:srgbClr val="231F20"/>
                </a:solidFill>
                <a:latin typeface="Bahnschrift SemiBold" panose="020B0502040204020203" pitchFamily="34" charset="0"/>
                <a:cs typeface="DIN 2014 Bold"/>
              </a:rPr>
              <a:t>.</a:t>
            </a:r>
            <a:endParaRPr sz="1200" dirty="0" smtClean="0">
              <a:latin typeface="Bahnschrift SemiBold" panose="020B0502040204020203" pitchFamily="34" charset="0"/>
              <a:cs typeface="DIN 2014 Bold"/>
            </a:endParaRPr>
          </a:p>
          <a:p>
            <a:pPr>
              <a:lnSpc>
                <a:spcPct val="100000"/>
              </a:lnSpc>
              <a:spcBef>
                <a:spcPts val="10"/>
              </a:spcBef>
            </a:pPr>
            <a:endParaRPr sz="1750" dirty="0" smtClean="0">
              <a:latin typeface="Bahnschrift SemiBold" panose="020B0502040204020203" pitchFamily="34" charset="0"/>
              <a:cs typeface="DIN 2014 Bold"/>
            </a:endParaRPr>
          </a:p>
          <a:p>
            <a:pPr marL="12700">
              <a:lnSpc>
                <a:spcPct val="100000"/>
              </a:lnSpc>
              <a:tabLst>
                <a:tab pos="4130675" algn="l"/>
              </a:tabLst>
            </a:pPr>
            <a:r>
              <a:rPr sz="1600" b="1" spc="-25" dirty="0" err="1" smtClean="0">
                <a:solidFill>
                  <a:srgbClr val="00AE9D"/>
                </a:solidFill>
                <a:latin typeface="Bahnschrift SemiBold Condensed" panose="020B0502040204020203" pitchFamily="34" charset="0"/>
                <a:cs typeface="DIN OT Cond"/>
              </a:rPr>
              <a:t>Eröffnungskommentare</a:t>
            </a:r>
            <a:r>
              <a:rPr sz="1600" b="1" spc="-25" dirty="0" smtClean="0">
                <a:solidFill>
                  <a:srgbClr val="00AE9D"/>
                </a:solidFill>
                <a:latin typeface="Bahnschrift SemiBold Condensed" panose="020B0502040204020203" pitchFamily="34" charset="0"/>
                <a:cs typeface="DIN OT Cond"/>
              </a:rPr>
              <a:t>	</a:t>
            </a:r>
            <a:r>
              <a:rPr sz="1600" b="1" spc="-20" dirty="0" err="1" smtClean="0">
                <a:solidFill>
                  <a:srgbClr val="00AE9D"/>
                </a:solidFill>
                <a:latin typeface="Bahnschrift SemiBold Condensed" panose="020B0502040204020203" pitchFamily="34" charset="0"/>
                <a:cs typeface="DIN OT Cond"/>
              </a:rPr>
              <a:t>Antwortkommentare</a:t>
            </a:r>
            <a:endParaRPr sz="1600" dirty="0">
              <a:latin typeface="Bahnschrift SemiBold Condensed" panose="020B0502040204020203" pitchFamily="34" charset="0"/>
              <a:cs typeface="DIN OT Cond"/>
            </a:endParaRPr>
          </a:p>
        </p:txBody>
      </p:sp>
      <p:sp>
        <p:nvSpPr>
          <p:cNvPr id="16" name="object 16"/>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17" name="object 17"/>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21</a:t>
            </a:fld>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6" y="1359414"/>
            <a:ext cx="8352244" cy="3103133"/>
          </a:xfrm>
          <a:prstGeom prst="rect">
            <a:avLst/>
          </a:prstGeom>
        </p:spPr>
      </p:pic>
      <p:sp>
        <p:nvSpPr>
          <p:cNvPr id="27" name="object 27"/>
          <p:cNvSpPr txBox="1">
            <a:spLocks noGrp="1"/>
          </p:cNvSpPr>
          <p:nvPr>
            <p:ph type="title"/>
          </p:nvPr>
        </p:nvSpPr>
        <p:spPr>
          <a:xfrm>
            <a:off x="493074" y="533377"/>
            <a:ext cx="3526154"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50" dirty="0"/>
              <a:t> </a:t>
            </a:r>
            <a:r>
              <a:rPr spc="-5" dirty="0"/>
              <a:t>STIL</a:t>
            </a:r>
            <a:r>
              <a:rPr spc="-60" dirty="0"/>
              <a:t> </a:t>
            </a:r>
            <a:r>
              <a:rPr dirty="0"/>
              <a:t>–</a:t>
            </a:r>
            <a:r>
              <a:rPr spc="-65" dirty="0"/>
              <a:t> </a:t>
            </a:r>
            <a:r>
              <a:rPr dirty="0"/>
              <a:t>BEISPIELE</a:t>
            </a:r>
          </a:p>
        </p:txBody>
      </p:sp>
      <p:pic>
        <p:nvPicPr>
          <p:cNvPr id="44" name="Grafik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22</a:t>
            </a:fld>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 name="Grafik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88" y="1357087"/>
            <a:ext cx="5322269" cy="3084843"/>
          </a:xfrm>
          <a:prstGeom prst="rect">
            <a:avLst/>
          </a:prstGeom>
        </p:spPr>
      </p:pic>
      <p:grpSp>
        <p:nvGrpSpPr>
          <p:cNvPr id="2" name="object 2"/>
          <p:cNvGrpSpPr/>
          <p:nvPr/>
        </p:nvGrpSpPr>
        <p:grpSpPr>
          <a:xfrm>
            <a:off x="7244357" y="3574121"/>
            <a:ext cx="930275" cy="1576070"/>
            <a:chOff x="7244357" y="3574121"/>
            <a:chExt cx="930275" cy="1576070"/>
          </a:xfrm>
        </p:grpSpPr>
        <p:sp>
          <p:nvSpPr>
            <p:cNvPr id="3" name="object 3"/>
            <p:cNvSpPr/>
            <p:nvPr/>
          </p:nvSpPr>
          <p:spPr>
            <a:xfrm>
              <a:off x="7483848" y="3994369"/>
              <a:ext cx="473709" cy="409575"/>
            </a:xfrm>
            <a:custGeom>
              <a:avLst/>
              <a:gdLst/>
              <a:ahLst/>
              <a:cxnLst/>
              <a:rect l="l" t="t" r="r" b="b"/>
              <a:pathLst>
                <a:path w="473709" h="409575">
                  <a:moveTo>
                    <a:pt x="236854" y="409580"/>
                  </a:moveTo>
                  <a:lnTo>
                    <a:pt x="142365" y="383173"/>
                  </a:lnTo>
                  <a:lnTo>
                    <a:pt x="88631" y="353293"/>
                  </a:lnTo>
                  <a:lnTo>
                    <a:pt x="55641" y="300973"/>
                  </a:lnTo>
                  <a:lnTo>
                    <a:pt x="23380" y="207243"/>
                  </a:lnTo>
                  <a:lnTo>
                    <a:pt x="12321" y="170046"/>
                  </a:lnTo>
                  <a:lnTo>
                    <a:pt x="2822" y="128250"/>
                  </a:lnTo>
                  <a:lnTo>
                    <a:pt x="0" y="104361"/>
                  </a:lnTo>
                  <a:lnTo>
                    <a:pt x="47217" y="41218"/>
                  </a:lnTo>
                  <a:lnTo>
                    <a:pt x="90225" y="9601"/>
                  </a:lnTo>
                  <a:lnTo>
                    <a:pt x="153567" y="0"/>
                  </a:lnTo>
                  <a:lnTo>
                    <a:pt x="261785" y="2900"/>
                  </a:lnTo>
                  <a:lnTo>
                    <a:pt x="355200" y="7211"/>
                  </a:lnTo>
                  <a:lnTo>
                    <a:pt x="408414" y="20284"/>
                  </a:lnTo>
                  <a:lnTo>
                    <a:pt x="441295" y="52592"/>
                  </a:lnTo>
                  <a:lnTo>
                    <a:pt x="473709" y="114610"/>
                  </a:lnTo>
                  <a:lnTo>
                    <a:pt x="425391" y="264581"/>
                  </a:lnTo>
                  <a:lnTo>
                    <a:pt x="345228" y="354435"/>
                  </a:lnTo>
                  <a:lnTo>
                    <a:pt x="270093" y="398118"/>
                  </a:lnTo>
                  <a:lnTo>
                    <a:pt x="236854" y="409580"/>
                  </a:lnTo>
                  <a:close/>
                </a:path>
              </a:pathLst>
            </a:custGeom>
            <a:ln w="11429">
              <a:solidFill>
                <a:srgbClr val="00AE9D"/>
              </a:solidFill>
            </a:ln>
          </p:spPr>
          <p:txBody>
            <a:bodyPr wrap="square" lIns="0" tIns="0" rIns="0" bIns="0" rtlCol="0"/>
            <a:lstStyle/>
            <a:p>
              <a:endParaRPr/>
            </a:p>
          </p:txBody>
        </p:sp>
        <p:sp>
          <p:nvSpPr>
            <p:cNvPr id="4" name="object 4"/>
            <p:cNvSpPr/>
            <p:nvPr/>
          </p:nvSpPr>
          <p:spPr>
            <a:xfrm>
              <a:off x="7428141" y="3669146"/>
              <a:ext cx="563880" cy="443865"/>
            </a:xfrm>
            <a:custGeom>
              <a:avLst/>
              <a:gdLst/>
              <a:ahLst/>
              <a:cxnLst/>
              <a:rect l="l" t="t" r="r" b="b"/>
              <a:pathLst>
                <a:path w="563879" h="443864">
                  <a:moveTo>
                    <a:pt x="57421" y="429092"/>
                  </a:moveTo>
                  <a:lnTo>
                    <a:pt x="14477" y="309595"/>
                  </a:lnTo>
                  <a:lnTo>
                    <a:pt x="0" y="237113"/>
                  </a:lnTo>
                  <a:lnTo>
                    <a:pt x="13842" y="182262"/>
                  </a:lnTo>
                  <a:lnTo>
                    <a:pt x="55859" y="115656"/>
                  </a:lnTo>
                  <a:lnTo>
                    <a:pt x="89275" y="74427"/>
                  </a:lnTo>
                  <a:lnTo>
                    <a:pt x="125252" y="43841"/>
                  </a:lnTo>
                  <a:lnTo>
                    <a:pt x="163489" y="22500"/>
                  </a:lnTo>
                  <a:lnTo>
                    <a:pt x="203687" y="9011"/>
                  </a:lnTo>
                  <a:lnTo>
                    <a:pt x="245547" y="1976"/>
                  </a:lnTo>
                  <a:lnTo>
                    <a:pt x="288767" y="0"/>
                  </a:lnTo>
                  <a:lnTo>
                    <a:pt x="333049" y="1687"/>
                  </a:lnTo>
                  <a:lnTo>
                    <a:pt x="462780" y="13997"/>
                  </a:lnTo>
                  <a:lnTo>
                    <a:pt x="530031" y="41400"/>
                  </a:lnTo>
                  <a:lnTo>
                    <a:pt x="556407" y="104864"/>
                  </a:lnTo>
                  <a:lnTo>
                    <a:pt x="563516" y="225359"/>
                  </a:lnTo>
                  <a:lnTo>
                    <a:pt x="563828" y="293680"/>
                  </a:lnTo>
                  <a:lnTo>
                    <a:pt x="560200" y="339161"/>
                  </a:lnTo>
                  <a:lnTo>
                    <a:pt x="549273" y="382236"/>
                  </a:lnTo>
                  <a:lnTo>
                    <a:pt x="527689" y="443342"/>
                  </a:lnTo>
                </a:path>
              </a:pathLst>
            </a:custGeom>
            <a:ln w="11430">
              <a:solidFill>
                <a:srgbClr val="00AE9D"/>
              </a:solidFill>
            </a:ln>
          </p:spPr>
          <p:txBody>
            <a:bodyPr wrap="square" lIns="0" tIns="0" rIns="0" bIns="0" rtlCol="0"/>
            <a:lstStyle/>
            <a:p>
              <a:endParaRPr/>
            </a:p>
          </p:txBody>
        </p:sp>
        <p:pic>
          <p:nvPicPr>
            <p:cNvPr id="5" name="object 5"/>
            <p:cNvPicPr/>
            <p:nvPr/>
          </p:nvPicPr>
          <p:blipFill>
            <a:blip r:embed="rId4" cstate="print"/>
            <a:stretch>
              <a:fillRect/>
            </a:stretch>
          </p:blipFill>
          <p:spPr>
            <a:xfrm>
              <a:off x="7438395" y="4019424"/>
              <a:ext cx="63640" cy="149961"/>
            </a:xfrm>
            <a:prstGeom prst="rect">
              <a:avLst/>
            </a:prstGeom>
          </p:spPr>
        </p:pic>
        <p:pic>
          <p:nvPicPr>
            <p:cNvPr id="6" name="object 6"/>
            <p:cNvPicPr/>
            <p:nvPr/>
          </p:nvPicPr>
          <p:blipFill>
            <a:blip r:embed="rId5" cstate="print"/>
            <a:stretch>
              <a:fillRect/>
            </a:stretch>
          </p:blipFill>
          <p:spPr>
            <a:xfrm>
              <a:off x="7944726" y="4019424"/>
              <a:ext cx="63640" cy="149961"/>
            </a:xfrm>
            <a:prstGeom prst="rect">
              <a:avLst/>
            </a:prstGeom>
          </p:spPr>
        </p:pic>
        <p:pic>
          <p:nvPicPr>
            <p:cNvPr id="7" name="object 7"/>
            <p:cNvPicPr/>
            <p:nvPr/>
          </p:nvPicPr>
          <p:blipFill>
            <a:blip r:embed="rId6" cstate="print"/>
            <a:stretch>
              <a:fillRect/>
            </a:stretch>
          </p:blipFill>
          <p:spPr>
            <a:xfrm>
              <a:off x="7481233" y="4316285"/>
              <a:ext cx="110511" cy="207124"/>
            </a:xfrm>
            <a:prstGeom prst="rect">
              <a:avLst/>
            </a:prstGeom>
          </p:spPr>
        </p:pic>
        <p:pic>
          <p:nvPicPr>
            <p:cNvPr id="8" name="object 8"/>
            <p:cNvPicPr/>
            <p:nvPr/>
          </p:nvPicPr>
          <p:blipFill>
            <a:blip r:embed="rId7" cstate="print"/>
            <a:stretch>
              <a:fillRect/>
            </a:stretch>
          </p:blipFill>
          <p:spPr>
            <a:xfrm>
              <a:off x="7851421" y="4316285"/>
              <a:ext cx="110511" cy="207124"/>
            </a:xfrm>
            <a:prstGeom prst="rect">
              <a:avLst/>
            </a:prstGeom>
          </p:spPr>
        </p:pic>
        <p:sp>
          <p:nvSpPr>
            <p:cNvPr id="9" name="object 9"/>
            <p:cNvSpPr/>
            <p:nvPr/>
          </p:nvSpPr>
          <p:spPr>
            <a:xfrm>
              <a:off x="7519497" y="4233851"/>
              <a:ext cx="10795" cy="261620"/>
            </a:xfrm>
            <a:custGeom>
              <a:avLst/>
              <a:gdLst/>
              <a:ahLst/>
              <a:cxnLst/>
              <a:rect l="l" t="t" r="r" b="b"/>
              <a:pathLst>
                <a:path w="10795" h="261620">
                  <a:moveTo>
                    <a:pt x="0" y="0"/>
                  </a:moveTo>
                  <a:lnTo>
                    <a:pt x="10299" y="261086"/>
                  </a:lnTo>
                </a:path>
              </a:pathLst>
            </a:custGeom>
            <a:ln w="11430">
              <a:solidFill>
                <a:srgbClr val="00AE9D"/>
              </a:solidFill>
            </a:ln>
          </p:spPr>
          <p:txBody>
            <a:bodyPr wrap="square" lIns="0" tIns="0" rIns="0" bIns="0" rtlCol="0"/>
            <a:lstStyle/>
            <a:p>
              <a:endParaRPr/>
            </a:p>
          </p:txBody>
        </p:sp>
        <p:sp>
          <p:nvSpPr>
            <p:cNvPr id="10" name="object 10"/>
            <p:cNvSpPr/>
            <p:nvPr/>
          </p:nvSpPr>
          <p:spPr>
            <a:xfrm>
              <a:off x="7914796" y="4233851"/>
              <a:ext cx="10795" cy="261620"/>
            </a:xfrm>
            <a:custGeom>
              <a:avLst/>
              <a:gdLst/>
              <a:ahLst/>
              <a:cxnLst/>
              <a:rect l="l" t="t" r="r" b="b"/>
              <a:pathLst>
                <a:path w="10795" h="261620">
                  <a:moveTo>
                    <a:pt x="10299" y="0"/>
                  </a:moveTo>
                  <a:lnTo>
                    <a:pt x="0" y="261086"/>
                  </a:lnTo>
                </a:path>
              </a:pathLst>
            </a:custGeom>
            <a:ln w="11430">
              <a:solidFill>
                <a:srgbClr val="00AE9D"/>
              </a:solidFill>
            </a:ln>
          </p:spPr>
          <p:txBody>
            <a:bodyPr wrap="square" lIns="0" tIns="0" rIns="0" bIns="0" rtlCol="0"/>
            <a:lstStyle/>
            <a:p>
              <a:endParaRPr/>
            </a:p>
          </p:txBody>
        </p:sp>
        <p:sp>
          <p:nvSpPr>
            <p:cNvPr id="11" name="object 11"/>
            <p:cNvSpPr/>
            <p:nvPr/>
          </p:nvSpPr>
          <p:spPr>
            <a:xfrm>
              <a:off x="7981352" y="4140013"/>
              <a:ext cx="4445" cy="354965"/>
            </a:xfrm>
            <a:custGeom>
              <a:avLst/>
              <a:gdLst/>
              <a:ahLst/>
              <a:cxnLst/>
              <a:rect l="l" t="t" r="r" b="b"/>
              <a:pathLst>
                <a:path w="4445" h="354964">
                  <a:moveTo>
                    <a:pt x="0" y="0"/>
                  </a:moveTo>
                  <a:lnTo>
                    <a:pt x="4102" y="354926"/>
                  </a:lnTo>
                </a:path>
              </a:pathLst>
            </a:custGeom>
            <a:ln w="11430">
              <a:solidFill>
                <a:srgbClr val="00AE9D"/>
              </a:solidFill>
            </a:ln>
          </p:spPr>
          <p:txBody>
            <a:bodyPr wrap="square" lIns="0" tIns="0" rIns="0" bIns="0" rtlCol="0"/>
            <a:lstStyle/>
            <a:p>
              <a:endParaRPr/>
            </a:p>
          </p:txBody>
        </p:sp>
        <p:sp>
          <p:nvSpPr>
            <p:cNvPr id="12" name="object 12"/>
            <p:cNvSpPr/>
            <p:nvPr/>
          </p:nvSpPr>
          <p:spPr>
            <a:xfrm>
              <a:off x="7250072" y="4441930"/>
              <a:ext cx="918844" cy="702945"/>
            </a:xfrm>
            <a:custGeom>
              <a:avLst/>
              <a:gdLst/>
              <a:ahLst/>
              <a:cxnLst/>
              <a:rect l="l" t="t" r="r" b="b"/>
              <a:pathLst>
                <a:path w="918845" h="702945">
                  <a:moveTo>
                    <a:pt x="0" y="178066"/>
                  </a:moveTo>
                  <a:lnTo>
                    <a:pt x="13512" y="136728"/>
                  </a:lnTo>
                  <a:lnTo>
                    <a:pt x="42294" y="107133"/>
                  </a:lnTo>
                  <a:lnTo>
                    <a:pt x="87425" y="83680"/>
                  </a:lnTo>
                  <a:lnTo>
                    <a:pt x="129057" y="68237"/>
                  </a:lnTo>
                  <a:lnTo>
                    <a:pt x="147345" y="62674"/>
                  </a:lnTo>
                  <a:lnTo>
                    <a:pt x="125266" y="30448"/>
                  </a:lnTo>
                  <a:lnTo>
                    <a:pt x="116449" y="13177"/>
                  </a:lnTo>
                  <a:lnTo>
                    <a:pt x="119581" y="4986"/>
                  </a:lnTo>
                  <a:lnTo>
                    <a:pt x="133350" y="0"/>
                  </a:lnTo>
                  <a:lnTo>
                    <a:pt x="201933" y="43178"/>
                  </a:lnTo>
                  <a:lnTo>
                    <a:pt x="248975" y="88087"/>
                  </a:lnTo>
                  <a:lnTo>
                    <a:pt x="294995" y="133362"/>
                  </a:lnTo>
                  <a:lnTo>
                    <a:pt x="338129" y="184412"/>
                  </a:lnTo>
                  <a:lnTo>
                    <a:pt x="371936" y="210627"/>
                  </a:lnTo>
                  <a:lnTo>
                    <a:pt x="413905" y="220286"/>
                  </a:lnTo>
                  <a:lnTo>
                    <a:pt x="481520" y="221665"/>
                  </a:lnTo>
                  <a:lnTo>
                    <a:pt x="547040" y="211918"/>
                  </a:lnTo>
                  <a:lnTo>
                    <a:pt x="594202" y="187483"/>
                  </a:lnTo>
                  <a:lnTo>
                    <a:pt x="629708" y="155571"/>
                  </a:lnTo>
                  <a:lnTo>
                    <a:pt x="660260" y="123393"/>
                  </a:lnTo>
                  <a:lnTo>
                    <a:pt x="694017" y="91764"/>
                  </a:lnTo>
                  <a:lnTo>
                    <a:pt x="730981" y="60540"/>
                  </a:lnTo>
                  <a:lnTo>
                    <a:pt x="765614" y="35460"/>
                  </a:lnTo>
                  <a:lnTo>
                    <a:pt x="792378" y="22263"/>
                  </a:lnTo>
                  <a:lnTo>
                    <a:pt x="807945" y="21126"/>
                  </a:lnTo>
                  <a:lnTo>
                    <a:pt x="814331" y="27068"/>
                  </a:lnTo>
                  <a:lnTo>
                    <a:pt x="804008" y="65703"/>
                  </a:lnTo>
                  <a:lnTo>
                    <a:pt x="795489" y="84937"/>
                  </a:lnTo>
                  <a:lnTo>
                    <a:pt x="849622" y="108815"/>
                  </a:lnTo>
                  <a:lnTo>
                    <a:pt x="893187" y="146422"/>
                  </a:lnTo>
                  <a:lnTo>
                    <a:pt x="911129" y="228030"/>
                  </a:lnTo>
                  <a:lnTo>
                    <a:pt x="915965" y="287791"/>
                  </a:lnTo>
                  <a:lnTo>
                    <a:pt x="918177" y="337670"/>
                  </a:lnTo>
                  <a:lnTo>
                    <a:pt x="918705" y="358546"/>
                  </a:lnTo>
                  <a:lnTo>
                    <a:pt x="918838" y="702471"/>
                  </a:lnTo>
                </a:path>
              </a:pathLst>
            </a:custGeom>
            <a:ln w="11430">
              <a:solidFill>
                <a:srgbClr val="00AE9D"/>
              </a:solidFill>
            </a:ln>
          </p:spPr>
          <p:txBody>
            <a:bodyPr wrap="square" lIns="0" tIns="0" rIns="0" bIns="0" rtlCol="0"/>
            <a:lstStyle/>
            <a:p>
              <a:endParaRPr/>
            </a:p>
          </p:txBody>
        </p:sp>
        <p:pic>
          <p:nvPicPr>
            <p:cNvPr id="13" name="object 13"/>
            <p:cNvPicPr/>
            <p:nvPr/>
          </p:nvPicPr>
          <p:blipFill>
            <a:blip r:embed="rId8" cstate="print"/>
            <a:stretch>
              <a:fillRect/>
            </a:stretch>
          </p:blipFill>
          <p:spPr>
            <a:xfrm>
              <a:off x="7595924" y="3574121"/>
              <a:ext cx="253898" cy="121526"/>
            </a:xfrm>
            <a:prstGeom prst="rect">
              <a:avLst/>
            </a:prstGeom>
          </p:spPr>
        </p:pic>
      </p:grpSp>
      <p:sp>
        <p:nvSpPr>
          <p:cNvPr id="14" name="object 14"/>
          <p:cNvSpPr/>
          <p:nvPr/>
        </p:nvSpPr>
        <p:spPr>
          <a:xfrm>
            <a:off x="8377038" y="4271602"/>
            <a:ext cx="210820" cy="306070"/>
          </a:xfrm>
          <a:custGeom>
            <a:avLst/>
            <a:gdLst/>
            <a:ahLst/>
            <a:cxnLst/>
            <a:rect l="l" t="t" r="r" b="b"/>
            <a:pathLst>
              <a:path w="210820" h="306070">
                <a:moveTo>
                  <a:pt x="129565" y="0"/>
                </a:moveTo>
                <a:lnTo>
                  <a:pt x="128168" y="87922"/>
                </a:lnTo>
                <a:lnTo>
                  <a:pt x="57200" y="140099"/>
                </a:lnTo>
                <a:lnTo>
                  <a:pt x="20193" y="170254"/>
                </a:lnTo>
                <a:lnTo>
                  <a:pt x="5131" y="189872"/>
                </a:lnTo>
                <a:lnTo>
                  <a:pt x="0" y="210439"/>
                </a:lnTo>
                <a:lnTo>
                  <a:pt x="23019" y="248415"/>
                </a:lnTo>
                <a:lnTo>
                  <a:pt x="37803" y="270983"/>
                </a:lnTo>
                <a:lnTo>
                  <a:pt x="50750" y="287059"/>
                </a:lnTo>
                <a:lnTo>
                  <a:pt x="68262" y="305562"/>
                </a:lnTo>
                <a:lnTo>
                  <a:pt x="77024" y="293573"/>
                </a:lnTo>
                <a:lnTo>
                  <a:pt x="99226" y="266017"/>
                </a:lnTo>
                <a:lnTo>
                  <a:pt x="131259" y="238114"/>
                </a:lnTo>
                <a:lnTo>
                  <a:pt x="169512" y="225085"/>
                </a:lnTo>
                <a:lnTo>
                  <a:pt x="210375" y="242150"/>
                </a:lnTo>
              </a:path>
            </a:pathLst>
          </a:custGeom>
          <a:ln w="11430">
            <a:solidFill>
              <a:srgbClr val="00AE9D"/>
            </a:solidFill>
          </a:ln>
        </p:spPr>
        <p:txBody>
          <a:bodyPr wrap="square" lIns="0" tIns="0" rIns="0" bIns="0" rtlCol="0"/>
          <a:lstStyle/>
          <a:p>
            <a:endParaRPr/>
          </a:p>
        </p:txBody>
      </p:sp>
      <p:sp>
        <p:nvSpPr>
          <p:cNvPr id="15" name="object 15"/>
          <p:cNvSpPr/>
          <p:nvPr/>
        </p:nvSpPr>
        <p:spPr>
          <a:xfrm>
            <a:off x="8736854" y="4273038"/>
            <a:ext cx="210820" cy="304165"/>
          </a:xfrm>
          <a:custGeom>
            <a:avLst/>
            <a:gdLst/>
            <a:ahLst/>
            <a:cxnLst/>
            <a:rect l="l" t="t" r="r" b="b"/>
            <a:pathLst>
              <a:path w="210820" h="304164">
                <a:moveTo>
                  <a:pt x="82829" y="0"/>
                </a:moveTo>
                <a:lnTo>
                  <a:pt x="82207" y="86487"/>
                </a:lnTo>
                <a:lnTo>
                  <a:pt x="153175" y="138664"/>
                </a:lnTo>
                <a:lnTo>
                  <a:pt x="190182" y="168819"/>
                </a:lnTo>
                <a:lnTo>
                  <a:pt x="205243" y="188437"/>
                </a:lnTo>
                <a:lnTo>
                  <a:pt x="210375" y="209003"/>
                </a:lnTo>
                <a:lnTo>
                  <a:pt x="187356" y="246980"/>
                </a:lnTo>
                <a:lnTo>
                  <a:pt x="172572" y="269547"/>
                </a:lnTo>
                <a:lnTo>
                  <a:pt x="159624" y="285624"/>
                </a:lnTo>
                <a:lnTo>
                  <a:pt x="142113" y="304126"/>
                </a:lnTo>
                <a:lnTo>
                  <a:pt x="133351" y="292137"/>
                </a:lnTo>
                <a:lnTo>
                  <a:pt x="111148" y="264578"/>
                </a:lnTo>
                <a:lnTo>
                  <a:pt x="79116" y="236671"/>
                </a:lnTo>
                <a:lnTo>
                  <a:pt x="40863" y="223639"/>
                </a:lnTo>
                <a:lnTo>
                  <a:pt x="0" y="240703"/>
                </a:lnTo>
              </a:path>
            </a:pathLst>
          </a:custGeom>
          <a:ln w="11430">
            <a:solidFill>
              <a:srgbClr val="00AE9D"/>
            </a:solidFill>
          </a:ln>
        </p:spPr>
        <p:txBody>
          <a:bodyPr wrap="square" lIns="0" tIns="0" rIns="0" bIns="0" rtlCol="0"/>
          <a:lstStyle/>
          <a:p>
            <a:endParaRPr/>
          </a:p>
        </p:txBody>
      </p:sp>
      <p:grpSp>
        <p:nvGrpSpPr>
          <p:cNvPr id="16" name="object 16"/>
          <p:cNvGrpSpPr/>
          <p:nvPr/>
        </p:nvGrpSpPr>
        <p:grpSpPr>
          <a:xfrm>
            <a:off x="8470127" y="4363528"/>
            <a:ext cx="384810" cy="422275"/>
            <a:chOff x="8470127" y="4363528"/>
            <a:chExt cx="384810" cy="422275"/>
          </a:xfrm>
        </p:grpSpPr>
        <p:sp>
          <p:nvSpPr>
            <p:cNvPr id="17" name="object 17"/>
            <p:cNvSpPr/>
            <p:nvPr/>
          </p:nvSpPr>
          <p:spPr>
            <a:xfrm>
              <a:off x="8498109" y="4369243"/>
              <a:ext cx="164465" cy="247015"/>
            </a:xfrm>
            <a:custGeom>
              <a:avLst/>
              <a:gdLst/>
              <a:ahLst/>
              <a:cxnLst/>
              <a:rect l="l" t="t" r="r" b="b"/>
              <a:pathLst>
                <a:path w="164465" h="247014">
                  <a:moveTo>
                    <a:pt x="0" y="0"/>
                  </a:moveTo>
                  <a:lnTo>
                    <a:pt x="6682" y="36176"/>
                  </a:lnTo>
                  <a:lnTo>
                    <a:pt x="22120" y="67621"/>
                  </a:lnTo>
                  <a:lnTo>
                    <a:pt x="58203" y="111781"/>
                  </a:lnTo>
                  <a:lnTo>
                    <a:pt x="126822" y="186105"/>
                  </a:lnTo>
                  <a:lnTo>
                    <a:pt x="146226" y="211398"/>
                  </a:lnTo>
                  <a:lnTo>
                    <a:pt x="156614" y="226140"/>
                  </a:lnTo>
                  <a:lnTo>
                    <a:pt x="161514" y="236013"/>
                  </a:lnTo>
                  <a:lnTo>
                    <a:pt x="164452" y="246697"/>
                  </a:lnTo>
                </a:path>
              </a:pathLst>
            </a:custGeom>
            <a:ln w="11430">
              <a:solidFill>
                <a:srgbClr val="00AE9D"/>
              </a:solidFill>
            </a:ln>
          </p:spPr>
          <p:txBody>
            <a:bodyPr wrap="square" lIns="0" tIns="0" rIns="0" bIns="0" rtlCol="0"/>
            <a:lstStyle/>
            <a:p>
              <a:endParaRPr/>
            </a:p>
          </p:txBody>
        </p:sp>
        <p:sp>
          <p:nvSpPr>
            <p:cNvPr id="18" name="object 18"/>
            <p:cNvSpPr/>
            <p:nvPr/>
          </p:nvSpPr>
          <p:spPr>
            <a:xfrm>
              <a:off x="8661704" y="4369243"/>
              <a:ext cx="164465" cy="247015"/>
            </a:xfrm>
            <a:custGeom>
              <a:avLst/>
              <a:gdLst/>
              <a:ahLst/>
              <a:cxnLst/>
              <a:rect l="l" t="t" r="r" b="b"/>
              <a:pathLst>
                <a:path w="164465" h="247014">
                  <a:moveTo>
                    <a:pt x="164452" y="0"/>
                  </a:moveTo>
                  <a:lnTo>
                    <a:pt x="157770" y="36176"/>
                  </a:lnTo>
                  <a:lnTo>
                    <a:pt x="142332" y="67621"/>
                  </a:lnTo>
                  <a:lnTo>
                    <a:pt x="106248" y="111781"/>
                  </a:lnTo>
                  <a:lnTo>
                    <a:pt x="37630" y="186105"/>
                  </a:lnTo>
                  <a:lnTo>
                    <a:pt x="18225" y="211398"/>
                  </a:lnTo>
                  <a:lnTo>
                    <a:pt x="7837" y="226140"/>
                  </a:lnTo>
                  <a:lnTo>
                    <a:pt x="2938" y="236013"/>
                  </a:lnTo>
                  <a:lnTo>
                    <a:pt x="0" y="246697"/>
                  </a:lnTo>
                </a:path>
              </a:pathLst>
            </a:custGeom>
            <a:ln w="11430">
              <a:solidFill>
                <a:srgbClr val="00AE9D"/>
              </a:solidFill>
            </a:ln>
          </p:spPr>
          <p:txBody>
            <a:bodyPr wrap="square" lIns="0" tIns="0" rIns="0" bIns="0" rtlCol="0"/>
            <a:lstStyle/>
            <a:p>
              <a:endParaRPr/>
            </a:p>
          </p:txBody>
        </p:sp>
        <p:sp>
          <p:nvSpPr>
            <p:cNvPr id="19" name="object 19"/>
            <p:cNvSpPr/>
            <p:nvPr/>
          </p:nvSpPr>
          <p:spPr>
            <a:xfrm>
              <a:off x="8475842" y="4538680"/>
              <a:ext cx="373380" cy="241300"/>
            </a:xfrm>
            <a:custGeom>
              <a:avLst/>
              <a:gdLst/>
              <a:ahLst/>
              <a:cxnLst/>
              <a:rect l="l" t="t" r="r" b="b"/>
              <a:pathLst>
                <a:path w="373379" h="241300">
                  <a:moveTo>
                    <a:pt x="0" y="0"/>
                  </a:moveTo>
                  <a:lnTo>
                    <a:pt x="37384" y="88168"/>
                  </a:lnTo>
                  <a:lnTo>
                    <a:pt x="69283" y="142655"/>
                  </a:lnTo>
                  <a:lnTo>
                    <a:pt x="113190" y="186051"/>
                  </a:lnTo>
                  <a:lnTo>
                    <a:pt x="186601" y="240944"/>
                  </a:lnTo>
                  <a:lnTo>
                    <a:pt x="272548" y="161728"/>
                  </a:lnTo>
                  <a:lnTo>
                    <a:pt x="320635" y="110375"/>
                  </a:lnTo>
                  <a:lnTo>
                    <a:pt x="348355" y="64433"/>
                  </a:lnTo>
                  <a:lnTo>
                    <a:pt x="373202" y="1447"/>
                  </a:lnTo>
                </a:path>
              </a:pathLst>
            </a:custGeom>
            <a:ln w="11429">
              <a:solidFill>
                <a:srgbClr val="00AE9D"/>
              </a:solidFill>
            </a:ln>
          </p:spPr>
          <p:txBody>
            <a:bodyPr wrap="square" lIns="0" tIns="0" rIns="0" bIns="0" rtlCol="0"/>
            <a:lstStyle/>
            <a:p>
              <a:endParaRPr/>
            </a:p>
          </p:txBody>
        </p:sp>
      </p:grpSp>
      <p:grpSp>
        <p:nvGrpSpPr>
          <p:cNvPr id="20" name="object 20"/>
          <p:cNvGrpSpPr/>
          <p:nvPr/>
        </p:nvGrpSpPr>
        <p:grpSpPr>
          <a:xfrm>
            <a:off x="8347128" y="3563732"/>
            <a:ext cx="628650" cy="779780"/>
            <a:chOff x="8347128" y="3563732"/>
            <a:chExt cx="628650" cy="779780"/>
          </a:xfrm>
        </p:grpSpPr>
        <p:sp>
          <p:nvSpPr>
            <p:cNvPr id="21" name="object 21"/>
            <p:cNvSpPr/>
            <p:nvPr/>
          </p:nvSpPr>
          <p:spPr>
            <a:xfrm>
              <a:off x="8352843" y="3569447"/>
              <a:ext cx="603250" cy="391795"/>
            </a:xfrm>
            <a:custGeom>
              <a:avLst/>
              <a:gdLst/>
              <a:ahLst/>
              <a:cxnLst/>
              <a:rect l="l" t="t" r="r" b="b"/>
              <a:pathLst>
                <a:path w="603250" h="391795">
                  <a:moveTo>
                    <a:pt x="29760" y="391718"/>
                  </a:moveTo>
                  <a:lnTo>
                    <a:pt x="6460" y="301687"/>
                  </a:lnTo>
                  <a:lnTo>
                    <a:pt x="0" y="243924"/>
                  </a:lnTo>
                  <a:lnTo>
                    <a:pt x="11553" y="193449"/>
                  </a:lnTo>
                  <a:lnTo>
                    <a:pt x="42295" y="125285"/>
                  </a:lnTo>
                  <a:lnTo>
                    <a:pt x="70532" y="82523"/>
                  </a:lnTo>
                  <a:lnTo>
                    <a:pt x="107099" y="50695"/>
                  </a:lnTo>
                  <a:lnTo>
                    <a:pt x="149584" y="28212"/>
                  </a:lnTo>
                  <a:lnTo>
                    <a:pt x="195576" y="13489"/>
                  </a:lnTo>
                  <a:lnTo>
                    <a:pt x="242665" y="4937"/>
                  </a:lnTo>
                  <a:lnTo>
                    <a:pt x="288437" y="969"/>
                  </a:lnTo>
                  <a:lnTo>
                    <a:pt x="330484" y="0"/>
                  </a:lnTo>
                  <a:lnTo>
                    <a:pt x="363530" y="1596"/>
                  </a:lnTo>
                  <a:lnTo>
                    <a:pt x="438362" y="17176"/>
                  </a:lnTo>
                  <a:lnTo>
                    <a:pt x="476321" y="33032"/>
                  </a:lnTo>
                  <a:lnTo>
                    <a:pt x="512091" y="55514"/>
                  </a:lnTo>
                  <a:lnTo>
                    <a:pt x="543759" y="85558"/>
                  </a:lnTo>
                  <a:lnTo>
                    <a:pt x="569411" y="124101"/>
                  </a:lnTo>
                  <a:lnTo>
                    <a:pt x="587133" y="172079"/>
                  </a:lnTo>
                  <a:lnTo>
                    <a:pt x="595012" y="230428"/>
                  </a:lnTo>
                  <a:lnTo>
                    <a:pt x="601889" y="277452"/>
                  </a:lnTo>
                  <a:lnTo>
                    <a:pt x="603021" y="309627"/>
                  </a:lnTo>
                  <a:lnTo>
                    <a:pt x="597364" y="341805"/>
                  </a:lnTo>
                  <a:lnTo>
                    <a:pt x="583874" y="388835"/>
                  </a:lnTo>
                </a:path>
              </a:pathLst>
            </a:custGeom>
            <a:ln w="11430">
              <a:solidFill>
                <a:srgbClr val="00AE9D"/>
              </a:solidFill>
            </a:ln>
          </p:spPr>
          <p:txBody>
            <a:bodyPr wrap="square" lIns="0" tIns="0" rIns="0" bIns="0" rtlCol="0"/>
            <a:lstStyle/>
            <a:p>
              <a:endParaRPr/>
            </a:p>
          </p:txBody>
        </p:sp>
        <p:sp>
          <p:nvSpPr>
            <p:cNvPr id="22" name="object 22"/>
            <p:cNvSpPr/>
            <p:nvPr/>
          </p:nvSpPr>
          <p:spPr>
            <a:xfrm>
              <a:off x="8368686" y="3650104"/>
              <a:ext cx="601345" cy="687705"/>
            </a:xfrm>
            <a:custGeom>
              <a:avLst/>
              <a:gdLst/>
              <a:ahLst/>
              <a:cxnLst/>
              <a:rect l="l" t="t" r="r" b="b"/>
              <a:pathLst>
                <a:path w="601345" h="687704">
                  <a:moveTo>
                    <a:pt x="58470" y="461451"/>
                  </a:moveTo>
                  <a:lnTo>
                    <a:pt x="26231" y="448794"/>
                  </a:lnTo>
                  <a:lnTo>
                    <a:pt x="9394" y="435436"/>
                  </a:lnTo>
                  <a:lnTo>
                    <a:pt x="2478" y="413153"/>
                  </a:lnTo>
                  <a:lnTo>
                    <a:pt x="0" y="373720"/>
                  </a:lnTo>
                  <a:lnTo>
                    <a:pt x="1997" y="334390"/>
                  </a:lnTo>
                  <a:lnTo>
                    <a:pt x="10785" y="312590"/>
                  </a:lnTo>
                  <a:lnTo>
                    <a:pt x="24274" y="300498"/>
                  </a:lnTo>
                  <a:lnTo>
                    <a:pt x="40373" y="290294"/>
                  </a:lnTo>
                  <a:lnTo>
                    <a:pt x="55208" y="274674"/>
                  </a:lnTo>
                  <a:lnTo>
                    <a:pt x="66125" y="252717"/>
                  </a:lnTo>
                  <a:lnTo>
                    <a:pt x="72866" y="226175"/>
                  </a:lnTo>
                  <a:lnTo>
                    <a:pt x="75171" y="196796"/>
                  </a:lnTo>
                  <a:lnTo>
                    <a:pt x="75105" y="164395"/>
                  </a:lnTo>
                  <a:lnTo>
                    <a:pt x="78649" y="121223"/>
                  </a:lnTo>
                  <a:lnTo>
                    <a:pt x="91416" y="75843"/>
                  </a:lnTo>
                  <a:lnTo>
                    <a:pt x="119018" y="36814"/>
                  </a:lnTo>
                  <a:lnTo>
                    <a:pt x="167068" y="12697"/>
                  </a:lnTo>
                  <a:lnTo>
                    <a:pt x="213949" y="4461"/>
                  </a:lnTo>
                  <a:lnTo>
                    <a:pt x="266286" y="0"/>
                  </a:lnTo>
                  <a:lnTo>
                    <a:pt x="320498" y="92"/>
                  </a:lnTo>
                  <a:lnTo>
                    <a:pt x="373006" y="5518"/>
                  </a:lnTo>
                  <a:lnTo>
                    <a:pt x="420230" y="17059"/>
                  </a:lnTo>
                  <a:lnTo>
                    <a:pt x="458589" y="35494"/>
                  </a:lnTo>
                  <a:lnTo>
                    <a:pt x="500555" y="85196"/>
                  </a:lnTo>
                  <a:lnTo>
                    <a:pt x="510735" y="130769"/>
                  </a:lnTo>
                  <a:lnTo>
                    <a:pt x="509562" y="173784"/>
                  </a:lnTo>
                  <a:lnTo>
                    <a:pt x="501686" y="212891"/>
                  </a:lnTo>
                  <a:lnTo>
                    <a:pt x="503991" y="238513"/>
                  </a:lnTo>
                  <a:lnTo>
                    <a:pt x="520915" y="261977"/>
                  </a:lnTo>
                  <a:lnTo>
                    <a:pt x="556895" y="294612"/>
                  </a:lnTo>
                  <a:lnTo>
                    <a:pt x="589136" y="326634"/>
                  </a:lnTo>
                  <a:lnTo>
                    <a:pt x="600754" y="351241"/>
                  </a:lnTo>
                  <a:lnTo>
                    <a:pt x="592531" y="380972"/>
                  </a:lnTo>
                  <a:lnTo>
                    <a:pt x="565251" y="428368"/>
                  </a:lnTo>
                  <a:lnTo>
                    <a:pt x="553655" y="444281"/>
                  </a:lnTo>
                  <a:lnTo>
                    <a:pt x="545584" y="453181"/>
                  </a:lnTo>
                  <a:lnTo>
                    <a:pt x="537253" y="458304"/>
                  </a:lnTo>
                  <a:lnTo>
                    <a:pt x="524878" y="462887"/>
                  </a:lnTo>
                  <a:lnTo>
                    <a:pt x="516785" y="545029"/>
                  </a:lnTo>
                  <a:lnTo>
                    <a:pt x="501905" y="591438"/>
                  </a:lnTo>
                  <a:lnTo>
                    <a:pt x="469273" y="619236"/>
                  </a:lnTo>
                  <a:lnTo>
                    <a:pt x="407924" y="645551"/>
                  </a:lnTo>
                  <a:lnTo>
                    <a:pt x="385563" y="669670"/>
                  </a:lnTo>
                  <a:lnTo>
                    <a:pt x="364767" y="682055"/>
                  </a:lnTo>
                  <a:lnTo>
                    <a:pt x="333530" y="686618"/>
                  </a:lnTo>
                  <a:lnTo>
                    <a:pt x="279844" y="687270"/>
                  </a:lnTo>
                  <a:lnTo>
                    <a:pt x="223670" y="679628"/>
                  </a:lnTo>
                  <a:lnTo>
                    <a:pt x="189687" y="662816"/>
                  </a:lnTo>
                  <a:lnTo>
                    <a:pt x="172934" y="646004"/>
                  </a:lnTo>
                  <a:lnTo>
                    <a:pt x="168452" y="638362"/>
                  </a:lnTo>
                  <a:lnTo>
                    <a:pt x="124450" y="625083"/>
                  </a:lnTo>
                  <a:lnTo>
                    <a:pt x="98326" y="602228"/>
                  </a:lnTo>
                  <a:lnTo>
                    <a:pt x="79770" y="553213"/>
                  </a:lnTo>
                  <a:lnTo>
                    <a:pt x="58470" y="461451"/>
                  </a:lnTo>
                  <a:close/>
                </a:path>
              </a:pathLst>
            </a:custGeom>
            <a:ln w="11430">
              <a:solidFill>
                <a:srgbClr val="00AE9D"/>
              </a:solidFill>
            </a:ln>
          </p:spPr>
          <p:txBody>
            <a:bodyPr wrap="square" lIns="0" tIns="0" rIns="0" bIns="0" rtlCol="0"/>
            <a:lstStyle/>
            <a:p>
              <a:endParaRPr/>
            </a:p>
          </p:txBody>
        </p:sp>
      </p:grpSp>
      <p:sp>
        <p:nvSpPr>
          <p:cNvPr id="23" name="object 23"/>
          <p:cNvSpPr/>
          <p:nvPr/>
        </p:nvSpPr>
        <p:spPr>
          <a:xfrm>
            <a:off x="8946998" y="4472625"/>
            <a:ext cx="197485" cy="123825"/>
          </a:xfrm>
          <a:custGeom>
            <a:avLst/>
            <a:gdLst/>
            <a:ahLst/>
            <a:cxnLst/>
            <a:rect l="l" t="t" r="r" b="b"/>
            <a:pathLst>
              <a:path w="197484" h="123825">
                <a:moveTo>
                  <a:pt x="197001" y="123771"/>
                </a:moveTo>
                <a:lnTo>
                  <a:pt x="173448" y="105302"/>
                </a:lnTo>
                <a:lnTo>
                  <a:pt x="94248" y="54286"/>
                </a:lnTo>
                <a:lnTo>
                  <a:pt x="27852" y="15442"/>
                </a:lnTo>
                <a:lnTo>
                  <a:pt x="0" y="0"/>
                </a:lnTo>
              </a:path>
            </a:pathLst>
          </a:custGeom>
          <a:ln w="11430">
            <a:solidFill>
              <a:srgbClr val="00AE9D"/>
            </a:solidFill>
          </a:ln>
        </p:spPr>
        <p:txBody>
          <a:bodyPr wrap="square" lIns="0" tIns="0" rIns="0" bIns="0" rtlCol="0"/>
          <a:lstStyle/>
          <a:p>
            <a:endParaRPr/>
          </a:p>
        </p:txBody>
      </p:sp>
      <p:sp>
        <p:nvSpPr>
          <p:cNvPr id="24" name="object 24"/>
          <p:cNvSpPr/>
          <p:nvPr/>
        </p:nvSpPr>
        <p:spPr>
          <a:xfrm>
            <a:off x="8160700" y="4472625"/>
            <a:ext cx="217170" cy="137795"/>
          </a:xfrm>
          <a:custGeom>
            <a:avLst/>
            <a:gdLst/>
            <a:ahLst/>
            <a:cxnLst/>
            <a:rect l="l" t="t" r="r" b="b"/>
            <a:pathLst>
              <a:path w="217170" h="137795">
                <a:moveTo>
                  <a:pt x="0" y="137185"/>
                </a:moveTo>
                <a:lnTo>
                  <a:pt x="66579" y="89454"/>
                </a:lnTo>
                <a:lnTo>
                  <a:pt x="137383" y="45218"/>
                </a:lnTo>
                <a:lnTo>
                  <a:pt x="193636" y="12669"/>
                </a:lnTo>
                <a:lnTo>
                  <a:pt x="216560" y="0"/>
                </a:lnTo>
              </a:path>
            </a:pathLst>
          </a:custGeom>
          <a:ln w="11430">
            <a:solidFill>
              <a:srgbClr val="00AE9D"/>
            </a:solidFill>
          </a:ln>
        </p:spPr>
        <p:txBody>
          <a:bodyPr wrap="square" lIns="0" tIns="0" rIns="0" bIns="0" rtlCol="0"/>
          <a:lstStyle/>
          <a:p>
            <a:endParaRPr/>
          </a:p>
        </p:txBody>
      </p:sp>
      <p:grpSp>
        <p:nvGrpSpPr>
          <p:cNvPr id="25" name="object 25"/>
          <p:cNvGrpSpPr/>
          <p:nvPr/>
        </p:nvGrpSpPr>
        <p:grpSpPr>
          <a:xfrm>
            <a:off x="6238970" y="3582296"/>
            <a:ext cx="1062990" cy="1567815"/>
            <a:chOff x="6238970" y="3582296"/>
            <a:chExt cx="1062990" cy="1567815"/>
          </a:xfrm>
        </p:grpSpPr>
        <p:sp>
          <p:nvSpPr>
            <p:cNvPr id="26" name="object 26"/>
            <p:cNvSpPr/>
            <p:nvPr/>
          </p:nvSpPr>
          <p:spPr>
            <a:xfrm>
              <a:off x="6429998" y="3588011"/>
              <a:ext cx="667385" cy="628015"/>
            </a:xfrm>
            <a:custGeom>
              <a:avLst/>
              <a:gdLst/>
              <a:ahLst/>
              <a:cxnLst/>
              <a:rect l="l" t="t" r="r" b="b"/>
              <a:pathLst>
                <a:path w="667384" h="628014">
                  <a:moveTo>
                    <a:pt x="419260" y="467105"/>
                  </a:moveTo>
                  <a:lnTo>
                    <a:pt x="373602" y="426689"/>
                  </a:lnTo>
                  <a:lnTo>
                    <a:pt x="332049" y="380250"/>
                  </a:lnTo>
                  <a:lnTo>
                    <a:pt x="299802" y="334907"/>
                  </a:lnTo>
                  <a:lnTo>
                    <a:pt x="282062" y="297776"/>
                  </a:lnTo>
                  <a:lnTo>
                    <a:pt x="272279" y="269929"/>
                  </a:lnTo>
                  <a:lnTo>
                    <a:pt x="260715" y="249061"/>
                  </a:lnTo>
                  <a:lnTo>
                    <a:pt x="247781" y="237224"/>
                  </a:lnTo>
                  <a:lnTo>
                    <a:pt x="233891" y="236473"/>
                  </a:lnTo>
                  <a:lnTo>
                    <a:pt x="213980" y="246270"/>
                  </a:lnTo>
                  <a:lnTo>
                    <a:pt x="170635" y="304573"/>
                  </a:lnTo>
                  <a:lnTo>
                    <a:pt x="136101" y="373684"/>
                  </a:lnTo>
                  <a:lnTo>
                    <a:pt x="103124" y="460355"/>
                  </a:lnTo>
                  <a:lnTo>
                    <a:pt x="84651" y="537173"/>
                  </a:lnTo>
                  <a:lnTo>
                    <a:pt x="76577" y="592096"/>
                  </a:lnTo>
                  <a:lnTo>
                    <a:pt x="74798" y="613079"/>
                  </a:lnTo>
                  <a:lnTo>
                    <a:pt x="23032" y="504583"/>
                  </a:lnTo>
                  <a:lnTo>
                    <a:pt x="0" y="434814"/>
                  </a:lnTo>
                  <a:lnTo>
                    <a:pt x="501" y="373530"/>
                  </a:lnTo>
                  <a:lnTo>
                    <a:pt x="19337" y="290487"/>
                  </a:lnTo>
                  <a:lnTo>
                    <a:pt x="30691" y="251955"/>
                  </a:lnTo>
                  <a:lnTo>
                    <a:pt x="46073" y="211927"/>
                  </a:lnTo>
                  <a:lnTo>
                    <a:pt x="65751" y="171756"/>
                  </a:lnTo>
                  <a:lnTo>
                    <a:pt x="89992" y="132791"/>
                  </a:lnTo>
                  <a:lnTo>
                    <a:pt x="119065" y="96385"/>
                  </a:lnTo>
                  <a:lnTo>
                    <a:pt x="153238" y="63886"/>
                  </a:lnTo>
                  <a:lnTo>
                    <a:pt x="192778" y="36648"/>
                  </a:lnTo>
                  <a:lnTo>
                    <a:pt x="237954" y="16020"/>
                  </a:lnTo>
                  <a:lnTo>
                    <a:pt x="289034" y="3353"/>
                  </a:lnTo>
                  <a:lnTo>
                    <a:pt x="346286" y="0"/>
                  </a:lnTo>
                  <a:lnTo>
                    <a:pt x="388637" y="4269"/>
                  </a:lnTo>
                  <a:lnTo>
                    <a:pt x="429162" y="14308"/>
                  </a:lnTo>
                  <a:lnTo>
                    <a:pt x="467556" y="29723"/>
                  </a:lnTo>
                  <a:lnTo>
                    <a:pt x="503511" y="50116"/>
                  </a:lnTo>
                  <a:lnTo>
                    <a:pt x="536721" y="75093"/>
                  </a:lnTo>
                  <a:lnTo>
                    <a:pt x="566880" y="104257"/>
                  </a:lnTo>
                  <a:lnTo>
                    <a:pt x="593682" y="137213"/>
                  </a:lnTo>
                  <a:lnTo>
                    <a:pt x="616819" y="173565"/>
                  </a:lnTo>
                  <a:lnTo>
                    <a:pt x="635987" y="212918"/>
                  </a:lnTo>
                  <a:lnTo>
                    <a:pt x="650878" y="254874"/>
                  </a:lnTo>
                  <a:lnTo>
                    <a:pt x="661187" y="299039"/>
                  </a:lnTo>
                  <a:lnTo>
                    <a:pt x="666606" y="345018"/>
                  </a:lnTo>
                  <a:lnTo>
                    <a:pt x="666829" y="392413"/>
                  </a:lnTo>
                  <a:lnTo>
                    <a:pt x="661550" y="440829"/>
                  </a:lnTo>
                  <a:lnTo>
                    <a:pt x="643393" y="533246"/>
                  </a:lnTo>
                  <a:lnTo>
                    <a:pt x="631259" y="583514"/>
                  </a:lnTo>
                  <a:lnTo>
                    <a:pt x="619676" y="609150"/>
                  </a:lnTo>
                  <a:lnTo>
                    <a:pt x="603169" y="627672"/>
                  </a:lnTo>
                  <a:lnTo>
                    <a:pt x="577594" y="602007"/>
                  </a:lnTo>
                  <a:lnTo>
                    <a:pt x="542213" y="569473"/>
                  </a:lnTo>
                  <a:lnTo>
                    <a:pt x="501228" y="533716"/>
                  </a:lnTo>
                  <a:lnTo>
                    <a:pt x="458843" y="498379"/>
                  </a:lnTo>
                  <a:lnTo>
                    <a:pt x="419260" y="467105"/>
                  </a:lnTo>
                  <a:close/>
                </a:path>
              </a:pathLst>
            </a:custGeom>
            <a:ln w="11430">
              <a:solidFill>
                <a:srgbClr val="00AE9D"/>
              </a:solidFill>
            </a:ln>
          </p:spPr>
          <p:txBody>
            <a:bodyPr wrap="square" lIns="0" tIns="0" rIns="0" bIns="0" rtlCol="0"/>
            <a:lstStyle/>
            <a:p>
              <a:endParaRPr/>
            </a:p>
          </p:txBody>
        </p:sp>
        <p:sp>
          <p:nvSpPr>
            <p:cNvPr id="27" name="object 27"/>
            <p:cNvSpPr/>
            <p:nvPr/>
          </p:nvSpPr>
          <p:spPr>
            <a:xfrm>
              <a:off x="6541368" y="4021453"/>
              <a:ext cx="431165" cy="353060"/>
            </a:xfrm>
            <a:custGeom>
              <a:avLst/>
              <a:gdLst/>
              <a:ahLst/>
              <a:cxnLst/>
              <a:rect l="l" t="t" r="r" b="b"/>
              <a:pathLst>
                <a:path w="431165" h="353060">
                  <a:moveTo>
                    <a:pt x="0" y="0"/>
                  </a:moveTo>
                  <a:lnTo>
                    <a:pt x="14809" y="187562"/>
                  </a:lnTo>
                  <a:lnTo>
                    <a:pt x="42851" y="286397"/>
                  </a:lnTo>
                  <a:lnTo>
                    <a:pt x="104918" y="329187"/>
                  </a:lnTo>
                  <a:lnTo>
                    <a:pt x="221805" y="348615"/>
                  </a:lnTo>
                  <a:lnTo>
                    <a:pt x="301508" y="352679"/>
                  </a:lnTo>
                  <a:lnTo>
                    <a:pt x="349842" y="331795"/>
                  </a:lnTo>
                  <a:lnTo>
                    <a:pt x="386395" y="265945"/>
                  </a:lnTo>
                  <a:lnTo>
                    <a:pt x="430758" y="135115"/>
                  </a:lnTo>
                </a:path>
              </a:pathLst>
            </a:custGeom>
            <a:ln w="11430">
              <a:solidFill>
                <a:srgbClr val="00AE9D"/>
              </a:solidFill>
            </a:ln>
          </p:spPr>
          <p:txBody>
            <a:bodyPr wrap="square" lIns="0" tIns="0" rIns="0" bIns="0" rtlCol="0"/>
            <a:lstStyle/>
            <a:p>
              <a:endParaRPr/>
            </a:p>
          </p:txBody>
        </p:sp>
        <p:sp>
          <p:nvSpPr>
            <p:cNvPr id="28" name="object 28"/>
            <p:cNvSpPr/>
            <p:nvPr/>
          </p:nvSpPr>
          <p:spPr>
            <a:xfrm>
              <a:off x="6520686" y="4098935"/>
              <a:ext cx="41275" cy="38100"/>
            </a:xfrm>
            <a:custGeom>
              <a:avLst/>
              <a:gdLst/>
              <a:ahLst/>
              <a:cxnLst/>
              <a:rect l="l" t="t" r="r" b="b"/>
              <a:pathLst>
                <a:path w="41275" h="38100">
                  <a:moveTo>
                    <a:pt x="0" y="0"/>
                  </a:moveTo>
                  <a:lnTo>
                    <a:pt x="5729" y="18626"/>
                  </a:lnTo>
                  <a:lnTo>
                    <a:pt x="11880" y="28803"/>
                  </a:lnTo>
                  <a:lnTo>
                    <a:pt x="22270" y="34104"/>
                  </a:lnTo>
                  <a:lnTo>
                    <a:pt x="40716" y="38100"/>
                  </a:lnTo>
                </a:path>
              </a:pathLst>
            </a:custGeom>
            <a:ln w="11430">
              <a:solidFill>
                <a:srgbClr val="00AE9D"/>
              </a:solidFill>
            </a:ln>
          </p:spPr>
          <p:txBody>
            <a:bodyPr wrap="square" lIns="0" tIns="0" rIns="0" bIns="0" rtlCol="0"/>
            <a:lstStyle/>
            <a:p>
              <a:endParaRPr/>
            </a:p>
          </p:txBody>
        </p:sp>
        <p:sp>
          <p:nvSpPr>
            <p:cNvPr id="29" name="object 29"/>
            <p:cNvSpPr/>
            <p:nvPr/>
          </p:nvSpPr>
          <p:spPr>
            <a:xfrm>
              <a:off x="6385961" y="4296577"/>
              <a:ext cx="767080" cy="624840"/>
            </a:xfrm>
            <a:custGeom>
              <a:avLst/>
              <a:gdLst/>
              <a:ahLst/>
              <a:cxnLst/>
              <a:rect l="l" t="t" r="r" b="b"/>
              <a:pathLst>
                <a:path w="767079" h="624839">
                  <a:moveTo>
                    <a:pt x="514591" y="0"/>
                  </a:moveTo>
                  <a:lnTo>
                    <a:pt x="514591" y="103657"/>
                  </a:lnTo>
                  <a:lnTo>
                    <a:pt x="512357" y="123872"/>
                  </a:lnTo>
                  <a:lnTo>
                    <a:pt x="515869" y="136693"/>
                  </a:lnTo>
                  <a:lnTo>
                    <a:pt x="555447" y="162051"/>
                  </a:lnTo>
                  <a:lnTo>
                    <a:pt x="608152" y="187753"/>
                  </a:lnTo>
                  <a:lnTo>
                    <a:pt x="678695" y="220486"/>
                  </a:lnTo>
                  <a:lnTo>
                    <a:pt x="740507" y="248639"/>
                  </a:lnTo>
                  <a:lnTo>
                    <a:pt x="767016" y="260603"/>
                  </a:lnTo>
                  <a:lnTo>
                    <a:pt x="682596" y="400027"/>
                  </a:lnTo>
                  <a:lnTo>
                    <a:pt x="553310" y="516005"/>
                  </a:lnTo>
                  <a:lnTo>
                    <a:pt x="434878" y="595301"/>
                  </a:lnTo>
                  <a:lnTo>
                    <a:pt x="383019" y="624674"/>
                  </a:lnTo>
                  <a:lnTo>
                    <a:pt x="169590" y="509892"/>
                  </a:lnTo>
                  <a:lnTo>
                    <a:pt x="54992" y="391175"/>
                  </a:lnTo>
                  <a:lnTo>
                    <a:pt x="8652" y="298191"/>
                  </a:lnTo>
                  <a:lnTo>
                    <a:pt x="0" y="260603"/>
                  </a:lnTo>
                  <a:lnTo>
                    <a:pt x="96117" y="217366"/>
                  </a:lnTo>
                  <a:lnTo>
                    <a:pt x="150196" y="192687"/>
                  </a:lnTo>
                  <a:lnTo>
                    <a:pt x="211582" y="162051"/>
                  </a:lnTo>
                  <a:lnTo>
                    <a:pt x="249239" y="123824"/>
                  </a:lnTo>
                  <a:lnTo>
                    <a:pt x="252506" y="109395"/>
                  </a:lnTo>
                  <a:lnTo>
                    <a:pt x="252425" y="103657"/>
                  </a:lnTo>
                  <a:lnTo>
                    <a:pt x="252425" y="0"/>
                  </a:lnTo>
                </a:path>
              </a:pathLst>
            </a:custGeom>
            <a:ln w="11430">
              <a:solidFill>
                <a:srgbClr val="00AE9D"/>
              </a:solidFill>
            </a:ln>
          </p:spPr>
          <p:txBody>
            <a:bodyPr wrap="square" lIns="0" tIns="0" rIns="0" bIns="0" rtlCol="0"/>
            <a:lstStyle/>
            <a:p>
              <a:endParaRPr/>
            </a:p>
          </p:txBody>
        </p:sp>
        <p:sp>
          <p:nvSpPr>
            <p:cNvPr id="30" name="object 30"/>
            <p:cNvSpPr/>
            <p:nvPr/>
          </p:nvSpPr>
          <p:spPr>
            <a:xfrm>
              <a:off x="6356107" y="4543444"/>
              <a:ext cx="34925" cy="601345"/>
            </a:xfrm>
            <a:custGeom>
              <a:avLst/>
              <a:gdLst/>
              <a:ahLst/>
              <a:cxnLst/>
              <a:rect l="l" t="t" r="r" b="b"/>
              <a:pathLst>
                <a:path w="34925" h="601345">
                  <a:moveTo>
                    <a:pt x="995" y="600957"/>
                  </a:moveTo>
                  <a:lnTo>
                    <a:pt x="0" y="17551"/>
                  </a:lnTo>
                  <a:lnTo>
                    <a:pt x="28828" y="0"/>
                  </a:lnTo>
                  <a:lnTo>
                    <a:pt x="34899" y="8775"/>
                  </a:lnTo>
                </a:path>
              </a:pathLst>
            </a:custGeom>
            <a:ln w="11430">
              <a:solidFill>
                <a:srgbClr val="00AE9D"/>
              </a:solidFill>
            </a:ln>
          </p:spPr>
          <p:txBody>
            <a:bodyPr wrap="square" lIns="0" tIns="0" rIns="0" bIns="0" rtlCol="0"/>
            <a:lstStyle/>
            <a:p>
              <a:endParaRPr/>
            </a:p>
          </p:txBody>
        </p:sp>
        <p:sp>
          <p:nvSpPr>
            <p:cNvPr id="31" name="object 31"/>
            <p:cNvSpPr/>
            <p:nvPr/>
          </p:nvSpPr>
          <p:spPr>
            <a:xfrm>
              <a:off x="7152260" y="4543444"/>
              <a:ext cx="34925" cy="601345"/>
            </a:xfrm>
            <a:custGeom>
              <a:avLst/>
              <a:gdLst/>
              <a:ahLst/>
              <a:cxnLst/>
              <a:rect l="l" t="t" r="r" b="b"/>
              <a:pathLst>
                <a:path w="34925" h="601345">
                  <a:moveTo>
                    <a:pt x="33903" y="600957"/>
                  </a:moveTo>
                  <a:lnTo>
                    <a:pt x="34899" y="17551"/>
                  </a:lnTo>
                  <a:lnTo>
                    <a:pt x="6070" y="0"/>
                  </a:lnTo>
                  <a:lnTo>
                    <a:pt x="0" y="8775"/>
                  </a:lnTo>
                </a:path>
              </a:pathLst>
            </a:custGeom>
            <a:ln w="11430">
              <a:solidFill>
                <a:srgbClr val="00AE9D"/>
              </a:solidFill>
            </a:ln>
          </p:spPr>
          <p:txBody>
            <a:bodyPr wrap="square" lIns="0" tIns="0" rIns="0" bIns="0" rtlCol="0"/>
            <a:lstStyle/>
            <a:p>
              <a:endParaRPr/>
            </a:p>
          </p:txBody>
        </p:sp>
        <p:sp>
          <p:nvSpPr>
            <p:cNvPr id="32" name="object 32"/>
            <p:cNvSpPr/>
            <p:nvPr/>
          </p:nvSpPr>
          <p:spPr>
            <a:xfrm>
              <a:off x="7189381" y="4582776"/>
              <a:ext cx="106680" cy="561975"/>
            </a:xfrm>
            <a:custGeom>
              <a:avLst/>
              <a:gdLst/>
              <a:ahLst/>
              <a:cxnLst/>
              <a:rect l="l" t="t" r="r" b="b"/>
              <a:pathLst>
                <a:path w="106679" h="561975">
                  <a:moveTo>
                    <a:pt x="106362" y="561625"/>
                  </a:moveTo>
                  <a:lnTo>
                    <a:pt x="106362" y="238531"/>
                  </a:lnTo>
                  <a:lnTo>
                    <a:pt x="106362" y="105359"/>
                  </a:lnTo>
                  <a:lnTo>
                    <a:pt x="84848" y="58435"/>
                  </a:lnTo>
                  <a:lnTo>
                    <a:pt x="66597" y="31819"/>
                  </a:lnTo>
                  <a:lnTo>
                    <a:pt x="41638" y="15633"/>
                  </a:lnTo>
                  <a:lnTo>
                    <a:pt x="0" y="0"/>
                  </a:lnTo>
                </a:path>
              </a:pathLst>
            </a:custGeom>
            <a:ln w="11430">
              <a:solidFill>
                <a:srgbClr val="00AE9D"/>
              </a:solidFill>
            </a:ln>
          </p:spPr>
          <p:txBody>
            <a:bodyPr wrap="square" lIns="0" tIns="0" rIns="0" bIns="0" rtlCol="0"/>
            <a:lstStyle/>
            <a:p>
              <a:endParaRPr/>
            </a:p>
          </p:txBody>
        </p:sp>
        <p:sp>
          <p:nvSpPr>
            <p:cNvPr id="33" name="object 33"/>
            <p:cNvSpPr/>
            <p:nvPr/>
          </p:nvSpPr>
          <p:spPr>
            <a:xfrm>
              <a:off x="6244685" y="4582776"/>
              <a:ext cx="106680" cy="561975"/>
            </a:xfrm>
            <a:custGeom>
              <a:avLst/>
              <a:gdLst/>
              <a:ahLst/>
              <a:cxnLst/>
              <a:rect l="l" t="t" r="r" b="b"/>
              <a:pathLst>
                <a:path w="106679" h="561975">
                  <a:moveTo>
                    <a:pt x="0" y="561625"/>
                  </a:moveTo>
                  <a:lnTo>
                    <a:pt x="0" y="238531"/>
                  </a:lnTo>
                  <a:lnTo>
                    <a:pt x="0" y="105359"/>
                  </a:lnTo>
                  <a:lnTo>
                    <a:pt x="21514" y="58435"/>
                  </a:lnTo>
                  <a:lnTo>
                    <a:pt x="39765" y="31819"/>
                  </a:lnTo>
                  <a:lnTo>
                    <a:pt x="64724" y="15633"/>
                  </a:lnTo>
                  <a:lnTo>
                    <a:pt x="106362" y="0"/>
                  </a:lnTo>
                </a:path>
              </a:pathLst>
            </a:custGeom>
            <a:ln w="11430">
              <a:solidFill>
                <a:srgbClr val="00AE9D"/>
              </a:solidFill>
            </a:ln>
          </p:spPr>
          <p:txBody>
            <a:bodyPr wrap="square" lIns="0" tIns="0" rIns="0" bIns="0" rtlCol="0"/>
            <a:lstStyle/>
            <a:p>
              <a:endParaRPr/>
            </a:p>
          </p:txBody>
        </p:sp>
      </p:grpSp>
      <p:pic>
        <p:nvPicPr>
          <p:cNvPr id="75" name="Grafik 74" descr="Ein Bild, das Text enthält.&#10;&#10;Automatisch generierte Beschreibung">
            <a:extLst>
              <a:ext uri="{FF2B5EF4-FFF2-40B4-BE49-F238E27FC236}">
                <a16:creationId xmlns:a16="http://schemas.microsoft.com/office/drawing/2014/main" xmlns="" id="{F9E2E666-5FD8-D445-8A67-0648226DB7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7500" t="67778"/>
          <a:stretch/>
        </p:blipFill>
        <p:spPr>
          <a:xfrm>
            <a:off x="6172200" y="3489325"/>
            <a:ext cx="2971800" cy="1657350"/>
          </a:xfrm>
          <a:prstGeom prst="rect">
            <a:avLst/>
          </a:prstGeom>
        </p:spPr>
      </p:pic>
      <p:grpSp>
        <p:nvGrpSpPr>
          <p:cNvPr id="34" name="object 34"/>
          <p:cNvGrpSpPr/>
          <p:nvPr/>
        </p:nvGrpSpPr>
        <p:grpSpPr>
          <a:xfrm>
            <a:off x="0" y="1630756"/>
            <a:ext cx="3049270" cy="3514090"/>
            <a:chOff x="0" y="1630756"/>
            <a:chExt cx="3049270" cy="3514090"/>
          </a:xfrm>
        </p:grpSpPr>
        <p:sp>
          <p:nvSpPr>
            <p:cNvPr id="35" name="object 35"/>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6" name="object 36"/>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7" name="object 37"/>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5" name="object 45"/>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6" name="object 46"/>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7" name="object 47"/>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8" name="object 48"/>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72" name="object 72"/>
          <p:cNvSpPr txBox="1">
            <a:spLocks noGrp="1"/>
          </p:cNvSpPr>
          <p:nvPr>
            <p:ph type="title"/>
          </p:nvPr>
        </p:nvSpPr>
        <p:spPr>
          <a:xfrm>
            <a:off x="493074" y="533377"/>
            <a:ext cx="3526154"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50" dirty="0"/>
              <a:t> </a:t>
            </a:r>
            <a:r>
              <a:rPr spc="-5" dirty="0"/>
              <a:t>STIL</a:t>
            </a:r>
            <a:r>
              <a:rPr spc="-60" dirty="0"/>
              <a:t> </a:t>
            </a:r>
            <a:r>
              <a:rPr dirty="0"/>
              <a:t>–</a:t>
            </a:r>
            <a:r>
              <a:rPr spc="-65" dirty="0"/>
              <a:t> </a:t>
            </a:r>
            <a:r>
              <a:rPr dirty="0"/>
              <a:t>BEISPIELE</a:t>
            </a:r>
          </a:p>
        </p:txBody>
      </p:sp>
      <p:pic>
        <p:nvPicPr>
          <p:cNvPr id="74" name="Grafik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50" name="Rechteck 49"/>
          <p:cNvSpPr/>
          <p:nvPr/>
        </p:nvSpPr>
        <p:spPr>
          <a:xfrm>
            <a:off x="8826169" y="4841283"/>
            <a:ext cx="216328" cy="201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oliennummernplatzhalter 48"/>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23</a:t>
            </a:fld>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493074" y="1328228"/>
            <a:ext cx="6653530" cy="3356560"/>
          </a:xfrm>
          <a:prstGeom prst="rect">
            <a:avLst/>
          </a:prstGeom>
        </p:spPr>
        <p:txBody>
          <a:bodyPr vert="horz" wrap="square" lIns="0" tIns="12700" rIns="0" bIns="0" rtlCol="0">
            <a:spAutoFit/>
          </a:bodyPr>
          <a:lstStyle/>
          <a:p>
            <a:pPr marL="12700" marR="5080">
              <a:lnSpc>
                <a:spcPct val="121800"/>
              </a:lnSpc>
              <a:spcBef>
                <a:spcPts val="100"/>
              </a:spcBef>
            </a:pPr>
            <a:r>
              <a:rPr sz="1200" b="1" dirty="0">
                <a:solidFill>
                  <a:srgbClr val="231F20"/>
                </a:solidFill>
                <a:latin typeface="Bahnschrift SemiBold" panose="020B0502040204020203" pitchFamily="34" charset="0"/>
                <a:cs typeface="DIN 2014 Bold"/>
              </a:rPr>
              <a:t>Ziele: Unterhaltung bieten, Emotionen Raum geben, Gefühle anerkennen, Empathie fördern,  Selbstwertgefühl steigern</a:t>
            </a:r>
            <a:endParaRPr sz="1200" dirty="0">
              <a:latin typeface="Bahnschrift SemiBold" panose="020B0502040204020203" pitchFamily="34" charset="0"/>
              <a:cs typeface="DIN 2014 Bold"/>
            </a:endParaRPr>
          </a:p>
          <a:p>
            <a:pPr marL="176530" marR="732790">
              <a:spcBef>
                <a:spcPts val="1200"/>
              </a:spcBef>
            </a:pPr>
            <a:r>
              <a:rPr sz="1200" dirty="0">
                <a:solidFill>
                  <a:srgbClr val="231F20"/>
                </a:solidFill>
                <a:latin typeface="Bahnschrift SemiLight" panose="020B0502040204020203" pitchFamily="34" charset="0"/>
                <a:cs typeface="DIN 2014"/>
              </a:rPr>
              <a:t>Nutzer:innen dazu ermutigen, ihre Gefühle auszudrücken und eigene Emotionen  verbalisieren</a:t>
            </a:r>
            <a:endParaRPr sz="1200" dirty="0">
              <a:latin typeface="Bahnschrift SemiLight" panose="020B0502040204020203" pitchFamily="34" charset="0"/>
              <a:cs typeface="DIN 2014"/>
            </a:endParaRPr>
          </a:p>
          <a:p>
            <a:pPr marL="176530">
              <a:spcBef>
                <a:spcPts val="1200"/>
              </a:spcBef>
            </a:pPr>
            <a:r>
              <a:rPr sz="1200" dirty="0">
                <a:solidFill>
                  <a:srgbClr val="231F20"/>
                </a:solidFill>
                <a:latin typeface="Bahnschrift SemiLight" panose="020B0502040204020203" pitchFamily="34" charset="0"/>
                <a:cs typeface="DIN 2014"/>
              </a:rPr>
              <a:t>Sowohl positive als auch negative Gefühle anerkennen</a:t>
            </a:r>
            <a:endParaRPr sz="1200" dirty="0">
              <a:latin typeface="Bahnschrift SemiLight" panose="020B0502040204020203" pitchFamily="34" charset="0"/>
              <a:cs typeface="DIN 2014"/>
            </a:endParaRPr>
          </a:p>
          <a:p>
            <a:pPr marL="176530" marR="653415">
              <a:spcBef>
                <a:spcPts val="1200"/>
              </a:spcBef>
            </a:pPr>
            <a:r>
              <a:rPr sz="1200" dirty="0">
                <a:solidFill>
                  <a:srgbClr val="231F20"/>
                </a:solidFill>
                <a:latin typeface="Bahnschrift SemiLight" panose="020B0502040204020203" pitchFamily="34" charset="0"/>
                <a:cs typeface="DIN 2014"/>
              </a:rPr>
              <a:t>Fokus auf den Emotionen einzelner Nutzer:innen, nicht auf der „Grundstimmung“  </a:t>
            </a:r>
            <a:endParaRPr lang="de-DE" sz="1200" dirty="0" smtClean="0">
              <a:solidFill>
                <a:srgbClr val="231F20"/>
              </a:solidFill>
              <a:latin typeface="Bahnschrift SemiLight" panose="020B0502040204020203" pitchFamily="34" charset="0"/>
              <a:cs typeface="DIN 2014"/>
            </a:endParaRPr>
          </a:p>
          <a:p>
            <a:pPr marL="176530" marR="653415">
              <a:spcBef>
                <a:spcPts val="1200"/>
              </a:spcBef>
            </a:pPr>
            <a:r>
              <a:rPr sz="1200" dirty="0" err="1" smtClean="0">
                <a:solidFill>
                  <a:srgbClr val="231F20"/>
                </a:solidFill>
                <a:latin typeface="Bahnschrift SemiLight" panose="020B0502040204020203" pitchFamily="34" charset="0"/>
                <a:cs typeface="DIN 2014"/>
              </a:rPr>
              <a:t>Explizite</a:t>
            </a:r>
            <a:r>
              <a:rPr sz="1200" dirty="0" smtClean="0">
                <a:solidFill>
                  <a:srgbClr val="231F20"/>
                </a:solidFill>
                <a:latin typeface="Bahnschrift SemiLight" panose="020B0502040204020203" pitchFamily="34" charset="0"/>
                <a:cs typeface="DIN 2014"/>
              </a:rPr>
              <a:t> </a:t>
            </a:r>
            <a:r>
              <a:rPr sz="1200" dirty="0">
                <a:solidFill>
                  <a:srgbClr val="231F20"/>
                </a:solidFill>
                <a:latin typeface="Bahnschrift SemiLight" panose="020B0502040204020203" pitchFamily="34" charset="0"/>
                <a:cs typeface="DIN 2014"/>
              </a:rPr>
              <a:t>Wertschätzung und Anteilnahme</a:t>
            </a:r>
            <a:endParaRPr sz="1200" dirty="0">
              <a:latin typeface="Bahnschrift SemiLight" panose="020B0502040204020203" pitchFamily="34" charset="0"/>
              <a:cs typeface="DIN 2014"/>
            </a:endParaRPr>
          </a:p>
          <a:p>
            <a:pPr marL="176530">
              <a:spcBef>
                <a:spcPts val="1200"/>
              </a:spcBef>
            </a:pPr>
            <a:r>
              <a:rPr sz="1200" dirty="0">
                <a:solidFill>
                  <a:srgbClr val="231F20"/>
                </a:solidFill>
                <a:latin typeface="Bahnschrift SemiLight" panose="020B0502040204020203" pitchFamily="34" charset="0"/>
                <a:cs typeface="DIN 2014"/>
              </a:rPr>
              <a:t>Positive Formulierungen</a:t>
            </a:r>
            <a:endParaRPr sz="1200" dirty="0">
              <a:latin typeface="Bahnschrift SemiLight" panose="020B0502040204020203" pitchFamily="34" charset="0"/>
              <a:cs typeface="DIN 2014"/>
            </a:endParaRPr>
          </a:p>
          <a:p>
            <a:pPr marL="176530">
              <a:spcBef>
                <a:spcPts val="1200"/>
              </a:spcBef>
            </a:pPr>
            <a:r>
              <a:rPr sz="1200" dirty="0">
                <a:solidFill>
                  <a:srgbClr val="231F20"/>
                </a:solidFill>
                <a:latin typeface="Bahnschrift SemiLight" panose="020B0502040204020203" pitchFamily="34" charset="0"/>
                <a:cs typeface="DIN 2014"/>
              </a:rPr>
              <a:t>Persönliche Erfahrungen und Geschichten fördern, z. B. durch gezielte Nachfragen</a:t>
            </a:r>
            <a:endParaRPr sz="1200" dirty="0">
              <a:latin typeface="Bahnschrift SemiLight" panose="020B0502040204020203" pitchFamily="34" charset="0"/>
              <a:cs typeface="DIN 2014"/>
            </a:endParaRPr>
          </a:p>
          <a:p>
            <a:pPr marL="176530" marR="2061845">
              <a:spcBef>
                <a:spcPts val="1200"/>
              </a:spcBef>
            </a:pPr>
            <a:r>
              <a:rPr sz="1200" dirty="0">
                <a:solidFill>
                  <a:srgbClr val="231F20"/>
                </a:solidFill>
                <a:latin typeface="Bahnschrift SemiLight" panose="020B0502040204020203" pitchFamily="34" charset="0"/>
                <a:cs typeface="DIN 2014"/>
              </a:rPr>
              <a:t>„Harmloser“ Humor, z. B. durch GIFs, „Fun Facts“ oder </a:t>
            </a:r>
            <a:r>
              <a:rPr sz="1200" dirty="0" err="1">
                <a:solidFill>
                  <a:srgbClr val="231F20"/>
                </a:solidFill>
                <a:latin typeface="Bahnschrift SemiLight" panose="020B0502040204020203" pitchFamily="34" charset="0"/>
                <a:cs typeface="DIN 2014"/>
              </a:rPr>
              <a:t>Bilder</a:t>
            </a:r>
            <a:r>
              <a:rPr sz="1200" dirty="0">
                <a:solidFill>
                  <a:srgbClr val="231F20"/>
                </a:solidFill>
                <a:latin typeface="Bahnschrift SemiLight" panose="020B0502040204020203" pitchFamily="34" charset="0"/>
                <a:cs typeface="DIN 2014"/>
              </a:rPr>
              <a:t>  </a:t>
            </a:r>
            <a:endParaRPr lang="de-DE" sz="1200" dirty="0" smtClean="0">
              <a:solidFill>
                <a:srgbClr val="231F20"/>
              </a:solidFill>
              <a:latin typeface="Bahnschrift SemiLight" panose="020B0502040204020203" pitchFamily="34" charset="0"/>
              <a:cs typeface="DIN 2014"/>
            </a:endParaRPr>
          </a:p>
          <a:p>
            <a:pPr marL="176530" marR="2061845">
              <a:spcBef>
                <a:spcPts val="1200"/>
              </a:spcBef>
            </a:pPr>
            <a:r>
              <a:rPr lang="de-DE" sz="1200" dirty="0" smtClean="0">
                <a:solidFill>
                  <a:srgbClr val="231F20"/>
                </a:solidFill>
                <a:latin typeface="Bahnschrift SemiLight" panose="020B0502040204020203" pitchFamily="34" charset="0"/>
                <a:cs typeface="DIN 2014"/>
              </a:rPr>
              <a:t>E</a:t>
            </a:r>
            <a:r>
              <a:rPr sz="1200" dirty="0" err="1" smtClean="0">
                <a:solidFill>
                  <a:srgbClr val="231F20"/>
                </a:solidFill>
                <a:latin typeface="Bahnschrift SemiLight" panose="020B0502040204020203" pitchFamily="34" charset="0"/>
                <a:cs typeface="DIN 2014"/>
              </a:rPr>
              <a:t>moticons</a:t>
            </a:r>
            <a:r>
              <a:rPr sz="1200" dirty="0" smtClean="0">
                <a:solidFill>
                  <a:srgbClr val="231F20"/>
                </a:solidFill>
                <a:latin typeface="Bahnschrift SemiLight" panose="020B0502040204020203" pitchFamily="34" charset="0"/>
                <a:cs typeface="DIN 2014"/>
              </a:rPr>
              <a:t> </a:t>
            </a:r>
            <a:r>
              <a:rPr sz="1200" dirty="0">
                <a:solidFill>
                  <a:srgbClr val="231F20"/>
                </a:solidFill>
                <a:latin typeface="Bahnschrift SemiLight" panose="020B0502040204020203" pitchFamily="34" charset="0"/>
                <a:cs typeface="DIN 2014"/>
              </a:rPr>
              <a:t>verwenden</a:t>
            </a:r>
            <a:endParaRPr sz="1200" dirty="0">
              <a:latin typeface="Bahnschrift SemiLight" panose="020B0502040204020203" pitchFamily="34" charset="0"/>
              <a:cs typeface="DIN 2014"/>
            </a:endParaRPr>
          </a:p>
        </p:txBody>
      </p:sp>
      <p:sp>
        <p:nvSpPr>
          <p:cNvPr id="11" name="object 11"/>
          <p:cNvSpPr txBox="1">
            <a:spLocks noGrp="1"/>
          </p:cNvSpPr>
          <p:nvPr>
            <p:ph type="title"/>
          </p:nvPr>
        </p:nvSpPr>
        <p:spPr>
          <a:xfrm>
            <a:off x="493074" y="533377"/>
            <a:ext cx="4536126"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110" dirty="0"/>
              <a:t> </a:t>
            </a:r>
            <a:r>
              <a:rPr spc="-5" dirty="0" smtClean="0"/>
              <a:t>STIL</a:t>
            </a:r>
            <a:endParaRPr spc="-5" dirty="0"/>
          </a:p>
        </p:txBody>
      </p:sp>
      <p:sp>
        <p:nvSpPr>
          <p:cNvPr id="12" name="object 12"/>
          <p:cNvSpPr/>
          <p:nvPr/>
        </p:nvSpPr>
        <p:spPr>
          <a:xfrm>
            <a:off x="503999" y="20353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3" name="object 13"/>
          <p:cNvSpPr/>
          <p:nvPr/>
        </p:nvSpPr>
        <p:spPr>
          <a:xfrm>
            <a:off x="503999" y="253929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4" name="object 14"/>
          <p:cNvSpPr/>
          <p:nvPr/>
        </p:nvSpPr>
        <p:spPr>
          <a:xfrm>
            <a:off x="503999" y="2872160"/>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5" name="object 15"/>
          <p:cNvSpPr/>
          <p:nvPr/>
        </p:nvSpPr>
        <p:spPr>
          <a:xfrm>
            <a:off x="503999" y="3178131"/>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6" name="object 16"/>
          <p:cNvSpPr/>
          <p:nvPr/>
        </p:nvSpPr>
        <p:spPr>
          <a:xfrm>
            <a:off x="503999" y="35468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7" name="object 17"/>
          <p:cNvSpPr/>
          <p:nvPr/>
        </p:nvSpPr>
        <p:spPr>
          <a:xfrm>
            <a:off x="503999" y="38707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8" name="object 18"/>
          <p:cNvSpPr/>
          <p:nvPr/>
        </p:nvSpPr>
        <p:spPr>
          <a:xfrm>
            <a:off x="503999" y="41946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9" name="object 19"/>
          <p:cNvSpPr/>
          <p:nvPr/>
        </p:nvSpPr>
        <p:spPr>
          <a:xfrm>
            <a:off x="503999" y="4518558"/>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21" name="object 21"/>
          <p:cNvSpPr/>
          <p:nvPr/>
        </p:nvSpPr>
        <p:spPr>
          <a:xfrm>
            <a:off x="7734530" y="4219115"/>
            <a:ext cx="561975" cy="631190"/>
          </a:xfrm>
          <a:custGeom>
            <a:avLst/>
            <a:gdLst/>
            <a:ahLst/>
            <a:cxnLst/>
            <a:rect l="l" t="t" r="r" b="b"/>
            <a:pathLst>
              <a:path w="561975" h="631189">
                <a:moveTo>
                  <a:pt x="137159" y="630936"/>
                </a:moveTo>
                <a:lnTo>
                  <a:pt x="175564" y="511149"/>
                </a:lnTo>
                <a:lnTo>
                  <a:pt x="386791" y="511149"/>
                </a:lnTo>
                <a:lnTo>
                  <a:pt x="425195" y="630936"/>
                </a:lnTo>
                <a:lnTo>
                  <a:pt x="561441" y="630936"/>
                </a:lnTo>
                <a:lnTo>
                  <a:pt x="341985" y="0"/>
                </a:lnTo>
                <a:lnTo>
                  <a:pt x="219455" y="0"/>
                </a:lnTo>
                <a:lnTo>
                  <a:pt x="0" y="630936"/>
                </a:lnTo>
                <a:lnTo>
                  <a:pt x="137159" y="630936"/>
                </a:lnTo>
                <a:close/>
              </a:path>
              <a:path w="561975" h="631189">
                <a:moveTo>
                  <a:pt x="280720" y="181051"/>
                </a:moveTo>
                <a:lnTo>
                  <a:pt x="352043" y="403250"/>
                </a:lnTo>
                <a:lnTo>
                  <a:pt x="209397" y="403250"/>
                </a:lnTo>
                <a:lnTo>
                  <a:pt x="280720" y="181051"/>
                </a:lnTo>
                <a:close/>
              </a:path>
            </a:pathLst>
          </a:custGeom>
          <a:ln w="12700">
            <a:solidFill>
              <a:srgbClr val="007B84"/>
            </a:solidFill>
          </a:ln>
        </p:spPr>
        <p:txBody>
          <a:bodyPr wrap="square" lIns="0" tIns="0" rIns="0" bIns="0" rtlCol="0"/>
          <a:lstStyle/>
          <a:p>
            <a:endParaRPr/>
          </a:p>
        </p:txBody>
      </p:sp>
      <p:sp>
        <p:nvSpPr>
          <p:cNvPr id="22" name="object 22"/>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23" name="object 23"/>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pic>
        <p:nvPicPr>
          <p:cNvPr id="25"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24</a:t>
            </a:fld>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4" y="533377"/>
            <a:ext cx="3531235"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60" dirty="0"/>
              <a:t> </a:t>
            </a:r>
            <a:r>
              <a:rPr spc="-5" dirty="0"/>
              <a:t>STIL</a:t>
            </a:r>
            <a:r>
              <a:rPr spc="-75" dirty="0"/>
              <a:t> </a:t>
            </a:r>
            <a:r>
              <a:rPr dirty="0"/>
              <a:t>–</a:t>
            </a:r>
            <a:r>
              <a:rPr spc="-75" dirty="0"/>
              <a:t> </a:t>
            </a:r>
            <a:r>
              <a:rPr dirty="0"/>
              <a:t>BEISPIELE</a:t>
            </a:r>
          </a:p>
        </p:txBody>
      </p:sp>
      <p:sp>
        <p:nvSpPr>
          <p:cNvPr id="3" name="object 3"/>
          <p:cNvSpPr txBox="1"/>
          <p:nvPr/>
        </p:nvSpPr>
        <p:spPr>
          <a:xfrm>
            <a:off x="8622014" y="2803525"/>
            <a:ext cx="246221" cy="875921"/>
          </a:xfrm>
          <a:prstGeom prst="rect">
            <a:avLst/>
          </a:prstGeom>
        </p:spPr>
        <p:txBody>
          <a:bodyPr vert="vert270" wrap="square" lIns="0" tIns="30480" rIns="0" bIns="0" rtlCol="0">
            <a:spAutoFit/>
          </a:bodyPr>
          <a:lstStyle/>
          <a:p>
            <a:pPr marL="12700">
              <a:lnSpc>
                <a:spcPct val="100000"/>
              </a:lnSpc>
              <a:spcBef>
                <a:spcPts val="240"/>
              </a:spcBef>
            </a:pPr>
            <a:r>
              <a:rPr sz="1600" b="1" dirty="0">
                <a:solidFill>
                  <a:srgbClr val="007B84"/>
                </a:solidFill>
                <a:latin typeface="Bahnschrift SemiBold Condensed" panose="020B0502040204020203" pitchFamily="34" charset="0"/>
                <a:cs typeface="DIN OT Cond"/>
              </a:rPr>
              <a:t>AFFEKTIV</a:t>
            </a:r>
            <a:endParaRPr sz="1600" dirty="0">
              <a:latin typeface="Bahnschrift SemiBold Condensed" panose="020B0502040204020203" pitchFamily="34" charset="0"/>
              <a:cs typeface="DIN OT Cond"/>
            </a:endParaRPr>
          </a:p>
        </p:txBody>
      </p:sp>
      <p:sp>
        <p:nvSpPr>
          <p:cNvPr id="4" name="object 4"/>
          <p:cNvSpPr txBox="1"/>
          <p:nvPr/>
        </p:nvSpPr>
        <p:spPr>
          <a:xfrm>
            <a:off x="503999" y="2039404"/>
            <a:ext cx="3960495" cy="2592921"/>
          </a:xfrm>
          <a:prstGeom prst="rect">
            <a:avLst/>
          </a:prstGeom>
          <a:solidFill>
            <a:srgbClr val="00AE9D"/>
          </a:solidFill>
        </p:spPr>
        <p:txBody>
          <a:bodyPr vert="horz" wrap="square" lIns="0" tIns="1270" rIns="0" bIns="0" rtlCol="0">
            <a:noAutofit/>
          </a:bodyPr>
          <a:lstStyle/>
          <a:p>
            <a:pPr>
              <a:lnSpc>
                <a:spcPct val="100000"/>
              </a:lnSpc>
              <a:spcBef>
                <a:spcPts val="10"/>
              </a:spcBef>
            </a:pPr>
            <a:endParaRPr sz="900" dirty="0">
              <a:latin typeface="Times New Roman"/>
              <a:cs typeface="Times New Roman"/>
            </a:endParaRPr>
          </a:p>
          <a:p>
            <a:pPr marL="179705" marR="420370" algn="just">
              <a:lnSpc>
                <a:spcPct val="113999"/>
              </a:lnSpc>
            </a:pPr>
            <a:r>
              <a:rPr sz="900" dirty="0">
                <a:solidFill>
                  <a:srgbClr val="FFFFFF"/>
                </a:solidFill>
                <a:latin typeface="Bahnschrift SemiLight" panose="020B0502040204020203" pitchFamily="34" charset="0"/>
                <a:cs typeface="DIN 2014"/>
              </a:rPr>
              <a:t>Liebe Nutzer, wir freuen uns sehr über Ihre Beteiligung an dieser  Diskussion und sind gespannt darauf mehr über Ihre persönliche  Sicht auf diese Wahlen zu erfahren. :-)</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413384">
              <a:lnSpc>
                <a:spcPct val="113999"/>
              </a:lnSpc>
            </a:pPr>
            <a:r>
              <a:rPr sz="900" dirty="0">
                <a:solidFill>
                  <a:srgbClr val="FFFFFF"/>
                </a:solidFill>
                <a:latin typeface="Bahnschrift SemiLight" panose="020B0502040204020203" pitchFamily="34" charset="0"/>
                <a:cs typeface="DIN 2014"/>
              </a:rPr>
              <a:t>Vielleicht haben Sie ja sogar Familie und Freunde dort oder  haben selbst in den USA gelebt? Haben Sie das Gefühl, dass die  Entwicklungen in den USA und die Präsidentschaftswahlen für  Sie persönlich wichtig sind?</a:t>
            </a:r>
            <a:endParaRPr sz="900" dirty="0">
              <a:latin typeface="Bahnschrift SemiLight" panose="020B0502040204020203" pitchFamily="34" charset="0"/>
              <a:cs typeface="DIN 2014"/>
            </a:endParaRPr>
          </a:p>
          <a:p>
            <a:pPr>
              <a:lnSpc>
                <a:spcPct val="100000"/>
              </a:lnSpc>
              <a:spcBef>
                <a:spcPts val="55"/>
              </a:spcBef>
            </a:pPr>
            <a:endParaRPr sz="900" dirty="0">
              <a:latin typeface="Bahnschrift SemiLight" panose="020B0502040204020203" pitchFamily="34" charset="0"/>
              <a:cs typeface="DIN 2014"/>
            </a:endParaRPr>
          </a:p>
          <a:p>
            <a:pPr marL="179705">
              <a:lnSpc>
                <a:spcPct val="100000"/>
              </a:lnSpc>
            </a:pPr>
            <a:r>
              <a:rPr sz="900" dirty="0">
                <a:solidFill>
                  <a:srgbClr val="FFFFFF"/>
                </a:solidFill>
                <a:latin typeface="Bahnschrift SemiLight" panose="020B0502040204020203" pitchFamily="34" charset="0"/>
                <a:cs typeface="DIN 2014"/>
              </a:rPr>
              <a:t>Wie versüßt ihr euch den Lockdown-Herbst?</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194310">
              <a:lnSpc>
                <a:spcPct val="113999"/>
              </a:lnSpc>
            </a:pPr>
            <a:r>
              <a:rPr sz="900" dirty="0">
                <a:solidFill>
                  <a:srgbClr val="FFFFFF"/>
                </a:solidFill>
                <a:latin typeface="Bahnschrift SemiLight" panose="020B0502040204020203" pitchFamily="34" charset="0"/>
                <a:cs typeface="DIN 2014"/>
              </a:rPr>
              <a:t>Könnt ihr das nachvollziehen liebe Community? Würdet ihr auch die  Chance nutzen, im Ausland zu shoppen? Wir sind gespannt</a:t>
            </a:r>
            <a:endParaRPr sz="900" dirty="0">
              <a:latin typeface="Bahnschrift SemiLight" panose="020B0502040204020203" pitchFamily="34" charset="0"/>
              <a:cs typeface="DIN 2014"/>
            </a:endParaRPr>
          </a:p>
          <a:p>
            <a:pPr marL="179705">
              <a:lnSpc>
                <a:spcPct val="100000"/>
              </a:lnSpc>
              <a:spcBef>
                <a:spcPts val="160"/>
              </a:spcBef>
            </a:pPr>
            <a:r>
              <a:rPr sz="900" dirty="0">
                <a:solidFill>
                  <a:srgbClr val="FFFFFF"/>
                </a:solidFill>
                <a:latin typeface="Bahnschrift SemiLight" panose="020B0502040204020203" pitchFamily="34" charset="0"/>
                <a:cs typeface="DIN 2014"/>
              </a:rPr>
              <a:t>auf eure Einschätzung.</a:t>
            </a:r>
            <a:endParaRPr sz="900" dirty="0">
              <a:latin typeface="Bahnschrift SemiLight" panose="020B0502040204020203" pitchFamily="34" charset="0"/>
              <a:cs typeface="DIN 2014"/>
            </a:endParaRPr>
          </a:p>
        </p:txBody>
      </p:sp>
      <p:sp>
        <p:nvSpPr>
          <p:cNvPr id="5" name="object 5"/>
          <p:cNvSpPr txBox="1"/>
          <p:nvPr/>
        </p:nvSpPr>
        <p:spPr>
          <a:xfrm>
            <a:off x="4622406" y="2039404"/>
            <a:ext cx="3960495" cy="2592922"/>
          </a:xfrm>
          <a:prstGeom prst="rect">
            <a:avLst/>
          </a:prstGeom>
          <a:solidFill>
            <a:srgbClr val="007B84"/>
          </a:solidFill>
        </p:spPr>
        <p:txBody>
          <a:bodyPr vert="horz" wrap="square" lIns="0" tIns="1270" rIns="0" bIns="0" rtlCol="0">
            <a:noAutofit/>
          </a:bodyPr>
          <a:lstStyle/>
          <a:p>
            <a:pPr>
              <a:lnSpc>
                <a:spcPct val="100000"/>
              </a:lnSpc>
              <a:spcBef>
                <a:spcPts val="10"/>
              </a:spcBef>
            </a:pPr>
            <a:endParaRPr sz="900" dirty="0">
              <a:latin typeface="Times New Roman"/>
              <a:cs typeface="Times New Roman"/>
            </a:endParaRPr>
          </a:p>
          <a:p>
            <a:pPr marL="179705" marR="328295" algn="just">
              <a:lnSpc>
                <a:spcPct val="113999"/>
              </a:lnSpc>
            </a:pPr>
            <a:r>
              <a:rPr sz="900" dirty="0">
                <a:solidFill>
                  <a:srgbClr val="FFFFFF"/>
                </a:solidFill>
                <a:latin typeface="Bahnschrift SemiLight" panose="020B0502040204020203" pitchFamily="34" charset="0"/>
                <a:cs typeface="DIN 2014"/>
              </a:rPr>
              <a:t>Wir können verstehen, wenn dir das Angst macht. Die Unis haben  sich aber ein Hygienekonzept ausgedacht!</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304165" algn="just">
              <a:lnSpc>
                <a:spcPct val="113999"/>
              </a:lnSpc>
            </a:pPr>
            <a:r>
              <a:rPr sz="900" dirty="0">
                <a:solidFill>
                  <a:srgbClr val="FFFFFF"/>
                </a:solidFill>
                <a:latin typeface="Bahnschrift SemiLight" panose="020B0502040204020203" pitchFamily="34" charset="0"/>
                <a:cs typeface="DIN 2014"/>
              </a:rPr>
              <a:t>Danke, dass Sie Ihre persönlichen Erfahrungen hier teilen – auch  wenn es natürlich keine guten waren. Haben Sie denn das Gefühl,  dass das Rassismus-Problem seit damals noch zugenommen hat?</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208915">
              <a:lnSpc>
                <a:spcPct val="113999"/>
              </a:lnSpc>
            </a:pPr>
            <a:r>
              <a:rPr sz="900" dirty="0">
                <a:solidFill>
                  <a:srgbClr val="FFFFFF"/>
                </a:solidFill>
                <a:latin typeface="Bahnschrift SemiLight" panose="020B0502040204020203" pitchFamily="34" charset="0"/>
                <a:cs typeface="DIN 2014"/>
              </a:rPr>
              <a:t>Es freut uns, dass Sie die Sendung gestern gerne verfolgt haben. </a:t>
            </a:r>
            <a:r>
              <a:rPr sz="900" dirty="0" smtClean="0">
                <a:solidFill>
                  <a:srgbClr val="FFFFFF"/>
                </a:solidFill>
                <a:latin typeface="Bahnschrift SemiLight" panose="020B0502040204020203" pitchFamily="34" charset="0"/>
                <a:cs typeface="DIN 2014"/>
              </a:rPr>
              <a:t>:-)  </a:t>
            </a:r>
            <a:r>
              <a:rPr sz="900" dirty="0">
                <a:solidFill>
                  <a:srgbClr val="FFFFFF"/>
                </a:solidFill>
                <a:latin typeface="Bahnschrift SemiLight" panose="020B0502040204020203" pitchFamily="34" charset="0"/>
                <a:cs typeface="DIN 2014"/>
              </a:rPr>
              <a:t>Und ja, es wird spannend!</a:t>
            </a:r>
            <a:endParaRPr sz="900" dirty="0">
              <a:latin typeface="Bahnschrift SemiLight" panose="020B0502040204020203" pitchFamily="34" charset="0"/>
              <a:cs typeface="DIN 2014"/>
            </a:endParaRPr>
          </a:p>
        </p:txBody>
      </p:sp>
      <p:sp>
        <p:nvSpPr>
          <p:cNvPr id="6" name="object 6"/>
          <p:cNvSpPr txBox="1"/>
          <p:nvPr/>
        </p:nvSpPr>
        <p:spPr>
          <a:xfrm>
            <a:off x="491299" y="1669144"/>
            <a:ext cx="159258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00AE9D"/>
                </a:solidFill>
                <a:latin typeface="Bahnschrift SemiBold Condensed" panose="020B0502040204020203" pitchFamily="34" charset="0"/>
                <a:cs typeface="DIN OT Cond"/>
              </a:rPr>
              <a:t>Eröffnungskommentare</a:t>
            </a:r>
            <a:endParaRPr sz="1600" dirty="0">
              <a:latin typeface="Bahnschrift SemiBold Condensed" panose="020B0502040204020203" pitchFamily="34" charset="0"/>
              <a:cs typeface="DIN OT Cond"/>
            </a:endParaRPr>
          </a:p>
        </p:txBody>
      </p:sp>
      <p:sp>
        <p:nvSpPr>
          <p:cNvPr id="7" name="object 7"/>
          <p:cNvSpPr txBox="1"/>
          <p:nvPr/>
        </p:nvSpPr>
        <p:spPr>
          <a:xfrm>
            <a:off x="4609700" y="1669144"/>
            <a:ext cx="1403985"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00AE9D"/>
                </a:solidFill>
                <a:latin typeface="Bahnschrift SemiBold Condensed" panose="020B0502040204020203" pitchFamily="34" charset="0"/>
                <a:cs typeface="DIN OT Cond"/>
              </a:rPr>
              <a:t>Antwortkommentare</a:t>
            </a:r>
            <a:endParaRPr sz="1600" dirty="0">
              <a:latin typeface="Bahnschrift SemiBold Condensed" panose="020B0502040204020203" pitchFamily="34" charset="0"/>
              <a:cs typeface="DIN OT Cond"/>
            </a:endParaRPr>
          </a:p>
        </p:txBody>
      </p:sp>
      <p:sp>
        <p:nvSpPr>
          <p:cNvPr id="9" name="Rechteck 8"/>
          <p:cNvSpPr/>
          <p:nvPr/>
        </p:nvSpPr>
        <p:spPr>
          <a:xfrm>
            <a:off x="7620000" y="136525"/>
            <a:ext cx="1422497"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11" name="Foliennummernplatzhalter 10"/>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xfrm>
            <a:off x="493074" y="533377"/>
            <a:ext cx="3531235"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60" dirty="0"/>
              <a:t> </a:t>
            </a:r>
            <a:r>
              <a:rPr spc="-5" dirty="0"/>
              <a:t>STIL</a:t>
            </a:r>
            <a:r>
              <a:rPr spc="-75" dirty="0"/>
              <a:t> </a:t>
            </a:r>
            <a:r>
              <a:rPr dirty="0"/>
              <a:t>–</a:t>
            </a:r>
            <a:r>
              <a:rPr spc="-75" dirty="0"/>
              <a:t> </a:t>
            </a:r>
            <a:r>
              <a:rPr dirty="0"/>
              <a:t>BEISPIELE</a:t>
            </a:r>
          </a:p>
        </p:txBody>
      </p:sp>
      <p:pic>
        <p:nvPicPr>
          <p:cNvPr id="53" name="Grafik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26</a:t>
            </a:fld>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75" y="1355725"/>
            <a:ext cx="8346147" cy="356646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Grafik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72" y="1364434"/>
            <a:ext cx="2597121" cy="2828789"/>
          </a:xfrm>
          <a:prstGeom prst="rect">
            <a:avLst/>
          </a:prstGeom>
        </p:spPr>
      </p:pic>
      <p:grpSp>
        <p:nvGrpSpPr>
          <p:cNvPr id="2" name="object 2"/>
          <p:cNvGrpSpPr/>
          <p:nvPr/>
        </p:nvGrpSpPr>
        <p:grpSpPr>
          <a:xfrm>
            <a:off x="6173998" y="3554705"/>
            <a:ext cx="949325" cy="1595755"/>
            <a:chOff x="6173998" y="3554705"/>
            <a:chExt cx="949325" cy="1595755"/>
          </a:xfrm>
        </p:grpSpPr>
        <p:sp>
          <p:nvSpPr>
            <p:cNvPr id="3" name="object 3"/>
            <p:cNvSpPr/>
            <p:nvPr/>
          </p:nvSpPr>
          <p:spPr>
            <a:xfrm>
              <a:off x="6360241" y="3876945"/>
              <a:ext cx="584835" cy="549910"/>
            </a:xfrm>
            <a:custGeom>
              <a:avLst/>
              <a:gdLst/>
              <a:ahLst/>
              <a:cxnLst/>
              <a:rect l="l" t="t" r="r" b="b"/>
              <a:pathLst>
                <a:path w="584834" h="549910">
                  <a:moveTo>
                    <a:pt x="0" y="4826"/>
                  </a:moveTo>
                  <a:lnTo>
                    <a:pt x="12073" y="292651"/>
                  </a:lnTo>
                  <a:lnTo>
                    <a:pt x="46201" y="445339"/>
                  </a:lnTo>
                  <a:lnTo>
                    <a:pt x="129475" y="513962"/>
                  </a:lnTo>
                  <a:lnTo>
                    <a:pt x="288988" y="549592"/>
                  </a:lnTo>
                  <a:lnTo>
                    <a:pt x="441034" y="532868"/>
                  </a:lnTo>
                  <a:lnTo>
                    <a:pt x="522517" y="470044"/>
                  </a:lnTo>
                  <a:lnTo>
                    <a:pt x="561160" y="309596"/>
                  </a:lnTo>
                  <a:lnTo>
                    <a:pt x="584682" y="0"/>
                  </a:lnTo>
                </a:path>
              </a:pathLst>
            </a:custGeom>
            <a:ln w="11430">
              <a:solidFill>
                <a:srgbClr val="00AE9D"/>
              </a:solidFill>
            </a:ln>
          </p:spPr>
          <p:txBody>
            <a:bodyPr wrap="square" lIns="0" tIns="0" rIns="0" bIns="0" rtlCol="0"/>
            <a:lstStyle/>
            <a:p>
              <a:endParaRPr/>
            </a:p>
          </p:txBody>
        </p:sp>
        <p:sp>
          <p:nvSpPr>
            <p:cNvPr id="4" name="object 4"/>
            <p:cNvSpPr/>
            <p:nvPr/>
          </p:nvSpPr>
          <p:spPr>
            <a:xfrm>
              <a:off x="6393671" y="3974609"/>
              <a:ext cx="516255" cy="128905"/>
            </a:xfrm>
            <a:custGeom>
              <a:avLst/>
              <a:gdLst/>
              <a:ahLst/>
              <a:cxnLst/>
              <a:rect l="l" t="t" r="r" b="b"/>
              <a:pathLst>
                <a:path w="516254" h="128904">
                  <a:moveTo>
                    <a:pt x="0" y="128536"/>
                  </a:moveTo>
                  <a:lnTo>
                    <a:pt x="37195" y="54226"/>
                  </a:lnTo>
                  <a:lnTo>
                    <a:pt x="76914" y="16067"/>
                  </a:lnTo>
                  <a:lnTo>
                    <a:pt x="143746" y="2008"/>
                  </a:lnTo>
                  <a:lnTo>
                    <a:pt x="262280" y="0"/>
                  </a:lnTo>
                  <a:lnTo>
                    <a:pt x="385642" y="20083"/>
                  </a:lnTo>
                  <a:lnTo>
                    <a:pt x="463611" y="64268"/>
                  </a:lnTo>
                  <a:lnTo>
                    <a:pt x="504383" y="108452"/>
                  </a:lnTo>
                  <a:lnTo>
                    <a:pt x="516153" y="128536"/>
                  </a:lnTo>
                </a:path>
              </a:pathLst>
            </a:custGeom>
            <a:ln w="11429">
              <a:solidFill>
                <a:srgbClr val="00AE9D"/>
              </a:solidFill>
            </a:ln>
          </p:spPr>
          <p:txBody>
            <a:bodyPr wrap="square" lIns="0" tIns="0" rIns="0" bIns="0" rtlCol="0"/>
            <a:lstStyle/>
            <a:p>
              <a:endParaRPr/>
            </a:p>
          </p:txBody>
        </p:sp>
        <p:sp>
          <p:nvSpPr>
            <p:cNvPr id="5" name="object 5"/>
            <p:cNvSpPr/>
            <p:nvPr/>
          </p:nvSpPr>
          <p:spPr>
            <a:xfrm>
              <a:off x="6321955" y="4011603"/>
              <a:ext cx="88265" cy="154305"/>
            </a:xfrm>
            <a:custGeom>
              <a:avLst/>
              <a:gdLst/>
              <a:ahLst/>
              <a:cxnLst/>
              <a:rect l="l" t="t" r="r" b="b"/>
              <a:pathLst>
                <a:path w="88264" h="154304">
                  <a:moveTo>
                    <a:pt x="48059" y="0"/>
                  </a:moveTo>
                  <a:lnTo>
                    <a:pt x="8887" y="49797"/>
                  </a:lnTo>
                  <a:lnTo>
                    <a:pt x="0" y="82435"/>
                  </a:lnTo>
                  <a:lnTo>
                    <a:pt x="25149" y="112349"/>
                  </a:lnTo>
                  <a:lnTo>
                    <a:pt x="88090" y="153974"/>
                  </a:lnTo>
                </a:path>
              </a:pathLst>
            </a:custGeom>
            <a:ln w="11430">
              <a:solidFill>
                <a:srgbClr val="00AE9D"/>
              </a:solidFill>
            </a:ln>
          </p:spPr>
          <p:txBody>
            <a:bodyPr wrap="square" lIns="0" tIns="0" rIns="0" bIns="0" rtlCol="0"/>
            <a:lstStyle/>
            <a:p>
              <a:endParaRPr/>
            </a:p>
          </p:txBody>
        </p:sp>
        <p:sp>
          <p:nvSpPr>
            <p:cNvPr id="6" name="object 6"/>
            <p:cNvSpPr/>
            <p:nvPr/>
          </p:nvSpPr>
          <p:spPr>
            <a:xfrm>
              <a:off x="6896888" y="4001823"/>
              <a:ext cx="87630" cy="163830"/>
            </a:xfrm>
            <a:custGeom>
              <a:avLst/>
              <a:gdLst/>
              <a:ahLst/>
              <a:cxnLst/>
              <a:rect l="l" t="t" r="r" b="b"/>
              <a:pathLst>
                <a:path w="87629" h="163829">
                  <a:moveTo>
                    <a:pt x="35178" y="0"/>
                  </a:moveTo>
                  <a:lnTo>
                    <a:pt x="77170" y="55458"/>
                  </a:lnTo>
                  <a:lnTo>
                    <a:pt x="87502" y="91001"/>
                  </a:lnTo>
                  <a:lnTo>
                    <a:pt x="62878" y="121983"/>
                  </a:lnTo>
                  <a:lnTo>
                    <a:pt x="0" y="163753"/>
                  </a:lnTo>
                </a:path>
              </a:pathLst>
            </a:custGeom>
            <a:ln w="11429">
              <a:solidFill>
                <a:srgbClr val="00AE9D"/>
              </a:solidFill>
            </a:ln>
          </p:spPr>
          <p:txBody>
            <a:bodyPr wrap="square" lIns="0" tIns="0" rIns="0" bIns="0" rtlCol="0"/>
            <a:lstStyle/>
            <a:p>
              <a:endParaRPr/>
            </a:p>
          </p:txBody>
        </p:sp>
        <p:sp>
          <p:nvSpPr>
            <p:cNvPr id="7" name="object 7"/>
            <p:cNvSpPr/>
            <p:nvPr/>
          </p:nvSpPr>
          <p:spPr>
            <a:xfrm>
              <a:off x="6272076" y="3560420"/>
              <a:ext cx="759460" cy="796290"/>
            </a:xfrm>
            <a:custGeom>
              <a:avLst/>
              <a:gdLst/>
              <a:ahLst/>
              <a:cxnLst/>
              <a:rect l="l" t="t" r="r" b="b"/>
              <a:pathLst>
                <a:path w="759459" h="796289">
                  <a:moveTo>
                    <a:pt x="595405" y="670475"/>
                  </a:moveTo>
                  <a:lnTo>
                    <a:pt x="640529" y="704028"/>
                  </a:lnTo>
                  <a:lnTo>
                    <a:pt x="666933" y="728253"/>
                  </a:lnTo>
                  <a:lnTo>
                    <a:pt x="684843" y="754889"/>
                  </a:lnTo>
                  <a:lnTo>
                    <a:pt x="704485" y="795671"/>
                  </a:lnTo>
                  <a:lnTo>
                    <a:pt x="731756" y="695452"/>
                  </a:lnTo>
                  <a:lnTo>
                    <a:pt x="746439" y="631951"/>
                  </a:lnTo>
                  <a:lnTo>
                    <a:pt x="753570" y="578081"/>
                  </a:lnTo>
                  <a:lnTo>
                    <a:pt x="758181" y="506759"/>
                  </a:lnTo>
                  <a:lnTo>
                    <a:pt x="759430" y="474357"/>
                  </a:lnTo>
                  <a:lnTo>
                    <a:pt x="759365" y="437218"/>
                  </a:lnTo>
                  <a:lnTo>
                    <a:pt x="757306" y="396356"/>
                  </a:lnTo>
                  <a:lnTo>
                    <a:pt x="752570" y="352786"/>
                  </a:lnTo>
                  <a:lnTo>
                    <a:pt x="744478" y="307523"/>
                  </a:lnTo>
                  <a:lnTo>
                    <a:pt x="732349" y="261579"/>
                  </a:lnTo>
                  <a:lnTo>
                    <a:pt x="715502" y="215970"/>
                  </a:lnTo>
                  <a:lnTo>
                    <a:pt x="693255" y="171709"/>
                  </a:lnTo>
                  <a:lnTo>
                    <a:pt x="664930" y="129812"/>
                  </a:lnTo>
                  <a:lnTo>
                    <a:pt x="629844" y="91291"/>
                  </a:lnTo>
                  <a:lnTo>
                    <a:pt x="587316" y="57162"/>
                  </a:lnTo>
                  <a:lnTo>
                    <a:pt x="536667" y="28439"/>
                  </a:lnTo>
                  <a:lnTo>
                    <a:pt x="500556" y="16031"/>
                  </a:lnTo>
                  <a:lnTo>
                    <a:pt x="440859" y="3973"/>
                  </a:lnTo>
                  <a:lnTo>
                    <a:pt x="348075" y="0"/>
                  </a:lnTo>
                  <a:lnTo>
                    <a:pt x="282129" y="9579"/>
                  </a:lnTo>
                  <a:lnTo>
                    <a:pt x="238521" y="22169"/>
                  </a:lnTo>
                  <a:lnTo>
                    <a:pt x="172094" y="58173"/>
                  </a:lnTo>
                  <a:lnTo>
                    <a:pt x="129555" y="92963"/>
                  </a:lnTo>
                  <a:lnTo>
                    <a:pt x="94463" y="131842"/>
                  </a:lnTo>
                  <a:lnTo>
                    <a:pt x="66136" y="173849"/>
                  </a:lnTo>
                  <a:lnTo>
                    <a:pt x="43893" y="218017"/>
                  </a:lnTo>
                  <a:lnTo>
                    <a:pt x="27051" y="263384"/>
                  </a:lnTo>
                  <a:lnTo>
                    <a:pt x="14929" y="308985"/>
                  </a:lnTo>
                  <a:lnTo>
                    <a:pt x="6844" y="353856"/>
                  </a:lnTo>
                  <a:lnTo>
                    <a:pt x="2116" y="397033"/>
                  </a:lnTo>
                  <a:lnTo>
                    <a:pt x="62" y="437552"/>
                  </a:lnTo>
                  <a:lnTo>
                    <a:pt x="0" y="474449"/>
                  </a:lnTo>
                  <a:lnTo>
                    <a:pt x="1248" y="506759"/>
                  </a:lnTo>
                  <a:lnTo>
                    <a:pt x="12474" y="602008"/>
                  </a:lnTo>
                  <a:lnTo>
                    <a:pt x="30621" y="695754"/>
                  </a:lnTo>
                  <a:lnTo>
                    <a:pt x="47509" y="767231"/>
                  </a:lnTo>
                  <a:lnTo>
                    <a:pt x="54956" y="795671"/>
                  </a:lnTo>
                  <a:lnTo>
                    <a:pt x="85448" y="746989"/>
                  </a:lnTo>
                  <a:lnTo>
                    <a:pt x="121450" y="707189"/>
                  </a:lnTo>
                  <a:lnTo>
                    <a:pt x="151475" y="680330"/>
                  </a:lnTo>
                  <a:lnTo>
                    <a:pt x="164037" y="670475"/>
                  </a:lnTo>
                </a:path>
              </a:pathLst>
            </a:custGeom>
            <a:ln w="11430">
              <a:solidFill>
                <a:srgbClr val="00AE9D"/>
              </a:solidFill>
            </a:ln>
          </p:spPr>
          <p:txBody>
            <a:bodyPr wrap="square" lIns="0" tIns="0" rIns="0" bIns="0" rtlCol="0"/>
            <a:lstStyle/>
            <a:p>
              <a:endParaRPr/>
            </a:p>
          </p:txBody>
        </p:sp>
        <p:sp>
          <p:nvSpPr>
            <p:cNvPr id="8" name="object 8"/>
            <p:cNvSpPr/>
            <p:nvPr/>
          </p:nvSpPr>
          <p:spPr>
            <a:xfrm>
              <a:off x="6499993" y="4343528"/>
              <a:ext cx="0" cy="141605"/>
            </a:xfrm>
            <a:custGeom>
              <a:avLst/>
              <a:gdLst/>
              <a:ahLst/>
              <a:cxnLst/>
              <a:rect l="l" t="t" r="r" b="b"/>
              <a:pathLst>
                <a:path h="141604">
                  <a:moveTo>
                    <a:pt x="0" y="0"/>
                  </a:moveTo>
                  <a:lnTo>
                    <a:pt x="0" y="141579"/>
                  </a:lnTo>
                </a:path>
              </a:pathLst>
            </a:custGeom>
            <a:ln w="11430">
              <a:solidFill>
                <a:srgbClr val="00AE9D"/>
              </a:solidFill>
            </a:ln>
          </p:spPr>
          <p:txBody>
            <a:bodyPr wrap="square" lIns="0" tIns="0" rIns="0" bIns="0" rtlCol="0"/>
            <a:lstStyle/>
            <a:p>
              <a:endParaRPr/>
            </a:p>
          </p:txBody>
        </p:sp>
        <p:sp>
          <p:nvSpPr>
            <p:cNvPr id="9" name="object 9"/>
            <p:cNvSpPr/>
            <p:nvPr/>
          </p:nvSpPr>
          <p:spPr>
            <a:xfrm>
              <a:off x="6801918" y="4334817"/>
              <a:ext cx="0" cy="154305"/>
            </a:xfrm>
            <a:custGeom>
              <a:avLst/>
              <a:gdLst/>
              <a:ahLst/>
              <a:cxnLst/>
              <a:rect l="l" t="t" r="r" b="b"/>
              <a:pathLst>
                <a:path h="154304">
                  <a:moveTo>
                    <a:pt x="0" y="0"/>
                  </a:moveTo>
                  <a:lnTo>
                    <a:pt x="0" y="154152"/>
                  </a:lnTo>
                </a:path>
              </a:pathLst>
            </a:custGeom>
            <a:ln w="11430">
              <a:solidFill>
                <a:srgbClr val="00AE9D"/>
              </a:solidFill>
            </a:ln>
          </p:spPr>
          <p:txBody>
            <a:bodyPr wrap="square" lIns="0" tIns="0" rIns="0" bIns="0" rtlCol="0"/>
            <a:lstStyle/>
            <a:p>
              <a:endParaRPr/>
            </a:p>
          </p:txBody>
        </p:sp>
        <p:sp>
          <p:nvSpPr>
            <p:cNvPr id="10" name="object 10"/>
            <p:cNvSpPr/>
            <p:nvPr/>
          </p:nvSpPr>
          <p:spPr>
            <a:xfrm>
              <a:off x="6179713" y="4438890"/>
              <a:ext cx="937894" cy="706120"/>
            </a:xfrm>
            <a:custGeom>
              <a:avLst/>
              <a:gdLst/>
              <a:ahLst/>
              <a:cxnLst/>
              <a:rect l="l" t="t" r="r" b="b"/>
              <a:pathLst>
                <a:path w="937895" h="706120">
                  <a:moveTo>
                    <a:pt x="937450" y="227202"/>
                  </a:moveTo>
                  <a:lnTo>
                    <a:pt x="916122" y="194833"/>
                  </a:lnTo>
                  <a:lnTo>
                    <a:pt x="873734" y="167284"/>
                  </a:lnTo>
                  <a:lnTo>
                    <a:pt x="814046" y="144261"/>
                  </a:lnTo>
                  <a:lnTo>
                    <a:pt x="754675" y="121843"/>
                  </a:lnTo>
                  <a:lnTo>
                    <a:pt x="709139" y="104855"/>
                  </a:lnTo>
                  <a:lnTo>
                    <a:pt x="690956" y="98120"/>
                  </a:lnTo>
                  <a:lnTo>
                    <a:pt x="719619" y="53153"/>
                  </a:lnTo>
                  <a:lnTo>
                    <a:pt x="731618" y="27943"/>
                  </a:lnTo>
                  <a:lnTo>
                    <a:pt x="729153" y="13291"/>
                  </a:lnTo>
                  <a:lnTo>
                    <a:pt x="714425" y="0"/>
                  </a:lnTo>
                  <a:lnTo>
                    <a:pt x="664465" y="16063"/>
                  </a:lnTo>
                  <a:lnTo>
                    <a:pt x="626343" y="45284"/>
                  </a:lnTo>
                  <a:lnTo>
                    <a:pt x="585756" y="84804"/>
                  </a:lnTo>
                  <a:lnTo>
                    <a:pt x="547429" y="131751"/>
                  </a:lnTo>
                  <a:lnTo>
                    <a:pt x="516083" y="183256"/>
                  </a:lnTo>
                  <a:lnTo>
                    <a:pt x="496442" y="236448"/>
                  </a:lnTo>
                  <a:lnTo>
                    <a:pt x="494079" y="251331"/>
                  </a:lnTo>
                  <a:lnTo>
                    <a:pt x="490486" y="258973"/>
                  </a:lnTo>
                  <a:lnTo>
                    <a:pt x="483141" y="261789"/>
                  </a:lnTo>
                  <a:lnTo>
                    <a:pt x="469519" y="262191"/>
                  </a:lnTo>
                  <a:lnTo>
                    <a:pt x="458596" y="258169"/>
                  </a:lnTo>
                  <a:lnTo>
                    <a:pt x="452545" y="249320"/>
                  </a:lnTo>
                  <a:lnTo>
                    <a:pt x="449952" y="240470"/>
                  </a:lnTo>
                  <a:lnTo>
                    <a:pt x="449402" y="236448"/>
                  </a:lnTo>
                  <a:lnTo>
                    <a:pt x="429757" y="183256"/>
                  </a:lnTo>
                  <a:lnTo>
                    <a:pt x="398410" y="131751"/>
                  </a:lnTo>
                  <a:lnTo>
                    <a:pt x="360081" y="84804"/>
                  </a:lnTo>
                  <a:lnTo>
                    <a:pt x="319495" y="45284"/>
                  </a:lnTo>
                  <a:lnTo>
                    <a:pt x="281372" y="16063"/>
                  </a:lnTo>
                  <a:lnTo>
                    <a:pt x="231406" y="0"/>
                  </a:lnTo>
                  <a:lnTo>
                    <a:pt x="223760" y="24150"/>
                  </a:lnTo>
                  <a:lnTo>
                    <a:pt x="233089" y="56899"/>
                  </a:lnTo>
                  <a:lnTo>
                    <a:pt x="247447" y="85728"/>
                  </a:lnTo>
                  <a:lnTo>
                    <a:pt x="254889" y="98120"/>
                  </a:lnTo>
                  <a:lnTo>
                    <a:pt x="190718" y="121818"/>
                  </a:lnTo>
                  <a:lnTo>
                    <a:pt x="150288" y="136921"/>
                  </a:lnTo>
                  <a:lnTo>
                    <a:pt x="72110" y="167284"/>
                  </a:lnTo>
                  <a:lnTo>
                    <a:pt x="29714" y="194831"/>
                  </a:lnTo>
                  <a:lnTo>
                    <a:pt x="8385" y="227202"/>
                  </a:lnTo>
                  <a:lnTo>
                    <a:pt x="0" y="265404"/>
                  </a:lnTo>
                  <a:lnTo>
                    <a:pt x="0" y="342137"/>
                  </a:lnTo>
                  <a:lnTo>
                    <a:pt x="0" y="705511"/>
                  </a:lnTo>
                </a:path>
              </a:pathLst>
            </a:custGeom>
            <a:ln w="11430">
              <a:solidFill>
                <a:srgbClr val="00AE9D"/>
              </a:solidFill>
            </a:ln>
          </p:spPr>
          <p:txBody>
            <a:bodyPr wrap="square" lIns="0" tIns="0" rIns="0" bIns="0" rtlCol="0"/>
            <a:lstStyle/>
            <a:p>
              <a:endParaRPr/>
            </a:p>
          </p:txBody>
        </p:sp>
      </p:grpSp>
      <p:sp>
        <p:nvSpPr>
          <p:cNvPr id="11" name="object 11"/>
          <p:cNvSpPr/>
          <p:nvPr/>
        </p:nvSpPr>
        <p:spPr>
          <a:xfrm>
            <a:off x="7828512" y="4271478"/>
            <a:ext cx="231775" cy="562610"/>
          </a:xfrm>
          <a:custGeom>
            <a:avLst/>
            <a:gdLst/>
            <a:ahLst/>
            <a:cxnLst/>
            <a:rect l="l" t="t" r="r" b="b"/>
            <a:pathLst>
              <a:path w="231775" h="562610">
                <a:moveTo>
                  <a:pt x="144948" y="0"/>
                </a:moveTo>
                <a:lnTo>
                  <a:pt x="145665" y="120743"/>
                </a:lnTo>
                <a:lnTo>
                  <a:pt x="150683" y="193038"/>
                </a:lnTo>
                <a:lnTo>
                  <a:pt x="164306" y="245728"/>
                </a:lnTo>
                <a:lnTo>
                  <a:pt x="190833" y="307657"/>
                </a:lnTo>
                <a:lnTo>
                  <a:pt x="223124" y="380732"/>
                </a:lnTo>
                <a:lnTo>
                  <a:pt x="231179" y="426245"/>
                </a:lnTo>
                <a:lnTo>
                  <a:pt x="212562" y="463235"/>
                </a:lnTo>
                <a:lnTo>
                  <a:pt x="164836" y="510743"/>
                </a:lnTo>
                <a:lnTo>
                  <a:pt x="145284" y="532007"/>
                </a:lnTo>
                <a:lnTo>
                  <a:pt x="134623" y="544463"/>
                </a:lnTo>
                <a:lnTo>
                  <a:pt x="129124" y="552939"/>
                </a:lnTo>
                <a:lnTo>
                  <a:pt x="125060" y="562267"/>
                </a:lnTo>
                <a:lnTo>
                  <a:pt x="34953" y="506644"/>
                </a:lnTo>
                <a:lnTo>
                  <a:pt x="0" y="429850"/>
                </a:lnTo>
                <a:lnTo>
                  <a:pt x="15771" y="279456"/>
                </a:lnTo>
                <a:lnTo>
                  <a:pt x="77841" y="3035"/>
                </a:lnTo>
              </a:path>
            </a:pathLst>
          </a:custGeom>
          <a:ln w="11430">
            <a:solidFill>
              <a:srgbClr val="00AE9D"/>
            </a:solidFill>
          </a:ln>
        </p:spPr>
        <p:txBody>
          <a:bodyPr wrap="square" lIns="0" tIns="0" rIns="0" bIns="0" rtlCol="0"/>
          <a:lstStyle/>
          <a:p>
            <a:endParaRPr/>
          </a:p>
        </p:txBody>
      </p:sp>
      <p:sp>
        <p:nvSpPr>
          <p:cNvPr id="12" name="object 12"/>
          <p:cNvSpPr/>
          <p:nvPr/>
        </p:nvSpPr>
        <p:spPr>
          <a:xfrm>
            <a:off x="7041718" y="4567327"/>
            <a:ext cx="245110" cy="577215"/>
          </a:xfrm>
          <a:custGeom>
            <a:avLst/>
            <a:gdLst/>
            <a:ahLst/>
            <a:cxnLst/>
            <a:rect l="l" t="t" r="r" b="b"/>
            <a:pathLst>
              <a:path w="245109" h="577214">
                <a:moveTo>
                  <a:pt x="3738" y="577074"/>
                </a:moveTo>
                <a:lnTo>
                  <a:pt x="3738" y="323545"/>
                </a:lnTo>
                <a:lnTo>
                  <a:pt x="0" y="259293"/>
                </a:lnTo>
                <a:lnTo>
                  <a:pt x="2405" y="219679"/>
                </a:lnTo>
                <a:lnTo>
                  <a:pt x="38790" y="148856"/>
                </a:lnTo>
                <a:lnTo>
                  <a:pt x="67202" y="111065"/>
                </a:lnTo>
                <a:lnTo>
                  <a:pt x="101539" y="76556"/>
                </a:lnTo>
                <a:lnTo>
                  <a:pt x="142241" y="46057"/>
                </a:lnTo>
                <a:lnTo>
                  <a:pt x="189745" y="20295"/>
                </a:lnTo>
                <a:lnTo>
                  <a:pt x="244492" y="0"/>
                </a:lnTo>
              </a:path>
            </a:pathLst>
          </a:custGeom>
          <a:ln w="11430">
            <a:solidFill>
              <a:srgbClr val="00AE9D"/>
            </a:solidFill>
          </a:ln>
        </p:spPr>
        <p:txBody>
          <a:bodyPr wrap="square" lIns="0" tIns="0" rIns="0" bIns="0" rtlCol="0"/>
          <a:lstStyle/>
          <a:p>
            <a:endParaRPr/>
          </a:p>
        </p:txBody>
      </p:sp>
      <p:sp>
        <p:nvSpPr>
          <p:cNvPr id="13" name="object 13"/>
          <p:cNvSpPr/>
          <p:nvPr/>
        </p:nvSpPr>
        <p:spPr>
          <a:xfrm>
            <a:off x="8014318" y="4567326"/>
            <a:ext cx="245110" cy="577215"/>
          </a:xfrm>
          <a:custGeom>
            <a:avLst/>
            <a:gdLst/>
            <a:ahLst/>
            <a:cxnLst/>
            <a:rect l="l" t="t" r="r" b="b"/>
            <a:pathLst>
              <a:path w="245109" h="577214">
                <a:moveTo>
                  <a:pt x="240753" y="577075"/>
                </a:moveTo>
                <a:lnTo>
                  <a:pt x="240753" y="323596"/>
                </a:lnTo>
                <a:lnTo>
                  <a:pt x="244492" y="259336"/>
                </a:lnTo>
                <a:lnTo>
                  <a:pt x="242087" y="219717"/>
                </a:lnTo>
                <a:lnTo>
                  <a:pt x="205701" y="148882"/>
                </a:lnTo>
                <a:lnTo>
                  <a:pt x="177289" y="111088"/>
                </a:lnTo>
                <a:lnTo>
                  <a:pt x="142952" y="76572"/>
                </a:lnTo>
                <a:lnTo>
                  <a:pt x="102251" y="46066"/>
                </a:lnTo>
                <a:lnTo>
                  <a:pt x="54746" y="20298"/>
                </a:lnTo>
                <a:lnTo>
                  <a:pt x="0" y="0"/>
                </a:lnTo>
              </a:path>
            </a:pathLst>
          </a:custGeom>
          <a:ln w="11430">
            <a:solidFill>
              <a:srgbClr val="00AE9D"/>
            </a:solidFill>
          </a:ln>
        </p:spPr>
        <p:txBody>
          <a:bodyPr wrap="square" lIns="0" tIns="0" rIns="0" bIns="0" rtlCol="0"/>
          <a:lstStyle/>
          <a:p>
            <a:endParaRPr/>
          </a:p>
        </p:txBody>
      </p:sp>
      <p:grpSp>
        <p:nvGrpSpPr>
          <p:cNvPr id="14" name="object 14"/>
          <p:cNvGrpSpPr/>
          <p:nvPr/>
        </p:nvGrpSpPr>
        <p:grpSpPr>
          <a:xfrm>
            <a:off x="7240775" y="3571739"/>
            <a:ext cx="776605" cy="1285240"/>
            <a:chOff x="7240775" y="3571739"/>
            <a:chExt cx="776605" cy="1285240"/>
          </a:xfrm>
        </p:grpSpPr>
        <p:pic>
          <p:nvPicPr>
            <p:cNvPr id="15" name="object 15"/>
            <p:cNvPicPr/>
            <p:nvPr/>
          </p:nvPicPr>
          <p:blipFill>
            <a:blip r:embed="rId4" cstate="print"/>
            <a:stretch>
              <a:fillRect/>
            </a:stretch>
          </p:blipFill>
          <p:spPr>
            <a:xfrm>
              <a:off x="7421626" y="4306523"/>
              <a:ext cx="448237" cy="397085"/>
            </a:xfrm>
            <a:prstGeom prst="rect">
              <a:avLst/>
            </a:prstGeom>
          </p:spPr>
        </p:pic>
        <p:sp>
          <p:nvSpPr>
            <p:cNvPr id="16" name="object 16"/>
            <p:cNvSpPr/>
            <p:nvPr/>
          </p:nvSpPr>
          <p:spPr>
            <a:xfrm>
              <a:off x="7281032" y="3577454"/>
              <a:ext cx="730885" cy="704215"/>
            </a:xfrm>
            <a:custGeom>
              <a:avLst/>
              <a:gdLst/>
              <a:ahLst/>
              <a:cxnLst/>
              <a:rect l="l" t="t" r="r" b="b"/>
              <a:pathLst>
                <a:path w="730884" h="704214">
                  <a:moveTo>
                    <a:pt x="137669" y="672031"/>
                  </a:moveTo>
                  <a:lnTo>
                    <a:pt x="108904" y="700809"/>
                  </a:lnTo>
                  <a:lnTo>
                    <a:pt x="48338" y="700809"/>
                  </a:lnTo>
                  <a:lnTo>
                    <a:pt x="17841" y="643165"/>
                  </a:lnTo>
                  <a:lnTo>
                    <a:pt x="3100" y="603126"/>
                  </a:lnTo>
                  <a:lnTo>
                    <a:pt x="0" y="561951"/>
                  </a:lnTo>
                  <a:lnTo>
                    <a:pt x="4421" y="500899"/>
                  </a:lnTo>
                  <a:lnTo>
                    <a:pt x="13652" y="435450"/>
                  </a:lnTo>
                  <a:lnTo>
                    <a:pt x="26002" y="386183"/>
                  </a:lnTo>
                  <a:lnTo>
                    <a:pt x="38918" y="342025"/>
                  </a:lnTo>
                  <a:lnTo>
                    <a:pt x="49849" y="291907"/>
                  </a:lnTo>
                  <a:lnTo>
                    <a:pt x="60570" y="232374"/>
                  </a:lnTo>
                  <a:lnTo>
                    <a:pt x="83281" y="158010"/>
                  </a:lnTo>
                  <a:lnTo>
                    <a:pt x="101519" y="121537"/>
                  </a:lnTo>
                  <a:lnTo>
                    <a:pt x="125616" y="88880"/>
                  </a:lnTo>
                  <a:lnTo>
                    <a:pt x="156527" y="62546"/>
                  </a:lnTo>
                  <a:lnTo>
                    <a:pt x="195206" y="45045"/>
                  </a:lnTo>
                  <a:lnTo>
                    <a:pt x="242607" y="38883"/>
                  </a:lnTo>
                  <a:lnTo>
                    <a:pt x="299683" y="46569"/>
                  </a:lnTo>
                  <a:lnTo>
                    <a:pt x="379460" y="12351"/>
                  </a:lnTo>
                  <a:lnTo>
                    <a:pt x="432551" y="0"/>
                  </a:lnTo>
                  <a:lnTo>
                    <a:pt x="482803" y="8662"/>
                  </a:lnTo>
                  <a:lnTo>
                    <a:pt x="554064" y="37488"/>
                  </a:lnTo>
                  <a:lnTo>
                    <a:pt x="594613" y="59937"/>
                  </a:lnTo>
                  <a:lnTo>
                    <a:pt x="627194" y="88172"/>
                  </a:lnTo>
                  <a:lnTo>
                    <a:pt x="652783" y="121447"/>
                  </a:lnTo>
                  <a:lnTo>
                    <a:pt x="672357" y="159018"/>
                  </a:lnTo>
                  <a:lnTo>
                    <a:pt x="686891" y="200137"/>
                  </a:lnTo>
                  <a:lnTo>
                    <a:pt x="697363" y="244061"/>
                  </a:lnTo>
                  <a:lnTo>
                    <a:pt x="704747" y="290042"/>
                  </a:lnTo>
                  <a:lnTo>
                    <a:pt x="710020" y="337335"/>
                  </a:lnTo>
                  <a:lnTo>
                    <a:pt x="717835" y="407171"/>
                  </a:lnTo>
                  <a:lnTo>
                    <a:pt x="725285" y="465668"/>
                  </a:lnTo>
                  <a:lnTo>
                    <a:pt x="730191" y="515295"/>
                  </a:lnTo>
                  <a:lnTo>
                    <a:pt x="730372" y="558524"/>
                  </a:lnTo>
                  <a:lnTo>
                    <a:pt x="723647" y="597825"/>
                  </a:lnTo>
                  <a:lnTo>
                    <a:pt x="712171" y="641008"/>
                  </a:lnTo>
                  <a:lnTo>
                    <a:pt x="701122" y="674112"/>
                  </a:lnTo>
                  <a:lnTo>
                    <a:pt x="684680" y="695575"/>
                  </a:lnTo>
                  <a:lnTo>
                    <a:pt x="657023" y="703832"/>
                  </a:lnTo>
                  <a:lnTo>
                    <a:pt x="628468" y="699506"/>
                  </a:lnTo>
                  <a:lnTo>
                    <a:pt x="611411" y="688503"/>
                  </a:lnTo>
                  <a:lnTo>
                    <a:pt x="603156" y="677214"/>
                  </a:lnTo>
                  <a:lnTo>
                    <a:pt x="601004" y="672031"/>
                  </a:lnTo>
                </a:path>
              </a:pathLst>
            </a:custGeom>
            <a:ln w="11429">
              <a:solidFill>
                <a:srgbClr val="00AE9D"/>
              </a:solidFill>
            </a:ln>
          </p:spPr>
          <p:txBody>
            <a:bodyPr wrap="square" lIns="0" tIns="0" rIns="0" bIns="0" rtlCol="0"/>
            <a:lstStyle/>
            <a:p>
              <a:endParaRPr/>
            </a:p>
          </p:txBody>
        </p:sp>
        <p:sp>
          <p:nvSpPr>
            <p:cNvPr id="17" name="object 17"/>
            <p:cNvSpPr/>
            <p:nvPr/>
          </p:nvSpPr>
          <p:spPr>
            <a:xfrm>
              <a:off x="7365746" y="3770347"/>
              <a:ext cx="568325" cy="598805"/>
            </a:xfrm>
            <a:custGeom>
              <a:avLst/>
              <a:gdLst/>
              <a:ahLst/>
              <a:cxnLst/>
              <a:rect l="l" t="t" r="r" b="b"/>
              <a:pathLst>
                <a:path w="568325" h="598804">
                  <a:moveTo>
                    <a:pt x="61845" y="369697"/>
                  </a:moveTo>
                  <a:lnTo>
                    <a:pt x="15624" y="357006"/>
                  </a:lnTo>
                  <a:lnTo>
                    <a:pt x="1227" y="295452"/>
                  </a:lnTo>
                  <a:lnTo>
                    <a:pt x="0" y="256482"/>
                  </a:lnTo>
                  <a:lnTo>
                    <a:pt x="6996" y="228784"/>
                  </a:lnTo>
                  <a:lnTo>
                    <a:pt x="20580" y="210935"/>
                  </a:lnTo>
                  <a:lnTo>
                    <a:pt x="39112" y="201510"/>
                  </a:lnTo>
                  <a:lnTo>
                    <a:pt x="95720" y="175105"/>
                  </a:lnTo>
                  <a:lnTo>
                    <a:pt x="130650" y="145854"/>
                  </a:lnTo>
                  <a:lnTo>
                    <a:pt x="158355" y="95356"/>
                  </a:lnTo>
                  <a:lnTo>
                    <a:pt x="193290" y="5207"/>
                  </a:lnTo>
                  <a:lnTo>
                    <a:pt x="195207" y="0"/>
                  </a:lnTo>
                  <a:lnTo>
                    <a:pt x="269468" y="98698"/>
                  </a:lnTo>
                  <a:lnTo>
                    <a:pt x="328953" y="153219"/>
                  </a:lnTo>
                  <a:lnTo>
                    <a:pt x="404917" y="183022"/>
                  </a:lnTo>
                  <a:lnTo>
                    <a:pt x="528620" y="207568"/>
                  </a:lnTo>
                  <a:lnTo>
                    <a:pt x="554716" y="216519"/>
                  </a:lnTo>
                  <a:lnTo>
                    <a:pt x="566889" y="228026"/>
                  </a:lnTo>
                  <a:lnTo>
                    <a:pt x="568265" y="249761"/>
                  </a:lnTo>
                  <a:lnTo>
                    <a:pt x="561971" y="289394"/>
                  </a:lnTo>
                  <a:lnTo>
                    <a:pt x="547380" y="330233"/>
                  </a:lnTo>
                  <a:lnTo>
                    <a:pt x="527107" y="353598"/>
                  </a:lnTo>
                  <a:lnTo>
                    <a:pt x="509109" y="364177"/>
                  </a:lnTo>
                  <a:lnTo>
                    <a:pt x="501341" y="366661"/>
                  </a:lnTo>
                  <a:lnTo>
                    <a:pt x="472356" y="500685"/>
                  </a:lnTo>
                  <a:lnTo>
                    <a:pt x="439963" y="569509"/>
                  </a:lnTo>
                  <a:lnTo>
                    <a:pt x="383703" y="594865"/>
                  </a:lnTo>
                  <a:lnTo>
                    <a:pt x="283117" y="598487"/>
                  </a:lnTo>
                  <a:lnTo>
                    <a:pt x="175655" y="562738"/>
                  </a:lnTo>
                  <a:lnTo>
                    <a:pt x="107692" y="484092"/>
                  </a:lnTo>
                  <a:lnTo>
                    <a:pt x="72122" y="405445"/>
                  </a:lnTo>
                  <a:lnTo>
                    <a:pt x="61845" y="369697"/>
                  </a:lnTo>
                  <a:close/>
                </a:path>
              </a:pathLst>
            </a:custGeom>
            <a:ln w="11429">
              <a:solidFill>
                <a:srgbClr val="00AE9D"/>
              </a:solidFill>
            </a:ln>
          </p:spPr>
          <p:txBody>
            <a:bodyPr wrap="square" lIns="0" tIns="0" rIns="0" bIns="0" rtlCol="0"/>
            <a:lstStyle/>
            <a:p>
              <a:endParaRPr/>
            </a:p>
          </p:txBody>
        </p:sp>
        <p:sp>
          <p:nvSpPr>
            <p:cNvPr id="18" name="object 18"/>
            <p:cNvSpPr/>
            <p:nvPr/>
          </p:nvSpPr>
          <p:spPr>
            <a:xfrm>
              <a:off x="7246490" y="4269974"/>
              <a:ext cx="185420" cy="581025"/>
            </a:xfrm>
            <a:custGeom>
              <a:avLst/>
              <a:gdLst/>
              <a:ahLst/>
              <a:cxnLst/>
              <a:rect l="l" t="t" r="r" b="b"/>
              <a:pathLst>
                <a:path w="185420" h="581025">
                  <a:moveTo>
                    <a:pt x="80584" y="1511"/>
                  </a:moveTo>
                  <a:lnTo>
                    <a:pt x="79867" y="122254"/>
                  </a:lnTo>
                  <a:lnTo>
                    <a:pt x="74847" y="194548"/>
                  </a:lnTo>
                  <a:lnTo>
                    <a:pt x="61221" y="247234"/>
                  </a:lnTo>
                  <a:lnTo>
                    <a:pt x="34686" y="309156"/>
                  </a:lnTo>
                  <a:lnTo>
                    <a:pt x="6133" y="389683"/>
                  </a:lnTo>
                  <a:lnTo>
                    <a:pt x="0" y="439021"/>
                  </a:lnTo>
                  <a:lnTo>
                    <a:pt x="19331" y="477418"/>
                  </a:lnTo>
                  <a:lnTo>
                    <a:pt x="67173" y="525119"/>
                  </a:lnTo>
                  <a:lnTo>
                    <a:pt x="101971" y="580707"/>
                  </a:lnTo>
                  <a:lnTo>
                    <a:pt x="154447" y="488492"/>
                  </a:lnTo>
                  <a:lnTo>
                    <a:pt x="171491" y="434441"/>
                  </a:lnTo>
                  <a:lnTo>
                    <a:pt x="182690" y="361142"/>
                  </a:lnTo>
                  <a:lnTo>
                    <a:pt x="184961" y="316469"/>
                  </a:lnTo>
                  <a:lnTo>
                    <a:pt x="184407" y="266019"/>
                  </a:lnTo>
                  <a:lnTo>
                    <a:pt x="180573" y="209469"/>
                  </a:lnTo>
                  <a:lnTo>
                    <a:pt x="173005" y="146497"/>
                  </a:lnTo>
                  <a:lnTo>
                    <a:pt x="161247" y="76781"/>
                  </a:lnTo>
                  <a:lnTo>
                    <a:pt x="144846" y="0"/>
                  </a:lnTo>
                </a:path>
              </a:pathLst>
            </a:custGeom>
            <a:ln w="11429">
              <a:solidFill>
                <a:srgbClr val="00AE9D"/>
              </a:solidFill>
            </a:ln>
          </p:spPr>
          <p:txBody>
            <a:bodyPr wrap="square" lIns="0" tIns="0" rIns="0" bIns="0" rtlCol="0"/>
            <a:lstStyle/>
            <a:p>
              <a:endParaRPr/>
            </a:p>
          </p:txBody>
        </p:sp>
      </p:grpSp>
      <p:sp>
        <p:nvSpPr>
          <p:cNvPr id="19" name="object 19"/>
          <p:cNvSpPr/>
          <p:nvPr/>
        </p:nvSpPr>
        <p:spPr>
          <a:xfrm>
            <a:off x="8331548" y="3594969"/>
            <a:ext cx="601345" cy="427990"/>
          </a:xfrm>
          <a:custGeom>
            <a:avLst/>
            <a:gdLst/>
            <a:ahLst/>
            <a:cxnLst/>
            <a:rect l="l" t="t" r="r" b="b"/>
            <a:pathLst>
              <a:path w="601345" h="427989">
                <a:moveTo>
                  <a:pt x="442551" y="273417"/>
                </a:moveTo>
                <a:lnTo>
                  <a:pt x="426836" y="282759"/>
                </a:lnTo>
                <a:lnTo>
                  <a:pt x="424468" y="312141"/>
                </a:lnTo>
                <a:lnTo>
                  <a:pt x="428294" y="343220"/>
                </a:lnTo>
                <a:lnTo>
                  <a:pt x="431160" y="357656"/>
                </a:lnTo>
                <a:lnTo>
                  <a:pt x="323550" y="343220"/>
                </a:lnTo>
                <a:lnTo>
                  <a:pt x="245032" y="303251"/>
                </a:lnTo>
                <a:lnTo>
                  <a:pt x="196941" y="261703"/>
                </a:lnTo>
                <a:lnTo>
                  <a:pt x="180614" y="242531"/>
                </a:lnTo>
                <a:lnTo>
                  <a:pt x="142490" y="334576"/>
                </a:lnTo>
                <a:lnTo>
                  <a:pt x="89152" y="389243"/>
                </a:lnTo>
                <a:lnTo>
                  <a:pt x="41686" y="415479"/>
                </a:lnTo>
                <a:lnTo>
                  <a:pt x="21178" y="422236"/>
                </a:lnTo>
                <a:lnTo>
                  <a:pt x="0" y="288244"/>
                </a:lnTo>
                <a:lnTo>
                  <a:pt x="1244" y="213748"/>
                </a:lnTo>
                <a:lnTo>
                  <a:pt x="32385" y="171895"/>
                </a:lnTo>
                <a:lnTo>
                  <a:pt x="100896" y="135838"/>
                </a:lnTo>
                <a:lnTo>
                  <a:pt x="146808" y="45629"/>
                </a:lnTo>
                <a:lnTo>
                  <a:pt x="190583" y="3860"/>
                </a:lnTo>
                <a:lnTo>
                  <a:pt x="257848" y="0"/>
                </a:lnTo>
                <a:lnTo>
                  <a:pt x="374225" y="23519"/>
                </a:lnTo>
                <a:lnTo>
                  <a:pt x="425271" y="39011"/>
                </a:lnTo>
                <a:lnTo>
                  <a:pt x="469732" y="60578"/>
                </a:lnTo>
                <a:lnTo>
                  <a:pt x="507660" y="87614"/>
                </a:lnTo>
                <a:lnTo>
                  <a:pt x="539107" y="119510"/>
                </a:lnTo>
                <a:lnTo>
                  <a:pt x="564123" y="155660"/>
                </a:lnTo>
                <a:lnTo>
                  <a:pt x="582761" y="195455"/>
                </a:lnTo>
                <a:lnTo>
                  <a:pt x="595070" y="238288"/>
                </a:lnTo>
                <a:lnTo>
                  <a:pt x="601104" y="283552"/>
                </a:lnTo>
                <a:lnTo>
                  <a:pt x="600913" y="330638"/>
                </a:lnTo>
                <a:lnTo>
                  <a:pt x="594548" y="378940"/>
                </a:lnTo>
                <a:lnTo>
                  <a:pt x="582061" y="427849"/>
                </a:lnTo>
                <a:lnTo>
                  <a:pt x="559064" y="354363"/>
                </a:lnTo>
                <a:lnTo>
                  <a:pt x="536866" y="313781"/>
                </a:lnTo>
                <a:lnTo>
                  <a:pt x="502388" y="291625"/>
                </a:lnTo>
                <a:lnTo>
                  <a:pt x="442551" y="273417"/>
                </a:lnTo>
                <a:close/>
              </a:path>
            </a:pathLst>
          </a:custGeom>
          <a:ln w="11430">
            <a:solidFill>
              <a:srgbClr val="00AE9D"/>
            </a:solidFill>
          </a:ln>
        </p:spPr>
        <p:txBody>
          <a:bodyPr wrap="square" lIns="0" tIns="0" rIns="0" bIns="0" rtlCol="0"/>
          <a:lstStyle/>
          <a:p>
            <a:endParaRPr/>
          </a:p>
        </p:txBody>
      </p:sp>
      <p:sp>
        <p:nvSpPr>
          <p:cNvPr id="20" name="object 20"/>
          <p:cNvSpPr/>
          <p:nvPr/>
        </p:nvSpPr>
        <p:spPr>
          <a:xfrm>
            <a:off x="8446518" y="4487562"/>
            <a:ext cx="382270" cy="138430"/>
          </a:xfrm>
          <a:custGeom>
            <a:avLst/>
            <a:gdLst/>
            <a:ahLst/>
            <a:cxnLst/>
            <a:rect l="l" t="t" r="r" b="b"/>
            <a:pathLst>
              <a:path w="382270" h="138429">
                <a:moveTo>
                  <a:pt x="0" y="2819"/>
                </a:moveTo>
                <a:lnTo>
                  <a:pt x="60690" y="77812"/>
                </a:lnTo>
                <a:lnTo>
                  <a:pt x="100807" y="116892"/>
                </a:lnTo>
                <a:lnTo>
                  <a:pt x="138251" y="132733"/>
                </a:lnTo>
                <a:lnTo>
                  <a:pt x="190919" y="138010"/>
                </a:lnTo>
                <a:lnTo>
                  <a:pt x="262825" y="116844"/>
                </a:lnTo>
                <a:lnTo>
                  <a:pt x="306682" y="95413"/>
                </a:lnTo>
                <a:lnTo>
                  <a:pt x="340391" y="60778"/>
                </a:lnTo>
                <a:lnTo>
                  <a:pt x="381850" y="0"/>
                </a:lnTo>
              </a:path>
            </a:pathLst>
          </a:custGeom>
          <a:ln w="11430">
            <a:solidFill>
              <a:srgbClr val="00AE9D"/>
            </a:solidFill>
          </a:ln>
        </p:spPr>
        <p:txBody>
          <a:bodyPr wrap="square" lIns="0" tIns="0" rIns="0" bIns="0" rtlCol="0"/>
          <a:lstStyle/>
          <a:p>
            <a:endParaRPr/>
          </a:p>
        </p:txBody>
      </p:sp>
      <p:grpSp>
        <p:nvGrpSpPr>
          <p:cNvPr id="21" name="object 21"/>
          <p:cNvGrpSpPr/>
          <p:nvPr/>
        </p:nvGrpSpPr>
        <p:grpSpPr>
          <a:xfrm>
            <a:off x="8136890" y="4005251"/>
            <a:ext cx="1012825" cy="638810"/>
            <a:chOff x="8136890" y="4005251"/>
            <a:chExt cx="1012825" cy="638810"/>
          </a:xfrm>
        </p:grpSpPr>
        <p:sp>
          <p:nvSpPr>
            <p:cNvPr id="22" name="object 22"/>
            <p:cNvSpPr/>
            <p:nvPr/>
          </p:nvSpPr>
          <p:spPr>
            <a:xfrm>
              <a:off x="8338617" y="4010966"/>
              <a:ext cx="611505" cy="396240"/>
            </a:xfrm>
            <a:custGeom>
              <a:avLst/>
              <a:gdLst/>
              <a:ahLst/>
              <a:cxnLst/>
              <a:rect l="l" t="t" r="r" b="b"/>
              <a:pathLst>
                <a:path w="611504" h="396239">
                  <a:moveTo>
                    <a:pt x="14118" y="2806"/>
                  </a:moveTo>
                  <a:lnTo>
                    <a:pt x="7401" y="15701"/>
                  </a:lnTo>
                  <a:lnTo>
                    <a:pt x="0" y="48006"/>
                  </a:lnTo>
                  <a:lnTo>
                    <a:pt x="796" y="90150"/>
                  </a:lnTo>
                  <a:lnTo>
                    <a:pt x="18675" y="132562"/>
                  </a:lnTo>
                  <a:lnTo>
                    <a:pt x="62518" y="165671"/>
                  </a:lnTo>
                  <a:lnTo>
                    <a:pt x="99665" y="298792"/>
                  </a:lnTo>
                  <a:lnTo>
                    <a:pt x="135476" y="367152"/>
                  </a:lnTo>
                  <a:lnTo>
                    <a:pt x="191038" y="392337"/>
                  </a:lnTo>
                  <a:lnTo>
                    <a:pt x="287435" y="395935"/>
                  </a:lnTo>
                  <a:lnTo>
                    <a:pt x="345002" y="388563"/>
                  </a:lnTo>
                  <a:lnTo>
                    <a:pt x="394028" y="368555"/>
                  </a:lnTo>
                  <a:lnTo>
                    <a:pt x="434779" y="339070"/>
                  </a:lnTo>
                  <a:lnTo>
                    <a:pt x="467523" y="303266"/>
                  </a:lnTo>
                  <a:lnTo>
                    <a:pt x="492525" y="264304"/>
                  </a:lnTo>
                  <a:lnTo>
                    <a:pt x="510054" y="225342"/>
                  </a:lnTo>
                  <a:lnTo>
                    <a:pt x="523757" y="160058"/>
                  </a:lnTo>
                  <a:lnTo>
                    <a:pt x="585363" y="146498"/>
                  </a:lnTo>
                  <a:lnTo>
                    <a:pt x="610940" y="125306"/>
                  </a:lnTo>
                  <a:lnTo>
                    <a:pt x="605026" y="81475"/>
                  </a:lnTo>
                  <a:lnTo>
                    <a:pt x="572156" y="0"/>
                  </a:lnTo>
                </a:path>
              </a:pathLst>
            </a:custGeom>
            <a:ln w="11430">
              <a:solidFill>
                <a:srgbClr val="00AE9D"/>
              </a:solidFill>
            </a:ln>
          </p:spPr>
          <p:txBody>
            <a:bodyPr wrap="square" lIns="0" tIns="0" rIns="0" bIns="0" rtlCol="0"/>
            <a:lstStyle/>
            <a:p>
              <a:endParaRPr/>
            </a:p>
          </p:txBody>
        </p:sp>
        <p:sp>
          <p:nvSpPr>
            <p:cNvPr id="23" name="object 23"/>
            <p:cNvSpPr/>
            <p:nvPr/>
          </p:nvSpPr>
          <p:spPr>
            <a:xfrm>
              <a:off x="8142605" y="4350193"/>
              <a:ext cx="347980" cy="281305"/>
            </a:xfrm>
            <a:custGeom>
              <a:avLst/>
              <a:gdLst/>
              <a:ahLst/>
              <a:cxnLst/>
              <a:rect l="l" t="t" r="r" b="b"/>
              <a:pathLst>
                <a:path w="347979" h="281304">
                  <a:moveTo>
                    <a:pt x="0" y="281241"/>
                  </a:moveTo>
                  <a:lnTo>
                    <a:pt x="39776" y="255612"/>
                  </a:lnTo>
                  <a:lnTo>
                    <a:pt x="107324" y="223417"/>
                  </a:lnTo>
                  <a:lnTo>
                    <a:pt x="167037" y="198398"/>
                  </a:lnTo>
                  <a:lnTo>
                    <a:pt x="218203" y="178373"/>
                  </a:lnTo>
                  <a:lnTo>
                    <a:pt x="260110" y="161155"/>
                  </a:lnTo>
                  <a:lnTo>
                    <a:pt x="292045" y="144559"/>
                  </a:lnTo>
                  <a:lnTo>
                    <a:pt x="313296" y="126403"/>
                  </a:lnTo>
                  <a:lnTo>
                    <a:pt x="333061" y="109547"/>
                  </a:lnTo>
                  <a:lnTo>
                    <a:pt x="343211" y="96907"/>
                  </a:lnTo>
                  <a:lnTo>
                    <a:pt x="346950" y="82161"/>
                  </a:lnTo>
                  <a:lnTo>
                    <a:pt x="347484" y="58991"/>
                  </a:lnTo>
                  <a:lnTo>
                    <a:pt x="347484" y="0"/>
                  </a:lnTo>
                </a:path>
              </a:pathLst>
            </a:custGeom>
            <a:ln w="11430">
              <a:solidFill>
                <a:srgbClr val="00AE9D"/>
              </a:solidFill>
            </a:ln>
          </p:spPr>
          <p:txBody>
            <a:bodyPr wrap="square" lIns="0" tIns="0" rIns="0" bIns="0" rtlCol="0"/>
            <a:lstStyle/>
            <a:p>
              <a:endParaRPr/>
            </a:p>
          </p:txBody>
        </p:sp>
        <p:sp>
          <p:nvSpPr>
            <p:cNvPr id="24" name="object 24"/>
            <p:cNvSpPr/>
            <p:nvPr/>
          </p:nvSpPr>
          <p:spPr>
            <a:xfrm>
              <a:off x="8784145" y="4344586"/>
              <a:ext cx="360045" cy="294005"/>
            </a:xfrm>
            <a:custGeom>
              <a:avLst/>
              <a:gdLst/>
              <a:ahLst/>
              <a:cxnLst/>
              <a:rect l="l" t="t" r="r" b="b"/>
              <a:pathLst>
                <a:path w="360045" h="294004">
                  <a:moveTo>
                    <a:pt x="359854" y="293461"/>
                  </a:moveTo>
                  <a:lnTo>
                    <a:pt x="323044" y="269445"/>
                  </a:lnTo>
                  <a:lnTo>
                    <a:pt x="240109" y="228939"/>
                  </a:lnTo>
                  <a:lnTo>
                    <a:pt x="180408" y="203929"/>
                  </a:lnTo>
                  <a:lnTo>
                    <a:pt x="129254" y="183910"/>
                  </a:lnTo>
                  <a:lnTo>
                    <a:pt x="87358" y="166698"/>
                  </a:lnTo>
                  <a:lnTo>
                    <a:pt x="55432" y="150111"/>
                  </a:lnTo>
                  <a:lnTo>
                    <a:pt x="34188" y="131965"/>
                  </a:lnTo>
                  <a:lnTo>
                    <a:pt x="14423" y="119985"/>
                  </a:lnTo>
                  <a:lnTo>
                    <a:pt x="4273" y="109850"/>
                  </a:lnTo>
                  <a:lnTo>
                    <a:pt x="534" y="96030"/>
                  </a:lnTo>
                  <a:lnTo>
                    <a:pt x="0" y="72999"/>
                  </a:lnTo>
                  <a:lnTo>
                    <a:pt x="0" y="0"/>
                  </a:lnTo>
                </a:path>
              </a:pathLst>
            </a:custGeom>
            <a:ln w="11430">
              <a:solidFill>
                <a:srgbClr val="00AE9D"/>
              </a:solidFill>
            </a:ln>
          </p:spPr>
          <p:txBody>
            <a:bodyPr wrap="square" lIns="0" tIns="0" rIns="0" bIns="0" rtlCol="0"/>
            <a:lstStyle/>
            <a:p>
              <a:endParaRPr/>
            </a:p>
          </p:txBody>
        </p:sp>
      </p:grpSp>
      <p:grpSp>
        <p:nvGrpSpPr>
          <p:cNvPr id="25" name="object 25"/>
          <p:cNvGrpSpPr/>
          <p:nvPr/>
        </p:nvGrpSpPr>
        <p:grpSpPr>
          <a:xfrm>
            <a:off x="0" y="1630756"/>
            <a:ext cx="3049270" cy="3514090"/>
            <a:chOff x="0" y="1630756"/>
            <a:chExt cx="3049270" cy="3514090"/>
          </a:xfrm>
        </p:grpSpPr>
        <p:sp>
          <p:nvSpPr>
            <p:cNvPr id="26" name="object 26"/>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7" name="object 27"/>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8" name="object 28"/>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pic>
        <p:nvPicPr>
          <p:cNvPr id="61" name="Grafik 60" descr="Ein Bild, das Text enthält.&#10;&#10;Automatisch generierte Beschreibung">
            <a:extLst>
              <a:ext uri="{FF2B5EF4-FFF2-40B4-BE49-F238E27FC236}">
                <a16:creationId xmlns:a16="http://schemas.microsoft.com/office/drawing/2014/main" xmlns="" id="{B69037A8-9E48-434C-A5D9-D0E0FFFE7E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000" t="67716"/>
          <a:stretch/>
        </p:blipFill>
        <p:spPr>
          <a:xfrm>
            <a:off x="5943600" y="3489324"/>
            <a:ext cx="3200400" cy="1660525"/>
          </a:xfrm>
          <a:prstGeom prst="rect">
            <a:avLst/>
          </a:prstGeom>
        </p:spPr>
      </p:pic>
      <p:sp>
        <p:nvSpPr>
          <p:cNvPr id="58" name="object 58"/>
          <p:cNvSpPr txBox="1">
            <a:spLocks noGrp="1"/>
          </p:cNvSpPr>
          <p:nvPr>
            <p:ph type="title"/>
          </p:nvPr>
        </p:nvSpPr>
        <p:spPr>
          <a:xfrm>
            <a:off x="493074" y="533377"/>
            <a:ext cx="3531235"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60" dirty="0"/>
              <a:t> </a:t>
            </a:r>
            <a:r>
              <a:rPr spc="-5" dirty="0"/>
              <a:t>STIL</a:t>
            </a:r>
            <a:r>
              <a:rPr spc="-75" dirty="0"/>
              <a:t> </a:t>
            </a:r>
            <a:r>
              <a:rPr dirty="0"/>
              <a:t>–</a:t>
            </a:r>
            <a:r>
              <a:rPr spc="-75" dirty="0"/>
              <a:t> </a:t>
            </a:r>
            <a:r>
              <a:rPr dirty="0"/>
              <a:t>BEISPIELE</a:t>
            </a:r>
          </a:p>
        </p:txBody>
      </p:sp>
      <p:pic>
        <p:nvPicPr>
          <p:cNvPr id="60" name="Grafik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40" name="Foliennummernplatzhalter 39"/>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27</a:t>
            </a:fld>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491299" y="1299801"/>
            <a:ext cx="7150100" cy="3270895"/>
          </a:xfrm>
          <a:prstGeom prst="rect">
            <a:avLst/>
          </a:prstGeom>
        </p:spPr>
        <p:txBody>
          <a:bodyPr vert="horz" wrap="square" lIns="0" tIns="12700" rIns="0" bIns="0" rtlCol="0">
            <a:spAutoFit/>
          </a:bodyPr>
          <a:lstStyle/>
          <a:p>
            <a:pPr marL="12700" marR="1124585">
              <a:lnSpc>
                <a:spcPct val="121800"/>
              </a:lnSpc>
              <a:spcBef>
                <a:spcPts val="100"/>
              </a:spcBef>
            </a:pPr>
            <a:r>
              <a:rPr sz="1300" b="1" spc="20" dirty="0">
                <a:solidFill>
                  <a:srgbClr val="231F20"/>
                </a:solidFill>
                <a:latin typeface="Bahnschrift SemiBold" panose="020B0502040204020203" pitchFamily="34" charset="0"/>
                <a:cs typeface="DIN 2014 Bold"/>
              </a:rPr>
              <a:t>Ziele:</a:t>
            </a:r>
            <a:r>
              <a:rPr sz="1300" b="1" spc="50"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Respektvollen</a:t>
            </a:r>
            <a:r>
              <a:rPr sz="1300" b="1" spc="55"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Dialog</a:t>
            </a:r>
            <a:r>
              <a:rPr sz="1300" b="1" spc="55" dirty="0">
                <a:solidFill>
                  <a:srgbClr val="231F20"/>
                </a:solidFill>
                <a:latin typeface="Bahnschrift SemiBold" panose="020B0502040204020203" pitchFamily="34" charset="0"/>
                <a:cs typeface="DIN 2014 Bold"/>
              </a:rPr>
              <a:t> </a:t>
            </a:r>
            <a:r>
              <a:rPr sz="1300" b="1" spc="15" dirty="0">
                <a:solidFill>
                  <a:srgbClr val="231F20"/>
                </a:solidFill>
                <a:latin typeface="Bahnschrift SemiBold" panose="020B0502040204020203" pitchFamily="34" charset="0"/>
                <a:cs typeface="DIN 2014 Bold"/>
              </a:rPr>
              <a:t>und</a:t>
            </a:r>
            <a:r>
              <a:rPr sz="1300" b="1" spc="55"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Austausch</a:t>
            </a:r>
            <a:r>
              <a:rPr sz="1300" b="1" spc="55"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zwischen</a:t>
            </a:r>
            <a:r>
              <a:rPr sz="1300" b="1" spc="55" dirty="0">
                <a:solidFill>
                  <a:srgbClr val="231F20"/>
                </a:solidFill>
                <a:latin typeface="Bahnschrift SemiBold" panose="020B0502040204020203" pitchFamily="34" charset="0"/>
                <a:cs typeface="DIN 2014 Bold"/>
              </a:rPr>
              <a:t> </a:t>
            </a:r>
            <a:r>
              <a:rPr sz="1300" b="1" spc="15" dirty="0">
                <a:solidFill>
                  <a:srgbClr val="231F20"/>
                </a:solidFill>
                <a:latin typeface="Bahnschrift SemiBold" panose="020B0502040204020203" pitchFamily="34" charset="0"/>
                <a:cs typeface="DIN 2014 Bold"/>
              </a:rPr>
              <a:t>den</a:t>
            </a:r>
            <a:r>
              <a:rPr sz="1300" b="1" spc="50"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Nutzer:innen</a:t>
            </a:r>
            <a:r>
              <a:rPr sz="1300" b="1" spc="55"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stimulieren, </a:t>
            </a:r>
            <a:r>
              <a:rPr sz="1300" b="1" spc="-310"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Community-Identität</a:t>
            </a:r>
            <a:r>
              <a:rPr sz="1300" b="1" spc="50"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fördern,</a:t>
            </a:r>
            <a:r>
              <a:rPr sz="1300" b="1" spc="50"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Zusammenhalt</a:t>
            </a:r>
            <a:r>
              <a:rPr sz="1300" b="1" spc="50" dirty="0">
                <a:solidFill>
                  <a:srgbClr val="231F20"/>
                </a:solidFill>
                <a:latin typeface="Bahnschrift SemiBold" panose="020B0502040204020203" pitchFamily="34" charset="0"/>
                <a:cs typeface="DIN 2014 Bold"/>
              </a:rPr>
              <a:t> </a:t>
            </a:r>
            <a:r>
              <a:rPr sz="1300" b="1" spc="20" dirty="0">
                <a:solidFill>
                  <a:srgbClr val="231F20"/>
                </a:solidFill>
                <a:latin typeface="Bahnschrift SemiBold" panose="020B0502040204020203" pitchFamily="34" charset="0"/>
                <a:cs typeface="DIN 2014 Bold"/>
              </a:rPr>
              <a:t>stärken</a:t>
            </a:r>
            <a:endParaRPr sz="1300" dirty="0">
              <a:latin typeface="Bahnschrift SemiBold" panose="020B0502040204020203" pitchFamily="34" charset="0"/>
              <a:cs typeface="DIN 2014 Bold"/>
            </a:endParaRPr>
          </a:p>
          <a:p>
            <a:pPr marL="176530" marR="5080">
              <a:spcBef>
                <a:spcPts val="1200"/>
              </a:spcBef>
            </a:pPr>
            <a:r>
              <a:rPr sz="1200" spc="20" dirty="0">
                <a:solidFill>
                  <a:srgbClr val="231F20"/>
                </a:solidFill>
                <a:latin typeface="Bahnschrift SemiLight" panose="020B0502040204020203" pitchFamily="34" charset="0"/>
                <a:cs typeface="DIN 2014"/>
              </a:rPr>
              <a:t>Gespräche</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Diskussionen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anregen:</a:t>
            </a:r>
            <a:r>
              <a:rPr sz="1200" spc="5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a:t>
            </a:r>
            <a:r>
              <a:rPr sz="1200" spc="5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B.</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gezielt</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Nutzer:innen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markieren,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die</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sich</a:t>
            </a:r>
            <a:r>
              <a:rPr sz="1200" spc="5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zu</a:t>
            </a:r>
            <a:r>
              <a:rPr sz="1200" spc="5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ähnlichen </a:t>
            </a:r>
            <a:r>
              <a:rPr sz="1200" spc="-310" dirty="0">
                <a:solidFill>
                  <a:srgbClr val="231F20"/>
                </a:solidFill>
                <a:latin typeface="Bahnschrift SemiLight" panose="020B0502040204020203" pitchFamily="34" charset="0"/>
                <a:cs typeface="DIN 2014"/>
              </a:rPr>
              <a:t> </a:t>
            </a:r>
            <a:r>
              <a:rPr sz="1200" spc="20" dirty="0" err="1">
                <a:solidFill>
                  <a:srgbClr val="231F20"/>
                </a:solidFill>
                <a:latin typeface="Bahnschrift SemiLight" panose="020B0502040204020203" pitchFamily="34" charset="0"/>
                <a:cs typeface="DIN 2014"/>
              </a:rPr>
              <a:t>Aspekten</a:t>
            </a:r>
            <a:r>
              <a:rPr sz="1200" spc="45" dirty="0">
                <a:solidFill>
                  <a:srgbClr val="231F20"/>
                </a:solidFill>
                <a:latin typeface="Bahnschrift SemiLight" panose="020B0502040204020203" pitchFamily="34" charset="0"/>
                <a:cs typeface="DIN 2014"/>
              </a:rPr>
              <a:t> </a:t>
            </a:r>
            <a:r>
              <a:rPr sz="1200" spc="25" dirty="0" err="1" smtClean="0">
                <a:solidFill>
                  <a:srgbClr val="231F20"/>
                </a:solidFill>
                <a:latin typeface="Bahnschrift SemiLight" panose="020B0502040204020203" pitchFamily="34" charset="0"/>
                <a:cs typeface="DIN 2014"/>
              </a:rPr>
              <a:t>äußern</a:t>
            </a:r>
            <a:endParaRPr lang="de-DE" sz="1200" spc="25" dirty="0" smtClean="0">
              <a:solidFill>
                <a:srgbClr val="231F20"/>
              </a:solidFill>
              <a:latin typeface="Bahnschrift SemiLight" panose="020B0502040204020203" pitchFamily="34" charset="0"/>
              <a:cs typeface="DIN 2014"/>
            </a:endParaRPr>
          </a:p>
          <a:p>
            <a:pPr marL="176530" marR="5080">
              <a:spcBef>
                <a:spcPts val="1200"/>
              </a:spcBef>
            </a:pPr>
            <a:r>
              <a:rPr sz="1200" spc="15" dirty="0" smtClean="0">
                <a:solidFill>
                  <a:srgbClr val="231F20"/>
                </a:solidFill>
                <a:latin typeface="Bahnschrift SemiLight" panose="020B0502040204020203" pitchFamily="34" charset="0"/>
                <a:cs typeface="DIN 2014"/>
              </a:rPr>
              <a:t>Positive</a:t>
            </a:r>
            <a:r>
              <a:rPr sz="1200" spc="40" dirty="0" smtClean="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soziale</a:t>
            </a:r>
            <a:r>
              <a:rPr sz="1200" spc="4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Interaktionen</a:t>
            </a:r>
            <a:r>
              <a:rPr sz="1200" spc="4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fördern</a:t>
            </a:r>
            <a:r>
              <a:rPr sz="1200" spc="4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4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hervorheben</a:t>
            </a:r>
            <a:endParaRPr sz="1200" dirty="0">
              <a:latin typeface="Bahnschrift SemiLight" panose="020B0502040204020203" pitchFamily="34" charset="0"/>
              <a:cs typeface="DIN 2014"/>
            </a:endParaRPr>
          </a:p>
          <a:p>
            <a:pPr marL="176530" marR="20320" indent="-1905">
              <a:spcBef>
                <a:spcPts val="1200"/>
              </a:spcBef>
            </a:pPr>
            <a:r>
              <a:rPr sz="1200" spc="5" dirty="0">
                <a:solidFill>
                  <a:srgbClr val="231F20"/>
                </a:solidFill>
                <a:latin typeface="Bahnschrift SemiLight" panose="020B0502040204020203" pitchFamily="34" charset="0"/>
                <a:cs typeface="DIN 2014"/>
              </a:rPr>
              <a:t>Gemeinsamkeiten</a:t>
            </a:r>
            <a:r>
              <a:rPr sz="1200" spc="35"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und</a:t>
            </a:r>
            <a:r>
              <a:rPr sz="1200" spc="40"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gemeinsame</a:t>
            </a:r>
            <a:r>
              <a:rPr sz="1200" spc="40" dirty="0">
                <a:solidFill>
                  <a:srgbClr val="231F20"/>
                </a:solidFill>
                <a:latin typeface="Bahnschrift SemiLight" panose="020B0502040204020203" pitchFamily="34" charset="0"/>
                <a:cs typeface="DIN 2014"/>
              </a:rPr>
              <a:t> </a:t>
            </a:r>
            <a:r>
              <a:rPr sz="1200" dirty="0">
                <a:solidFill>
                  <a:srgbClr val="231F20"/>
                </a:solidFill>
                <a:latin typeface="Bahnschrift SemiLight" panose="020B0502040204020203" pitchFamily="34" charset="0"/>
                <a:cs typeface="DIN 2014"/>
              </a:rPr>
              <a:t>Werte</a:t>
            </a:r>
            <a:r>
              <a:rPr sz="1200" spc="35"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betonen,</a:t>
            </a:r>
            <a:r>
              <a:rPr sz="1200" spc="40"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„Wir-Gefühl“</a:t>
            </a:r>
            <a:r>
              <a:rPr sz="1200" spc="40"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und</a:t>
            </a:r>
            <a:r>
              <a:rPr sz="1200" spc="40"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Zugehörigkeitsgefühl</a:t>
            </a:r>
            <a:r>
              <a:rPr sz="1200" spc="35" dirty="0">
                <a:solidFill>
                  <a:srgbClr val="231F20"/>
                </a:solidFill>
                <a:latin typeface="Bahnschrift SemiLight" panose="020B0502040204020203" pitchFamily="34" charset="0"/>
                <a:cs typeface="DIN 2014"/>
              </a:rPr>
              <a:t> </a:t>
            </a:r>
            <a:r>
              <a:rPr sz="1200" dirty="0">
                <a:solidFill>
                  <a:srgbClr val="231F20"/>
                </a:solidFill>
                <a:latin typeface="Bahnschrift SemiLight" panose="020B0502040204020203" pitchFamily="34" charset="0"/>
                <a:cs typeface="DIN 2014"/>
              </a:rPr>
              <a:t>stärken </a:t>
            </a:r>
            <a:r>
              <a:rPr sz="1200" spc="-31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Reality</a:t>
            </a:r>
            <a:r>
              <a:rPr sz="1200" spc="50"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Confirmation: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Nutzer:innen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das</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Gefühl</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geben,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mit</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ihren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Erfahrungen,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Meinungen</a:t>
            </a:r>
            <a:r>
              <a:rPr sz="1200" spc="5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und</a:t>
            </a:r>
            <a:endParaRPr sz="1200" dirty="0">
              <a:latin typeface="Bahnschrift SemiLight" panose="020B0502040204020203" pitchFamily="34" charset="0"/>
              <a:cs typeface="DIN 2014"/>
            </a:endParaRPr>
          </a:p>
          <a:p>
            <a:pPr marL="176530">
              <a:spcBef>
                <a:spcPts val="1200"/>
              </a:spcBef>
            </a:pPr>
            <a:r>
              <a:rPr sz="1200" spc="10" dirty="0">
                <a:solidFill>
                  <a:srgbClr val="231F20"/>
                </a:solidFill>
                <a:latin typeface="Bahnschrift SemiLight" panose="020B0502040204020203" pitchFamily="34" charset="0"/>
                <a:cs typeface="DIN 2014"/>
              </a:rPr>
              <a:t>Empfindungen</a:t>
            </a:r>
            <a:r>
              <a:rPr sz="1200" spc="4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nicht</a:t>
            </a:r>
            <a:r>
              <a:rPr sz="1200" spc="4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allein</a:t>
            </a:r>
            <a:r>
              <a:rPr sz="1200" spc="4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zu</a:t>
            </a:r>
            <a:r>
              <a:rPr sz="1200" spc="40"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sein</a:t>
            </a:r>
            <a:endParaRPr sz="1200" dirty="0">
              <a:latin typeface="Bahnschrift SemiLight" panose="020B0502040204020203" pitchFamily="34" charset="0"/>
              <a:cs typeface="DIN 2014"/>
            </a:endParaRPr>
          </a:p>
          <a:p>
            <a:pPr marL="176530" marR="662305">
              <a:spcBef>
                <a:spcPts val="1200"/>
              </a:spcBef>
            </a:pPr>
            <a:r>
              <a:rPr sz="1200" spc="20" dirty="0">
                <a:solidFill>
                  <a:srgbClr val="231F20"/>
                </a:solidFill>
                <a:latin typeface="Bahnschrift SemiLight" panose="020B0502040204020203" pitchFamily="34" charset="0"/>
                <a:cs typeface="DIN 2014"/>
              </a:rPr>
              <a:t>Machtdistanz</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zwischen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Moderator:innen</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Nutzer:innen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abbauen:</a:t>
            </a:r>
            <a:r>
              <a:rPr sz="1200" spc="6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Kommunikation</a:t>
            </a:r>
            <a:r>
              <a:rPr sz="1200" spc="5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auf </a:t>
            </a:r>
            <a:r>
              <a:rPr sz="1200" spc="-31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Augenhöhe,</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„menscheln“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0"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a:t>
            </a:r>
            <a:r>
              <a:rPr sz="1200" spc="5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B.</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Geschichten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aus</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dem</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Redaktionsalltag</a:t>
            </a:r>
            <a:r>
              <a:rPr sz="1200" spc="5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teilen</a:t>
            </a:r>
            <a:endParaRPr sz="1200" dirty="0">
              <a:latin typeface="Bahnschrift SemiLight" panose="020B0502040204020203" pitchFamily="34" charset="0"/>
              <a:cs typeface="DIN 2014"/>
            </a:endParaRPr>
          </a:p>
          <a:p>
            <a:pPr marL="176530" marR="325755">
              <a:spcBef>
                <a:spcPts val="1200"/>
              </a:spcBef>
            </a:pPr>
            <a:r>
              <a:rPr sz="1200" spc="15" dirty="0">
                <a:solidFill>
                  <a:srgbClr val="231F20"/>
                </a:solidFill>
                <a:latin typeface="Bahnschrift SemiLight" panose="020B0502040204020203" pitchFamily="34" charset="0"/>
                <a:cs typeface="DIN 2014"/>
              </a:rPr>
              <a:t>Für</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eine</a:t>
            </a:r>
            <a:r>
              <a:rPr sz="1200" spc="6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angenehme</a:t>
            </a:r>
            <a:r>
              <a:rPr sz="1200" spc="6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Grundstimmung/Diskussionsatmosphäre</a:t>
            </a:r>
            <a:r>
              <a:rPr sz="1200" spc="6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sorgen,</a:t>
            </a:r>
            <a:r>
              <a:rPr sz="1200" spc="65"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z.</a:t>
            </a:r>
            <a:r>
              <a:rPr sz="1200" spc="60" dirty="0">
                <a:solidFill>
                  <a:srgbClr val="231F20"/>
                </a:solidFill>
                <a:latin typeface="Bahnschrift SemiLight" panose="020B0502040204020203" pitchFamily="34" charset="0"/>
                <a:cs typeface="DIN 2014"/>
              </a:rPr>
              <a:t> </a:t>
            </a:r>
            <a:r>
              <a:rPr sz="1200" spc="10" dirty="0">
                <a:solidFill>
                  <a:srgbClr val="231F20"/>
                </a:solidFill>
                <a:latin typeface="Bahnschrift SemiLight" panose="020B0502040204020203" pitchFamily="34" charset="0"/>
                <a:cs typeface="DIN 2014"/>
              </a:rPr>
              <a:t>B.</a:t>
            </a:r>
            <a:r>
              <a:rPr sz="1200" spc="6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durch</a:t>
            </a:r>
            <a:r>
              <a:rPr sz="1200" spc="65" dirty="0">
                <a:solidFill>
                  <a:srgbClr val="231F20"/>
                </a:solidFill>
                <a:latin typeface="Bahnschrift SemiLight" panose="020B0502040204020203" pitchFamily="34" charset="0"/>
                <a:cs typeface="DIN 2014"/>
              </a:rPr>
              <a:t> </a:t>
            </a:r>
            <a:r>
              <a:rPr sz="1200" spc="25" dirty="0">
                <a:solidFill>
                  <a:srgbClr val="231F20"/>
                </a:solidFill>
                <a:latin typeface="Bahnschrift SemiLight" panose="020B0502040204020203" pitchFamily="34" charset="0"/>
                <a:cs typeface="DIN 2014"/>
              </a:rPr>
              <a:t>Smalltalk, </a:t>
            </a:r>
            <a:r>
              <a:rPr sz="1200" spc="-31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Begrüßungen</a:t>
            </a:r>
            <a:r>
              <a:rPr sz="1200" spc="4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oder</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Verabschiedungen</a:t>
            </a:r>
            <a:endParaRPr sz="1200" dirty="0">
              <a:latin typeface="Bahnschrift SemiLight" panose="020B0502040204020203" pitchFamily="34" charset="0"/>
              <a:cs typeface="DIN 2014"/>
            </a:endParaRPr>
          </a:p>
        </p:txBody>
      </p:sp>
      <p:sp>
        <p:nvSpPr>
          <p:cNvPr id="11" name="object 11"/>
          <p:cNvSpPr txBox="1">
            <a:spLocks noGrp="1"/>
          </p:cNvSpPr>
          <p:nvPr>
            <p:ph type="title"/>
          </p:nvPr>
        </p:nvSpPr>
        <p:spPr>
          <a:xfrm>
            <a:off x="493074" y="533377"/>
            <a:ext cx="321881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40" dirty="0"/>
              <a:t> </a:t>
            </a:r>
            <a:r>
              <a:rPr spc="-5" dirty="0"/>
              <a:t>STIL</a:t>
            </a:r>
          </a:p>
        </p:txBody>
      </p:sp>
      <p:sp>
        <p:nvSpPr>
          <p:cNvPr id="12" name="object 12"/>
          <p:cNvSpPr/>
          <p:nvPr/>
        </p:nvSpPr>
        <p:spPr>
          <a:xfrm>
            <a:off x="503999" y="2008458"/>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3" name="object 13"/>
          <p:cNvSpPr/>
          <p:nvPr/>
        </p:nvSpPr>
        <p:spPr>
          <a:xfrm>
            <a:off x="503999" y="2530329"/>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4" name="object 14"/>
          <p:cNvSpPr/>
          <p:nvPr/>
        </p:nvSpPr>
        <p:spPr>
          <a:xfrm>
            <a:off x="503999" y="286319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5" name="object 15"/>
          <p:cNvSpPr/>
          <p:nvPr/>
        </p:nvSpPr>
        <p:spPr>
          <a:xfrm>
            <a:off x="503999" y="33753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6" name="object 16"/>
          <p:cNvSpPr/>
          <p:nvPr/>
        </p:nvSpPr>
        <p:spPr>
          <a:xfrm>
            <a:off x="503999" y="371793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7" name="object 17"/>
          <p:cNvSpPr/>
          <p:nvPr/>
        </p:nvSpPr>
        <p:spPr>
          <a:xfrm>
            <a:off x="503999" y="4248769"/>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9" name="object 19"/>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20" name="object 20"/>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21" name="object 21"/>
          <p:cNvSpPr/>
          <p:nvPr/>
        </p:nvSpPr>
        <p:spPr>
          <a:xfrm>
            <a:off x="7738282" y="4202656"/>
            <a:ext cx="461009" cy="647700"/>
          </a:xfrm>
          <a:custGeom>
            <a:avLst/>
            <a:gdLst/>
            <a:ahLst/>
            <a:cxnLst/>
            <a:rect l="l" t="t" r="r" b="b"/>
            <a:pathLst>
              <a:path w="461009" h="647700">
                <a:moveTo>
                  <a:pt x="454456" y="103327"/>
                </a:moveTo>
                <a:lnTo>
                  <a:pt x="423893" y="65895"/>
                </a:lnTo>
                <a:lnTo>
                  <a:pt x="386176" y="36934"/>
                </a:lnTo>
                <a:lnTo>
                  <a:pt x="341612" y="16356"/>
                </a:lnTo>
                <a:lnTo>
                  <a:pt x="290508" y="4074"/>
                </a:lnTo>
                <a:lnTo>
                  <a:pt x="233171" y="0"/>
                </a:lnTo>
                <a:lnTo>
                  <a:pt x="173999" y="4595"/>
                </a:lnTo>
                <a:lnTo>
                  <a:pt x="124808" y="17733"/>
                </a:lnTo>
                <a:lnTo>
                  <a:pt x="85279" y="38436"/>
                </a:lnTo>
                <a:lnTo>
                  <a:pt x="55090" y="65730"/>
                </a:lnTo>
                <a:lnTo>
                  <a:pt x="33923" y="98637"/>
                </a:lnTo>
                <a:lnTo>
                  <a:pt x="21457" y="136184"/>
                </a:lnTo>
                <a:lnTo>
                  <a:pt x="17373" y="177393"/>
                </a:lnTo>
                <a:lnTo>
                  <a:pt x="22555" y="225865"/>
                </a:lnTo>
                <a:lnTo>
                  <a:pt x="38099" y="267377"/>
                </a:lnTo>
                <a:lnTo>
                  <a:pt x="64007" y="302437"/>
                </a:lnTo>
                <a:lnTo>
                  <a:pt x="100279" y="331554"/>
                </a:lnTo>
                <a:lnTo>
                  <a:pt x="146913" y="355235"/>
                </a:lnTo>
                <a:lnTo>
                  <a:pt x="203911" y="373989"/>
                </a:lnTo>
                <a:lnTo>
                  <a:pt x="267261" y="393863"/>
                </a:lnTo>
                <a:lnTo>
                  <a:pt x="306781" y="415023"/>
                </a:lnTo>
                <a:lnTo>
                  <a:pt x="327098" y="439440"/>
                </a:lnTo>
                <a:lnTo>
                  <a:pt x="332841" y="469087"/>
                </a:lnTo>
                <a:lnTo>
                  <a:pt x="327840" y="496290"/>
                </a:lnTo>
                <a:lnTo>
                  <a:pt x="311353" y="518693"/>
                </a:lnTo>
                <a:lnTo>
                  <a:pt x="281149" y="533895"/>
                </a:lnTo>
                <a:lnTo>
                  <a:pt x="235000" y="539495"/>
                </a:lnTo>
                <a:lnTo>
                  <a:pt x="190938" y="535552"/>
                </a:lnTo>
                <a:lnTo>
                  <a:pt x="154762" y="523722"/>
                </a:lnTo>
                <a:lnTo>
                  <a:pt x="124415" y="504005"/>
                </a:lnTo>
                <a:lnTo>
                  <a:pt x="97840" y="476402"/>
                </a:lnTo>
                <a:lnTo>
                  <a:pt x="0" y="544067"/>
                </a:lnTo>
                <a:lnTo>
                  <a:pt x="29701" y="577121"/>
                </a:lnTo>
                <a:lnTo>
                  <a:pt x="63262" y="603368"/>
                </a:lnTo>
                <a:lnTo>
                  <a:pt x="101041" y="623163"/>
                </a:lnTo>
                <a:lnTo>
                  <a:pt x="143391" y="636862"/>
                </a:lnTo>
                <a:lnTo>
                  <a:pt x="190669" y="644821"/>
                </a:lnTo>
                <a:lnTo>
                  <a:pt x="243230" y="647395"/>
                </a:lnTo>
                <a:lnTo>
                  <a:pt x="301927" y="642636"/>
                </a:lnTo>
                <a:lnTo>
                  <a:pt x="351156" y="629032"/>
                </a:lnTo>
                <a:lnTo>
                  <a:pt x="391075" y="607590"/>
                </a:lnTo>
                <a:lnTo>
                  <a:pt x="421844" y="579319"/>
                </a:lnTo>
                <a:lnTo>
                  <a:pt x="443625" y="545224"/>
                </a:lnTo>
                <a:lnTo>
                  <a:pt x="456576" y="506316"/>
                </a:lnTo>
                <a:lnTo>
                  <a:pt x="460857" y="463600"/>
                </a:lnTo>
                <a:lnTo>
                  <a:pt x="455845" y="412792"/>
                </a:lnTo>
                <a:lnTo>
                  <a:pt x="440571" y="371077"/>
                </a:lnTo>
                <a:lnTo>
                  <a:pt x="414680" y="337184"/>
                </a:lnTo>
                <a:lnTo>
                  <a:pt x="377816" y="309846"/>
                </a:lnTo>
                <a:lnTo>
                  <a:pt x="329624" y="287790"/>
                </a:lnTo>
                <a:lnTo>
                  <a:pt x="269747" y="269747"/>
                </a:lnTo>
                <a:lnTo>
                  <a:pt x="214826" y="253388"/>
                </a:lnTo>
                <a:lnTo>
                  <a:pt x="176021" y="234200"/>
                </a:lnTo>
                <a:lnTo>
                  <a:pt x="152990" y="209697"/>
                </a:lnTo>
                <a:lnTo>
                  <a:pt x="145389" y="177393"/>
                </a:lnTo>
                <a:lnTo>
                  <a:pt x="151147" y="148404"/>
                </a:lnTo>
                <a:lnTo>
                  <a:pt x="168135" y="126530"/>
                </a:lnTo>
                <a:lnTo>
                  <a:pt x="195924" y="112714"/>
                </a:lnTo>
                <a:lnTo>
                  <a:pt x="234086" y="107899"/>
                </a:lnTo>
                <a:lnTo>
                  <a:pt x="276663" y="111856"/>
                </a:lnTo>
                <a:lnTo>
                  <a:pt x="309981" y="123786"/>
                </a:lnTo>
                <a:lnTo>
                  <a:pt x="336442" y="143775"/>
                </a:lnTo>
                <a:lnTo>
                  <a:pt x="358444" y="171907"/>
                </a:lnTo>
                <a:lnTo>
                  <a:pt x="454456" y="103327"/>
                </a:lnTo>
                <a:close/>
              </a:path>
            </a:pathLst>
          </a:custGeom>
          <a:ln w="12700">
            <a:solidFill>
              <a:srgbClr val="007B84"/>
            </a:solidFill>
          </a:ln>
        </p:spPr>
        <p:txBody>
          <a:bodyPr wrap="square" lIns="0" tIns="0" rIns="0" bIns="0" rtlCol="0"/>
          <a:lstStyle/>
          <a:p>
            <a:endParaRPr/>
          </a:p>
        </p:txBody>
      </p:sp>
      <p:sp>
        <p:nvSpPr>
          <p:cNvPr id="22" name="object 22"/>
          <p:cNvSpPr/>
          <p:nvPr/>
        </p:nvSpPr>
        <p:spPr>
          <a:xfrm>
            <a:off x="8312513" y="4210885"/>
            <a:ext cx="128270" cy="631190"/>
          </a:xfrm>
          <a:custGeom>
            <a:avLst/>
            <a:gdLst/>
            <a:ahLst/>
            <a:cxnLst/>
            <a:rect l="l" t="t" r="r" b="b"/>
            <a:pathLst>
              <a:path w="128270" h="631189">
                <a:moveTo>
                  <a:pt x="128015" y="0"/>
                </a:moveTo>
                <a:lnTo>
                  <a:pt x="0" y="0"/>
                </a:lnTo>
                <a:lnTo>
                  <a:pt x="0" y="630936"/>
                </a:lnTo>
                <a:lnTo>
                  <a:pt x="128015" y="630936"/>
                </a:lnTo>
                <a:lnTo>
                  <a:pt x="128015" y="0"/>
                </a:lnTo>
                <a:close/>
              </a:path>
            </a:pathLst>
          </a:custGeom>
          <a:ln w="12699">
            <a:solidFill>
              <a:srgbClr val="007B84"/>
            </a:solidFill>
          </a:ln>
        </p:spPr>
        <p:txBody>
          <a:bodyPr wrap="square" lIns="0" tIns="0" rIns="0" bIns="0" rtlCol="0"/>
          <a:lstStyle/>
          <a:p>
            <a:endParaRPr/>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28</a:t>
            </a:fld>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4" y="533377"/>
            <a:ext cx="471233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35" dirty="0"/>
              <a:t> </a:t>
            </a:r>
            <a:r>
              <a:rPr spc="-5" dirty="0"/>
              <a:t>STIL</a:t>
            </a:r>
            <a:r>
              <a:rPr spc="-50" dirty="0"/>
              <a:t> </a:t>
            </a:r>
            <a:r>
              <a:rPr dirty="0"/>
              <a:t>–</a:t>
            </a:r>
            <a:r>
              <a:rPr spc="-45" dirty="0"/>
              <a:t> </a:t>
            </a:r>
            <a:r>
              <a:rPr dirty="0"/>
              <a:t>BEISPIELE</a:t>
            </a:r>
          </a:p>
        </p:txBody>
      </p:sp>
      <p:sp>
        <p:nvSpPr>
          <p:cNvPr id="3" name="object 3"/>
          <p:cNvSpPr txBox="1"/>
          <p:nvPr/>
        </p:nvSpPr>
        <p:spPr>
          <a:xfrm>
            <a:off x="8622014" y="2585717"/>
            <a:ext cx="246221" cy="1344930"/>
          </a:xfrm>
          <a:prstGeom prst="rect">
            <a:avLst/>
          </a:prstGeom>
        </p:spPr>
        <p:txBody>
          <a:bodyPr vert="vert270" wrap="square" lIns="0" tIns="30480" rIns="0" bIns="0" rtlCol="0">
            <a:spAutoFit/>
          </a:bodyPr>
          <a:lstStyle/>
          <a:p>
            <a:pPr marL="12700">
              <a:lnSpc>
                <a:spcPct val="100000"/>
              </a:lnSpc>
              <a:spcBef>
                <a:spcPts val="240"/>
              </a:spcBef>
            </a:pPr>
            <a:r>
              <a:rPr sz="1600" b="1" spc="-15" dirty="0">
                <a:solidFill>
                  <a:srgbClr val="007B84"/>
                </a:solidFill>
                <a:latin typeface="Bahnschrift SemiBold Condensed" panose="020B0502040204020203" pitchFamily="34" charset="0"/>
                <a:cs typeface="DIN OT Cond"/>
              </a:rPr>
              <a:t>SOZIAL-INTEGRATIV</a:t>
            </a:r>
            <a:endParaRPr sz="1600" dirty="0">
              <a:latin typeface="Bahnschrift SemiBold Condensed" panose="020B0502040204020203" pitchFamily="34" charset="0"/>
              <a:cs typeface="DIN OT Cond"/>
            </a:endParaRPr>
          </a:p>
        </p:txBody>
      </p:sp>
      <p:sp>
        <p:nvSpPr>
          <p:cNvPr id="4" name="object 4"/>
          <p:cNvSpPr txBox="1"/>
          <p:nvPr/>
        </p:nvSpPr>
        <p:spPr>
          <a:xfrm>
            <a:off x="503999" y="2039391"/>
            <a:ext cx="3960495" cy="2594894"/>
          </a:xfrm>
          <a:prstGeom prst="rect">
            <a:avLst/>
          </a:prstGeom>
          <a:solidFill>
            <a:srgbClr val="00AE9D"/>
          </a:solidFill>
        </p:spPr>
        <p:txBody>
          <a:bodyPr vert="horz" wrap="square" lIns="0" tIns="1270" rIns="0" bIns="0" rtlCol="0">
            <a:noAutofit/>
          </a:bodyPr>
          <a:lstStyle/>
          <a:p>
            <a:pPr>
              <a:lnSpc>
                <a:spcPct val="100000"/>
              </a:lnSpc>
              <a:spcBef>
                <a:spcPts val="10"/>
              </a:spcBef>
            </a:pPr>
            <a:endParaRPr sz="900" dirty="0">
              <a:latin typeface="Times New Roman"/>
              <a:cs typeface="Times New Roman"/>
            </a:endParaRPr>
          </a:p>
          <a:p>
            <a:pPr marL="179705" marR="174625">
              <a:lnSpc>
                <a:spcPct val="113999"/>
              </a:lnSpc>
            </a:pPr>
            <a:r>
              <a:rPr sz="900" spc="10" dirty="0">
                <a:solidFill>
                  <a:srgbClr val="FFFFFF"/>
                </a:solidFill>
                <a:latin typeface="Bahnschrift SemiLight" panose="020B0502040204020203" pitchFamily="34" charset="0"/>
                <a:cs typeface="DIN 2014"/>
              </a:rPr>
              <a:t>Guten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Morgen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Redaktion!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Wir</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freuen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auf</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einen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spannen- </a:t>
            </a:r>
            <a:r>
              <a:rPr sz="900" spc="-2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Austausch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gute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Gespräche</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zu</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unserer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aktuellen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Sendung.</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312420">
              <a:lnSpc>
                <a:spcPct val="113999"/>
              </a:lnSpc>
            </a:pPr>
            <a:r>
              <a:rPr sz="900" spc="10" dirty="0">
                <a:solidFill>
                  <a:srgbClr val="FFFFFF"/>
                </a:solidFill>
                <a:latin typeface="Bahnschrift SemiLight" panose="020B0502040204020203" pitchFamily="34" charset="0"/>
                <a:cs typeface="DIN 2014"/>
              </a:rPr>
              <a:t>Hallo</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liebe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Community,</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hier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ist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wieder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einmal</a:t>
            </a:r>
            <a:r>
              <a:rPr sz="900" spc="35" dirty="0">
                <a:solidFill>
                  <a:srgbClr val="FFFFFF"/>
                </a:solidFill>
                <a:latin typeface="Bahnschrift SemiLight" panose="020B0502040204020203" pitchFamily="34" charset="0"/>
                <a:cs typeface="DIN 2014"/>
              </a:rPr>
              <a:t> </a:t>
            </a:r>
            <a:r>
              <a:rPr sz="900" b="1" spc="10" dirty="0">
                <a:solidFill>
                  <a:srgbClr val="007B84"/>
                </a:solidFill>
                <a:latin typeface="Bahnschrift SemiBold" panose="020B0502040204020203" pitchFamily="34" charset="0"/>
                <a:cs typeface="DIN 2014 Bold"/>
              </a:rPr>
              <a:t>[Moderatorin]</a:t>
            </a:r>
            <a:r>
              <a:rPr sz="900" b="1" spc="40" dirty="0">
                <a:solidFill>
                  <a:srgbClr val="007B84"/>
                </a:solidFill>
                <a:latin typeface="Bahnschrift SemiBold" panose="020B0502040204020203" pitchFamily="34" charset="0"/>
                <a:cs typeface="DIN 2014 Bold"/>
              </a:rPr>
              <a:t> </a:t>
            </a:r>
            <a:r>
              <a:rPr sz="900" spc="5" dirty="0">
                <a:solidFill>
                  <a:srgbClr val="FFFFFF"/>
                </a:solidFill>
                <a:latin typeface="Bahnschrift SemiLight" panose="020B0502040204020203" pitchFamily="34" charset="0"/>
                <a:cs typeface="DIN 2014"/>
              </a:rPr>
              <a:t>im </a:t>
            </a:r>
            <a:r>
              <a:rPr sz="900" spc="10" dirty="0">
                <a:solidFill>
                  <a:srgbClr val="FFFFFF"/>
                </a:solidFill>
                <a:latin typeface="Bahnschrift SemiLight" panose="020B0502040204020203" pitchFamily="34" charset="0"/>
                <a:cs typeface="DIN 2014"/>
              </a:rPr>
              <a:t> Dienst.</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Haben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diese</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Personen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alle</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Ihrer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Liste?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Bei</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mir </a:t>
            </a:r>
            <a:r>
              <a:rPr sz="900" spc="-22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tatsächlich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fast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alle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dabei.</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Wer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gehört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denn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noch</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so</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zu</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Ihren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persönlichen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Twitter-Stars?</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freue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mich</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auf</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eine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konstruktive </a:t>
            </a:r>
            <a:r>
              <a:rPr sz="900" spc="1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Diskussion.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Beste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Grüße</a:t>
            </a:r>
            <a:r>
              <a:rPr sz="900" spc="35" dirty="0">
                <a:solidFill>
                  <a:srgbClr val="FFFFFF"/>
                </a:solidFill>
                <a:latin typeface="Bahnschrift SemiLight" panose="020B0502040204020203" pitchFamily="34" charset="0"/>
                <a:cs typeface="DIN 2014"/>
              </a:rPr>
              <a:t> </a:t>
            </a:r>
            <a:r>
              <a:rPr sz="900" b="1" spc="10" dirty="0">
                <a:solidFill>
                  <a:srgbClr val="007B84"/>
                </a:solidFill>
                <a:latin typeface="Bahnschrift SemiBold" panose="020B0502040204020203" pitchFamily="34" charset="0"/>
                <a:cs typeface="DIN 2014 Bold"/>
              </a:rPr>
              <a:t>[Moderatorin]</a:t>
            </a:r>
            <a:endParaRPr sz="900" dirty="0">
              <a:latin typeface="Bahnschrift SemiBold" panose="020B0502040204020203" pitchFamily="34" charset="0"/>
              <a:cs typeface="DIN 2014 Bold"/>
            </a:endParaRPr>
          </a:p>
          <a:p>
            <a:pPr>
              <a:lnSpc>
                <a:spcPct val="100000"/>
              </a:lnSpc>
              <a:spcBef>
                <a:spcPts val="25"/>
              </a:spcBef>
            </a:pPr>
            <a:endParaRPr sz="900" dirty="0">
              <a:latin typeface="Bahnschrift SemiBold" panose="020B0502040204020203" pitchFamily="34" charset="0"/>
              <a:cs typeface="DIN 2014 Bold"/>
            </a:endParaRPr>
          </a:p>
          <a:p>
            <a:pPr marL="179705" marR="177165">
              <a:lnSpc>
                <a:spcPct val="113999"/>
              </a:lnSpc>
            </a:pPr>
            <a:r>
              <a:rPr sz="900" spc="10" dirty="0">
                <a:solidFill>
                  <a:srgbClr val="FFFFFF"/>
                </a:solidFill>
                <a:latin typeface="Bahnschrift SemiLight" panose="020B0502040204020203" pitchFamily="34" charset="0"/>
                <a:cs typeface="DIN 2014"/>
              </a:rPr>
              <a:t>Guten</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Morgen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Essen.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wünsche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euch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trotz</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allem</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einen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guten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Start</a:t>
            </a:r>
            <a:r>
              <a:rPr sz="900" spc="3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Woche.</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Hier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im</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Homeoffice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gibt</a:t>
            </a:r>
            <a:r>
              <a:rPr sz="900" spc="3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es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übrigens</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kein</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Stau- </a:t>
            </a:r>
            <a:r>
              <a:rPr sz="900" spc="1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problem,</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Weg</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zur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Kaffeemaschine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ist</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frei</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aber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drück</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euch </a:t>
            </a:r>
            <a:r>
              <a:rPr sz="900" spc="-22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den</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Daumen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für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eure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Fahrt.</a:t>
            </a:r>
            <a:endParaRPr sz="900" dirty="0">
              <a:latin typeface="Bahnschrift SemiLight" panose="020B0502040204020203" pitchFamily="34" charset="0"/>
              <a:cs typeface="DIN 2014"/>
            </a:endParaRPr>
          </a:p>
        </p:txBody>
      </p:sp>
      <p:sp>
        <p:nvSpPr>
          <p:cNvPr id="5" name="object 5"/>
          <p:cNvSpPr txBox="1"/>
          <p:nvPr/>
        </p:nvSpPr>
        <p:spPr>
          <a:xfrm>
            <a:off x="4622406" y="2039391"/>
            <a:ext cx="3960495" cy="2594894"/>
          </a:xfrm>
          <a:prstGeom prst="rect">
            <a:avLst/>
          </a:prstGeom>
          <a:solidFill>
            <a:srgbClr val="007B84"/>
          </a:solidFill>
        </p:spPr>
        <p:txBody>
          <a:bodyPr vert="horz" wrap="square" lIns="0" tIns="1270" rIns="0" bIns="0" rtlCol="0">
            <a:noAutofit/>
          </a:bodyPr>
          <a:lstStyle/>
          <a:p>
            <a:pPr>
              <a:lnSpc>
                <a:spcPct val="100000"/>
              </a:lnSpc>
              <a:spcBef>
                <a:spcPts val="10"/>
              </a:spcBef>
            </a:pPr>
            <a:endParaRPr sz="900" dirty="0">
              <a:latin typeface="Times New Roman"/>
              <a:cs typeface="Times New Roman"/>
            </a:endParaRPr>
          </a:p>
          <a:p>
            <a:pPr marL="179705" marR="271145">
              <a:lnSpc>
                <a:spcPct val="113999"/>
              </a:lnSpc>
            </a:pPr>
            <a:r>
              <a:rPr sz="900" spc="5" dirty="0">
                <a:solidFill>
                  <a:srgbClr val="FFFFFF"/>
                </a:solidFill>
                <a:latin typeface="Bahnschrift SemiLight" panose="020B0502040204020203" pitchFamily="34" charset="0"/>
                <a:cs typeface="DIN 2014"/>
              </a:rPr>
              <a:t>Danke</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für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Ihren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positiven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Appell</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an</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Community.</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Und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Sie</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haben </a:t>
            </a:r>
            <a:r>
              <a:rPr sz="900" spc="-22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recht,</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wir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alle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sind</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gefragt.</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316865">
              <a:lnSpc>
                <a:spcPct val="113999"/>
              </a:lnSpc>
            </a:pPr>
            <a:r>
              <a:rPr sz="900" spc="10" dirty="0">
                <a:solidFill>
                  <a:srgbClr val="FFFFFF"/>
                </a:solidFill>
                <a:latin typeface="Bahnschrift SemiLight" panose="020B0502040204020203" pitchFamily="34" charset="0"/>
                <a:cs typeface="DIN 2014"/>
              </a:rPr>
              <a:t>Liebe</a:t>
            </a:r>
            <a:r>
              <a:rPr sz="900" spc="40" dirty="0">
                <a:solidFill>
                  <a:srgbClr val="FFFFFF"/>
                </a:solidFill>
                <a:latin typeface="Bahnschrift SemiLight" panose="020B0502040204020203" pitchFamily="34" charset="0"/>
                <a:cs typeface="DIN 2014"/>
              </a:rPr>
              <a:t> </a:t>
            </a:r>
            <a:r>
              <a:rPr sz="900" b="1" spc="10" dirty="0">
                <a:solidFill>
                  <a:srgbClr val="00AE9D"/>
                </a:solidFill>
                <a:latin typeface="Bahnschrift SemiBold" panose="020B0502040204020203" pitchFamily="34" charset="0"/>
                <a:cs typeface="DIN 2014 Bold"/>
              </a:rPr>
              <a:t>[Nutzerin]</a:t>
            </a:r>
            <a:r>
              <a:rPr sz="900" spc="10" dirty="0">
                <a:solidFill>
                  <a:srgbClr val="FFFFFF"/>
                </a:solidFill>
                <a:latin typeface="Bahnschrift SemiLight" panose="020B0502040204020203" pitchFamily="34" charset="0"/>
                <a:cs typeface="DIN 2014"/>
              </a:rPr>
              <a:t>,</a:t>
            </a:r>
            <a:r>
              <a:rPr sz="900" spc="4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da</a:t>
            </a:r>
            <a:r>
              <a:rPr sz="900" spc="4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hat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sich</a:t>
            </a:r>
            <a:r>
              <a:rPr sz="900" spc="4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verständlicherweise</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viel</a:t>
            </a:r>
            <a:r>
              <a:rPr sz="900" spc="4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Frust</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ange- </a:t>
            </a:r>
            <a:r>
              <a:rPr sz="900" spc="-2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häuft.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Gibt</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es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hier</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4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Community</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noch</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weitere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Lehrer?</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Haben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Tipps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oder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Erfahrungswerte,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wie</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es</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an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Schule</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vielleicht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besser</a:t>
            </a:r>
            <a:r>
              <a:rPr sz="900" spc="3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klappen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kann?</a:t>
            </a:r>
            <a:endParaRPr sz="900" dirty="0">
              <a:latin typeface="Bahnschrift SemiLight" panose="020B0502040204020203" pitchFamily="34" charset="0"/>
              <a:cs typeface="DIN 2014"/>
            </a:endParaRPr>
          </a:p>
          <a:p>
            <a:pPr>
              <a:lnSpc>
                <a:spcPct val="100000"/>
              </a:lnSpc>
              <a:spcBef>
                <a:spcPts val="25"/>
              </a:spcBef>
            </a:pPr>
            <a:endParaRPr sz="900" dirty="0">
              <a:latin typeface="Bahnschrift SemiLight" panose="020B0502040204020203" pitchFamily="34" charset="0"/>
              <a:cs typeface="DIN 2014"/>
            </a:endParaRPr>
          </a:p>
          <a:p>
            <a:pPr marL="179705" marR="281305">
              <a:lnSpc>
                <a:spcPct val="113999"/>
              </a:lnSpc>
            </a:pPr>
            <a:r>
              <a:rPr sz="900" spc="10" dirty="0">
                <a:solidFill>
                  <a:srgbClr val="FFFFFF"/>
                </a:solidFill>
                <a:latin typeface="Bahnschrift SemiLight" panose="020B0502040204020203" pitchFamily="34" charset="0"/>
                <a:cs typeface="DIN 2014"/>
              </a:rPr>
              <a:t>Hallo</a:t>
            </a:r>
            <a:r>
              <a:rPr sz="900" spc="30" dirty="0">
                <a:solidFill>
                  <a:srgbClr val="FFFFFF"/>
                </a:solidFill>
                <a:latin typeface="Bahnschrift SemiLight" panose="020B0502040204020203" pitchFamily="34" charset="0"/>
                <a:cs typeface="DIN 2014"/>
              </a:rPr>
              <a:t> </a:t>
            </a:r>
            <a:r>
              <a:rPr sz="900" b="1" spc="10" dirty="0">
                <a:solidFill>
                  <a:srgbClr val="00AE9D"/>
                </a:solidFill>
                <a:latin typeface="Bahnschrift SemiBold" panose="020B0502040204020203" pitchFamily="34" charset="0"/>
                <a:cs typeface="DIN 2014 Bold"/>
              </a:rPr>
              <a:t>[Nutzer]</a:t>
            </a:r>
            <a:r>
              <a:rPr sz="900" spc="10" dirty="0">
                <a:solidFill>
                  <a:srgbClr val="FFFFFF"/>
                </a:solidFill>
                <a:latin typeface="Bahnschrift SemiLight" panose="020B0502040204020203" pitchFamily="34" charset="0"/>
                <a:cs typeface="DIN 2014"/>
              </a:rPr>
              <a: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viele</a:t>
            </a:r>
            <a:r>
              <a:rPr sz="900" spc="3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in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der</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Community</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haben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den</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gleichen </a:t>
            </a:r>
            <a:r>
              <a:rPr sz="900" spc="20"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Gedanken,</a:t>
            </a:r>
            <a:r>
              <a:rPr sz="900" spc="30"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so</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auch</a:t>
            </a:r>
            <a:r>
              <a:rPr sz="900" spc="35" dirty="0">
                <a:solidFill>
                  <a:srgbClr val="FFFFFF"/>
                </a:solidFill>
                <a:latin typeface="Bahnschrift SemiLight" panose="020B0502040204020203" pitchFamily="34" charset="0"/>
                <a:cs typeface="DIN 2014"/>
              </a:rPr>
              <a:t> </a:t>
            </a:r>
            <a:r>
              <a:rPr sz="900" b="1" spc="10" dirty="0">
                <a:solidFill>
                  <a:srgbClr val="00AE9D"/>
                </a:solidFill>
                <a:latin typeface="Bahnschrift SemiBold" panose="020B0502040204020203" pitchFamily="34" charset="0"/>
                <a:cs typeface="DIN 2014 Bold"/>
              </a:rPr>
              <a:t>[Nutzer]</a:t>
            </a:r>
            <a:r>
              <a:rPr sz="900" spc="10" dirty="0">
                <a:solidFill>
                  <a:srgbClr val="FFFFFF"/>
                </a:solidFill>
                <a:latin typeface="Bahnschrift SemiLight" panose="020B0502040204020203" pitchFamily="34" charset="0"/>
                <a:cs typeface="DIN 2014"/>
              </a:rPr>
              <a: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Welchen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Begriff</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hätten</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Sie</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beide</a:t>
            </a:r>
            <a:r>
              <a:rPr sz="900" spc="35" dirty="0">
                <a:solidFill>
                  <a:srgbClr val="FFFFFF"/>
                </a:solidFill>
                <a:latin typeface="Bahnschrift SemiLight" panose="020B0502040204020203" pitchFamily="34" charset="0"/>
                <a:cs typeface="DIN 2014"/>
              </a:rPr>
              <a:t> </a:t>
            </a:r>
            <a:r>
              <a:rPr sz="900" spc="15" dirty="0">
                <a:solidFill>
                  <a:srgbClr val="FFFFFF"/>
                </a:solidFill>
                <a:latin typeface="Bahnschrift SemiLight" panose="020B0502040204020203" pitchFamily="34" charset="0"/>
                <a:cs typeface="DIN 2014"/>
              </a:rPr>
              <a:t>zum </a:t>
            </a:r>
            <a:r>
              <a:rPr sz="900" spc="-225" dirty="0">
                <a:solidFill>
                  <a:srgbClr val="FFFFFF"/>
                </a:solidFill>
                <a:latin typeface="Bahnschrift SemiLight" panose="020B0502040204020203" pitchFamily="34" charset="0"/>
                <a:cs typeface="DIN 2014"/>
              </a:rPr>
              <a:t> </a:t>
            </a:r>
            <a:r>
              <a:rPr sz="900" spc="5" dirty="0">
                <a:solidFill>
                  <a:srgbClr val="FFFFFF"/>
                </a:solidFill>
                <a:latin typeface="Bahnschrift SemiLight" panose="020B0502040204020203" pitchFamily="34" charset="0"/>
                <a:cs typeface="DIN 2014"/>
              </a:rPr>
              <a:t>Wort</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des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Jahres</a:t>
            </a:r>
            <a:r>
              <a:rPr sz="900" spc="35" dirty="0">
                <a:solidFill>
                  <a:srgbClr val="FFFFFF"/>
                </a:solidFill>
                <a:latin typeface="Bahnschrift SemiLight" panose="020B0502040204020203" pitchFamily="34" charset="0"/>
                <a:cs typeface="DIN 2014"/>
              </a:rPr>
              <a:t> </a:t>
            </a:r>
            <a:r>
              <a:rPr sz="900" spc="10" dirty="0">
                <a:solidFill>
                  <a:srgbClr val="FFFFFF"/>
                </a:solidFill>
                <a:latin typeface="Bahnschrift SemiLight" panose="020B0502040204020203" pitchFamily="34" charset="0"/>
                <a:cs typeface="DIN 2014"/>
              </a:rPr>
              <a:t>gekürt?</a:t>
            </a:r>
            <a:r>
              <a:rPr sz="900" spc="35" dirty="0">
                <a:solidFill>
                  <a:srgbClr val="FFFFFF"/>
                </a:solidFill>
                <a:latin typeface="Bahnschrift SemiLight" panose="020B0502040204020203" pitchFamily="34" charset="0"/>
                <a:cs typeface="DIN 2014"/>
              </a:rPr>
              <a:t> </a:t>
            </a:r>
            <a:r>
              <a:rPr sz="900" b="1" spc="10" dirty="0">
                <a:solidFill>
                  <a:srgbClr val="00AE9D"/>
                </a:solidFill>
                <a:latin typeface="Bahnschrift SemiBold" panose="020B0502040204020203" pitchFamily="34" charset="0"/>
                <a:cs typeface="DIN 2014 Bold"/>
              </a:rPr>
              <a:t>[Moderatorin]</a:t>
            </a:r>
            <a:endParaRPr sz="900" dirty="0">
              <a:latin typeface="Bahnschrift SemiBold" panose="020B0502040204020203" pitchFamily="34" charset="0"/>
              <a:cs typeface="DIN 2014 Bold"/>
            </a:endParaRPr>
          </a:p>
        </p:txBody>
      </p:sp>
      <p:sp>
        <p:nvSpPr>
          <p:cNvPr id="6" name="object 6"/>
          <p:cNvSpPr txBox="1"/>
          <p:nvPr/>
        </p:nvSpPr>
        <p:spPr>
          <a:xfrm>
            <a:off x="491299" y="1669144"/>
            <a:ext cx="159258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00AE9D"/>
                </a:solidFill>
                <a:latin typeface="Bahnschrift SemiBold Condensed" panose="020B0502040204020203" pitchFamily="34" charset="0"/>
                <a:cs typeface="DIN OT Cond"/>
              </a:rPr>
              <a:t>Eröffnungskommentare</a:t>
            </a:r>
            <a:endParaRPr sz="1600" dirty="0">
              <a:latin typeface="Bahnschrift SemiBold Condensed" panose="020B0502040204020203" pitchFamily="34" charset="0"/>
              <a:cs typeface="DIN OT Cond"/>
            </a:endParaRPr>
          </a:p>
        </p:txBody>
      </p:sp>
      <p:sp>
        <p:nvSpPr>
          <p:cNvPr id="7" name="object 7"/>
          <p:cNvSpPr txBox="1"/>
          <p:nvPr/>
        </p:nvSpPr>
        <p:spPr>
          <a:xfrm>
            <a:off x="4609700" y="1669144"/>
            <a:ext cx="1403985"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00AE9D"/>
                </a:solidFill>
                <a:latin typeface="Bahnschrift SemiBold Condensed" panose="020B0502040204020203" pitchFamily="34" charset="0"/>
                <a:cs typeface="DIN OT Cond"/>
              </a:rPr>
              <a:t>Antwortkommentare</a:t>
            </a:r>
            <a:endParaRPr sz="1600" dirty="0">
              <a:latin typeface="Bahnschrift SemiBold Condensed" panose="020B0502040204020203" pitchFamily="34" charset="0"/>
              <a:cs typeface="DIN OT Cond"/>
            </a:endParaRPr>
          </a:p>
        </p:txBody>
      </p:sp>
      <p:sp>
        <p:nvSpPr>
          <p:cNvPr id="9" name="Rechteck 8"/>
          <p:cNvSpPr/>
          <p:nvPr/>
        </p:nvSpPr>
        <p:spPr>
          <a:xfrm>
            <a:off x="7467600" y="136525"/>
            <a:ext cx="1676400" cy="84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11" name="Foliennummernplatzhalter 10"/>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29</a:t>
            </a:fld>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uppieren 13"/>
          <p:cNvGrpSpPr/>
          <p:nvPr/>
        </p:nvGrpSpPr>
        <p:grpSpPr>
          <a:xfrm>
            <a:off x="0" y="3175"/>
            <a:ext cx="9144000" cy="5143500"/>
            <a:chOff x="0" y="3175"/>
            <a:chExt cx="9144000" cy="5143500"/>
          </a:xfrm>
        </p:grpSpPr>
        <p:pic>
          <p:nvPicPr>
            <p:cNvPr id="12" name="Grafik 11">
              <a:extLst>
                <a:ext uri="{FF2B5EF4-FFF2-40B4-BE49-F238E27FC236}">
                  <a16:creationId xmlns:a16="http://schemas.microsoft.com/office/drawing/2014/main" xmlns="" id="{E381E4F1-09E0-4447-9946-DED7EBAB5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3" name="Rechteck 12"/>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3097531"/>
            <a:ext cx="5121910" cy="1004569"/>
          </a:xfrm>
          <a:prstGeom prst="rect">
            <a:avLst/>
          </a:prstGeom>
        </p:spPr>
        <p:txBody>
          <a:bodyPr vert="horz" wrap="square" lIns="0" tIns="12700" rIns="0" bIns="0" rtlCol="0">
            <a:spAutoFit/>
          </a:bodyPr>
          <a:lstStyle/>
          <a:p>
            <a:pPr marL="12700">
              <a:lnSpc>
                <a:spcPts val="3854"/>
              </a:lnSpc>
              <a:spcBef>
                <a:spcPts val="100"/>
              </a:spcBef>
            </a:pPr>
            <a:r>
              <a:rPr sz="3500" b="1" dirty="0">
                <a:solidFill>
                  <a:srgbClr val="231F20"/>
                </a:solidFill>
                <a:latin typeface="Bahnschrift SemiBold Condensed" panose="020B0502040204020203" pitchFamily="34" charset="0"/>
                <a:cs typeface="DIN OT Cond"/>
              </a:rPr>
              <a:t>GRUNDLAGEN</a:t>
            </a:r>
            <a:endParaRPr sz="3500" dirty="0">
              <a:latin typeface="Bahnschrift SemiBold Condensed" panose="020B0502040204020203" pitchFamily="34" charset="0"/>
              <a:cs typeface="DIN OT Cond"/>
            </a:endParaRPr>
          </a:p>
          <a:p>
            <a:pPr marL="12700">
              <a:lnSpc>
                <a:spcPts val="3854"/>
              </a:lnSpc>
            </a:pPr>
            <a:r>
              <a:rPr sz="3500" b="1" spc="-15" dirty="0">
                <a:solidFill>
                  <a:srgbClr val="00AE9D"/>
                </a:solidFill>
                <a:latin typeface="Bahnschrift SemiBold Condensed" panose="020B0502040204020203" pitchFamily="34" charset="0"/>
                <a:cs typeface="DIN OT Cond"/>
              </a:rPr>
              <a:t>DER</a:t>
            </a:r>
            <a:r>
              <a:rPr sz="3500" b="1" spc="-65" dirty="0">
                <a:solidFill>
                  <a:srgbClr val="00AE9D"/>
                </a:solidFill>
                <a:latin typeface="Bahnschrift SemiBold Condensed" panose="020B0502040204020203" pitchFamily="34" charset="0"/>
                <a:cs typeface="DIN OT Cond"/>
              </a:rPr>
              <a:t> </a:t>
            </a:r>
            <a:r>
              <a:rPr sz="3500" b="1" spc="-35" dirty="0">
                <a:solidFill>
                  <a:srgbClr val="00AE9D"/>
                </a:solidFill>
                <a:latin typeface="Bahnschrift SemiBold Condensed" panose="020B0502040204020203" pitchFamily="34" charset="0"/>
                <a:cs typeface="DIN OT Cond"/>
              </a:rPr>
              <a:t>EMPOWERMENT-MODERATION</a:t>
            </a:r>
            <a:endParaRPr sz="3500" dirty="0">
              <a:latin typeface="Bahnschrift SemiBold Condensed" panose="020B0502040204020203" pitchFamily="34" charset="0"/>
              <a:cs typeface="DIN OT C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93074" y="533377"/>
            <a:ext cx="471233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35" dirty="0"/>
              <a:t> </a:t>
            </a:r>
            <a:r>
              <a:rPr spc="-5" dirty="0"/>
              <a:t>STIL</a:t>
            </a:r>
            <a:r>
              <a:rPr spc="-50" dirty="0"/>
              <a:t> </a:t>
            </a:r>
            <a:r>
              <a:rPr dirty="0"/>
              <a:t>–</a:t>
            </a:r>
            <a:r>
              <a:rPr spc="-45" dirty="0"/>
              <a:t> </a:t>
            </a:r>
            <a:r>
              <a:rPr dirty="0"/>
              <a:t>BEISPIELE</a:t>
            </a:r>
          </a:p>
        </p:txBody>
      </p:sp>
      <p:pic>
        <p:nvPicPr>
          <p:cNvPr id="62" name="Grafik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 name="Foliennummernplatzhalter 2"/>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30</a:t>
            </a:fld>
            <a:endParaRPr lang="de-DE"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086" y="1276148"/>
            <a:ext cx="8376630" cy="36030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02429" y="3518604"/>
            <a:ext cx="726440" cy="1571625"/>
            <a:chOff x="7902429" y="3518604"/>
            <a:chExt cx="726440" cy="1571625"/>
          </a:xfrm>
        </p:grpSpPr>
        <p:sp>
          <p:nvSpPr>
            <p:cNvPr id="3" name="object 3"/>
            <p:cNvSpPr/>
            <p:nvPr/>
          </p:nvSpPr>
          <p:spPr>
            <a:xfrm>
              <a:off x="8069269" y="4030219"/>
              <a:ext cx="553720" cy="420370"/>
            </a:xfrm>
            <a:custGeom>
              <a:avLst/>
              <a:gdLst/>
              <a:ahLst/>
              <a:cxnLst/>
              <a:rect l="l" t="t" r="r" b="b"/>
              <a:pathLst>
                <a:path w="553720" h="420370">
                  <a:moveTo>
                    <a:pt x="66243" y="264528"/>
                  </a:moveTo>
                  <a:lnTo>
                    <a:pt x="90979" y="354374"/>
                  </a:lnTo>
                  <a:lnTo>
                    <a:pt x="121305" y="400511"/>
                  </a:lnTo>
                  <a:lnTo>
                    <a:pt x="177094" y="417509"/>
                  </a:lnTo>
                  <a:lnTo>
                    <a:pt x="278218" y="419938"/>
                  </a:lnTo>
                  <a:lnTo>
                    <a:pt x="384441" y="395397"/>
                  </a:lnTo>
                  <a:lnTo>
                    <a:pt x="448589" y="341407"/>
                  </a:lnTo>
                  <a:lnTo>
                    <a:pt x="480133" y="287418"/>
                  </a:lnTo>
                  <a:lnTo>
                    <a:pt x="488543" y="262877"/>
                  </a:lnTo>
                  <a:lnTo>
                    <a:pt x="525885" y="261430"/>
                  </a:lnTo>
                  <a:lnTo>
                    <a:pt x="545061" y="251304"/>
                  </a:lnTo>
                  <a:lnTo>
                    <a:pt x="552126" y="223818"/>
                  </a:lnTo>
                  <a:lnTo>
                    <a:pt x="553135" y="170294"/>
                  </a:lnTo>
                  <a:lnTo>
                    <a:pt x="541491" y="121935"/>
                  </a:lnTo>
                  <a:lnTo>
                    <a:pt x="515874" y="105813"/>
                  </a:lnTo>
                  <a:lnTo>
                    <a:pt x="490256" y="107050"/>
                  </a:lnTo>
                  <a:lnTo>
                    <a:pt x="478612" y="110769"/>
                  </a:lnTo>
                  <a:lnTo>
                    <a:pt x="478612" y="0"/>
                  </a:lnTo>
                  <a:lnTo>
                    <a:pt x="79489" y="0"/>
                  </a:lnTo>
                  <a:lnTo>
                    <a:pt x="79489" y="107467"/>
                  </a:lnTo>
                  <a:lnTo>
                    <a:pt x="33534" y="98270"/>
                  </a:lnTo>
                  <a:lnTo>
                    <a:pt x="9936" y="102093"/>
                  </a:lnTo>
                  <a:lnTo>
                    <a:pt x="1242" y="125135"/>
                  </a:lnTo>
                  <a:lnTo>
                    <a:pt x="0" y="173596"/>
                  </a:lnTo>
                  <a:lnTo>
                    <a:pt x="10350" y="223374"/>
                  </a:lnTo>
                  <a:lnTo>
                    <a:pt x="33121" y="250680"/>
                  </a:lnTo>
                  <a:lnTo>
                    <a:pt x="55892" y="262177"/>
                  </a:lnTo>
                  <a:lnTo>
                    <a:pt x="66243" y="264528"/>
                  </a:lnTo>
                  <a:close/>
                </a:path>
              </a:pathLst>
            </a:custGeom>
            <a:ln w="12700">
              <a:solidFill>
                <a:srgbClr val="00AE9D"/>
              </a:solidFill>
            </a:ln>
          </p:spPr>
          <p:txBody>
            <a:bodyPr wrap="square" lIns="0" tIns="0" rIns="0" bIns="0" rtlCol="0"/>
            <a:lstStyle/>
            <a:p>
              <a:endParaRPr/>
            </a:p>
          </p:txBody>
        </p:sp>
        <p:sp>
          <p:nvSpPr>
            <p:cNvPr id="4" name="object 4"/>
            <p:cNvSpPr/>
            <p:nvPr/>
          </p:nvSpPr>
          <p:spPr>
            <a:xfrm>
              <a:off x="8099238" y="3524954"/>
              <a:ext cx="379730" cy="614045"/>
            </a:xfrm>
            <a:custGeom>
              <a:avLst/>
              <a:gdLst/>
              <a:ahLst/>
              <a:cxnLst/>
              <a:rect l="l" t="t" r="r" b="b"/>
              <a:pathLst>
                <a:path w="379729" h="614045">
                  <a:moveTo>
                    <a:pt x="332130" y="233413"/>
                  </a:moveTo>
                  <a:lnTo>
                    <a:pt x="351584" y="213081"/>
                  </a:lnTo>
                  <a:lnTo>
                    <a:pt x="366387" y="188923"/>
                  </a:lnTo>
                  <a:lnTo>
                    <a:pt x="375805" y="161677"/>
                  </a:lnTo>
                  <a:lnTo>
                    <a:pt x="379107" y="132079"/>
                  </a:lnTo>
                  <a:lnTo>
                    <a:pt x="372426" y="90336"/>
                  </a:lnTo>
                  <a:lnTo>
                    <a:pt x="353823" y="54079"/>
                  </a:lnTo>
                  <a:lnTo>
                    <a:pt x="325456" y="25486"/>
                  </a:lnTo>
                  <a:lnTo>
                    <a:pt x="289485" y="6734"/>
                  </a:lnTo>
                  <a:lnTo>
                    <a:pt x="248069" y="0"/>
                  </a:lnTo>
                  <a:lnTo>
                    <a:pt x="206653" y="6734"/>
                  </a:lnTo>
                  <a:lnTo>
                    <a:pt x="170682" y="25486"/>
                  </a:lnTo>
                  <a:lnTo>
                    <a:pt x="142315" y="54079"/>
                  </a:lnTo>
                  <a:lnTo>
                    <a:pt x="123711" y="90336"/>
                  </a:lnTo>
                  <a:lnTo>
                    <a:pt x="117030" y="132079"/>
                  </a:lnTo>
                  <a:lnTo>
                    <a:pt x="120278" y="161435"/>
                  </a:lnTo>
                  <a:lnTo>
                    <a:pt x="129544" y="188483"/>
                  </a:lnTo>
                  <a:lnTo>
                    <a:pt x="144114" y="212507"/>
                  </a:lnTo>
                  <a:lnTo>
                    <a:pt x="163271" y="232790"/>
                  </a:lnTo>
                  <a:lnTo>
                    <a:pt x="152031" y="235534"/>
                  </a:lnTo>
                  <a:lnTo>
                    <a:pt x="60125" y="299540"/>
                  </a:lnTo>
                  <a:lnTo>
                    <a:pt x="15436" y="378936"/>
                  </a:lnTo>
                  <a:lnTo>
                    <a:pt x="1037" y="446521"/>
                  </a:lnTo>
                  <a:lnTo>
                    <a:pt x="0" y="475094"/>
                  </a:lnTo>
                  <a:lnTo>
                    <a:pt x="0" y="613867"/>
                  </a:lnTo>
                </a:path>
              </a:pathLst>
            </a:custGeom>
            <a:ln w="12699">
              <a:solidFill>
                <a:srgbClr val="00AE9D"/>
              </a:solidFill>
            </a:ln>
          </p:spPr>
          <p:txBody>
            <a:bodyPr wrap="square" lIns="0" tIns="0" rIns="0" bIns="0" rtlCol="0"/>
            <a:lstStyle/>
            <a:p>
              <a:endParaRPr/>
            </a:p>
          </p:txBody>
        </p:sp>
        <p:sp>
          <p:nvSpPr>
            <p:cNvPr id="5" name="object 5"/>
            <p:cNvSpPr/>
            <p:nvPr/>
          </p:nvSpPr>
          <p:spPr>
            <a:xfrm>
              <a:off x="8435772" y="3760998"/>
              <a:ext cx="158750" cy="368300"/>
            </a:xfrm>
            <a:custGeom>
              <a:avLst/>
              <a:gdLst/>
              <a:ahLst/>
              <a:cxnLst/>
              <a:rect l="l" t="t" r="r" b="b"/>
              <a:pathLst>
                <a:path w="158750" h="368300">
                  <a:moveTo>
                    <a:pt x="155790" y="368020"/>
                  </a:moveTo>
                  <a:lnTo>
                    <a:pt x="155790" y="239839"/>
                  </a:lnTo>
                  <a:lnTo>
                    <a:pt x="158690" y="137625"/>
                  </a:lnTo>
                  <a:lnTo>
                    <a:pt x="144224" y="78784"/>
                  </a:lnTo>
                  <a:lnTo>
                    <a:pt x="98501" y="41021"/>
                  </a:lnTo>
                  <a:lnTo>
                    <a:pt x="7632" y="2044"/>
                  </a:lnTo>
                  <a:lnTo>
                    <a:pt x="0" y="0"/>
                  </a:lnTo>
                </a:path>
              </a:pathLst>
            </a:custGeom>
            <a:ln w="12699">
              <a:solidFill>
                <a:srgbClr val="00AE9D"/>
              </a:solidFill>
            </a:ln>
          </p:spPr>
          <p:txBody>
            <a:bodyPr wrap="square" lIns="0" tIns="0" rIns="0" bIns="0" rtlCol="0"/>
            <a:lstStyle/>
            <a:p>
              <a:endParaRPr/>
            </a:p>
          </p:txBody>
        </p:sp>
        <p:pic>
          <p:nvPicPr>
            <p:cNvPr id="6" name="object 6"/>
            <p:cNvPicPr/>
            <p:nvPr/>
          </p:nvPicPr>
          <p:blipFill>
            <a:blip r:embed="rId3" cstate="print"/>
            <a:stretch>
              <a:fillRect/>
            </a:stretch>
          </p:blipFill>
          <p:spPr>
            <a:xfrm>
              <a:off x="8106798" y="4411185"/>
              <a:ext cx="106297" cy="200660"/>
            </a:xfrm>
            <a:prstGeom prst="rect">
              <a:avLst/>
            </a:prstGeom>
          </p:spPr>
        </p:pic>
        <p:pic>
          <p:nvPicPr>
            <p:cNvPr id="7" name="object 7"/>
            <p:cNvPicPr/>
            <p:nvPr/>
          </p:nvPicPr>
          <p:blipFill>
            <a:blip r:embed="rId4" cstate="print"/>
            <a:stretch>
              <a:fillRect/>
            </a:stretch>
          </p:blipFill>
          <p:spPr>
            <a:xfrm>
              <a:off x="8476835" y="4406004"/>
              <a:ext cx="106297" cy="205841"/>
            </a:xfrm>
            <a:prstGeom prst="rect">
              <a:avLst/>
            </a:prstGeom>
          </p:spPr>
        </p:pic>
        <p:sp>
          <p:nvSpPr>
            <p:cNvPr id="8" name="object 8"/>
            <p:cNvSpPr/>
            <p:nvPr/>
          </p:nvSpPr>
          <p:spPr>
            <a:xfrm>
              <a:off x="7908779" y="4560999"/>
              <a:ext cx="443230" cy="522605"/>
            </a:xfrm>
            <a:custGeom>
              <a:avLst/>
              <a:gdLst/>
              <a:ahLst/>
              <a:cxnLst/>
              <a:rect l="l" t="t" r="r" b="b"/>
              <a:pathLst>
                <a:path w="443229" h="522604">
                  <a:moveTo>
                    <a:pt x="1482" y="522338"/>
                  </a:moveTo>
                  <a:lnTo>
                    <a:pt x="1482" y="343636"/>
                  </a:lnTo>
                  <a:lnTo>
                    <a:pt x="0" y="239908"/>
                  </a:lnTo>
                  <a:lnTo>
                    <a:pt x="1102" y="182654"/>
                  </a:lnTo>
                  <a:lnTo>
                    <a:pt x="16811" y="125933"/>
                  </a:lnTo>
                  <a:lnTo>
                    <a:pt x="72003" y="77068"/>
                  </a:lnTo>
                  <a:lnTo>
                    <a:pt x="113394" y="57721"/>
                  </a:lnTo>
                  <a:lnTo>
                    <a:pt x="91619" y="28044"/>
                  </a:lnTo>
                  <a:lnTo>
                    <a:pt x="82924" y="12139"/>
                  </a:lnTo>
                  <a:lnTo>
                    <a:pt x="86016" y="4595"/>
                  </a:lnTo>
                  <a:lnTo>
                    <a:pt x="99602" y="0"/>
                  </a:lnTo>
                  <a:lnTo>
                    <a:pt x="167247" y="30175"/>
                  </a:lnTo>
                  <a:lnTo>
                    <a:pt x="213646" y="64936"/>
                  </a:lnTo>
                  <a:lnTo>
                    <a:pt x="259038" y="103632"/>
                  </a:lnTo>
                  <a:lnTo>
                    <a:pt x="301581" y="150651"/>
                  </a:lnTo>
                  <a:lnTo>
                    <a:pt x="334926" y="174796"/>
                  </a:lnTo>
                  <a:lnTo>
                    <a:pt x="376320" y="183692"/>
                  </a:lnTo>
                  <a:lnTo>
                    <a:pt x="443010" y="184962"/>
                  </a:lnTo>
                </a:path>
              </a:pathLst>
            </a:custGeom>
            <a:ln w="12700">
              <a:solidFill>
                <a:srgbClr val="00AE9D"/>
              </a:solidFill>
            </a:ln>
          </p:spPr>
          <p:txBody>
            <a:bodyPr wrap="square" lIns="0" tIns="0" rIns="0" bIns="0" rtlCol="0"/>
            <a:lstStyle/>
            <a:p>
              <a:endParaRPr/>
            </a:p>
          </p:txBody>
        </p:sp>
      </p:grpSp>
      <p:sp>
        <p:nvSpPr>
          <p:cNvPr id="9" name="object 9"/>
          <p:cNvSpPr/>
          <p:nvPr/>
        </p:nvSpPr>
        <p:spPr>
          <a:xfrm>
            <a:off x="7180709" y="4651752"/>
            <a:ext cx="0" cy="202565"/>
          </a:xfrm>
          <a:custGeom>
            <a:avLst/>
            <a:gdLst/>
            <a:ahLst/>
            <a:cxnLst/>
            <a:rect l="l" t="t" r="r" b="b"/>
            <a:pathLst>
              <a:path h="202564">
                <a:moveTo>
                  <a:pt x="0" y="0"/>
                </a:moveTo>
                <a:lnTo>
                  <a:pt x="0" y="202145"/>
                </a:lnTo>
              </a:path>
            </a:pathLst>
          </a:custGeom>
          <a:ln w="12700">
            <a:solidFill>
              <a:srgbClr val="00AE9D"/>
            </a:solidFill>
          </a:ln>
        </p:spPr>
        <p:txBody>
          <a:bodyPr wrap="square" lIns="0" tIns="0" rIns="0" bIns="0" rtlCol="0"/>
          <a:lstStyle/>
          <a:p>
            <a:endParaRPr/>
          </a:p>
        </p:txBody>
      </p:sp>
      <p:sp>
        <p:nvSpPr>
          <p:cNvPr id="10" name="object 10"/>
          <p:cNvSpPr/>
          <p:nvPr/>
        </p:nvSpPr>
        <p:spPr>
          <a:xfrm>
            <a:off x="7783190" y="4651752"/>
            <a:ext cx="0" cy="176530"/>
          </a:xfrm>
          <a:custGeom>
            <a:avLst/>
            <a:gdLst/>
            <a:ahLst/>
            <a:cxnLst/>
            <a:rect l="l" t="t" r="r" b="b"/>
            <a:pathLst>
              <a:path h="176529">
                <a:moveTo>
                  <a:pt x="0" y="0"/>
                </a:moveTo>
                <a:lnTo>
                  <a:pt x="0" y="176250"/>
                </a:lnTo>
              </a:path>
            </a:pathLst>
          </a:custGeom>
          <a:ln w="12700">
            <a:solidFill>
              <a:srgbClr val="00AE9D"/>
            </a:solidFill>
          </a:ln>
        </p:spPr>
        <p:txBody>
          <a:bodyPr wrap="square" lIns="0" tIns="0" rIns="0" bIns="0" rtlCol="0"/>
          <a:lstStyle/>
          <a:p>
            <a:endParaRPr/>
          </a:p>
        </p:txBody>
      </p:sp>
      <p:grpSp>
        <p:nvGrpSpPr>
          <p:cNvPr id="11" name="object 11"/>
          <p:cNvGrpSpPr/>
          <p:nvPr/>
        </p:nvGrpSpPr>
        <p:grpSpPr>
          <a:xfrm>
            <a:off x="6897219" y="4444753"/>
            <a:ext cx="456565" cy="661035"/>
            <a:chOff x="6897219" y="4444753"/>
            <a:chExt cx="456565" cy="661035"/>
          </a:xfrm>
        </p:grpSpPr>
        <p:sp>
          <p:nvSpPr>
            <p:cNvPr id="12" name="object 12"/>
            <p:cNvSpPr/>
            <p:nvPr/>
          </p:nvSpPr>
          <p:spPr>
            <a:xfrm>
              <a:off x="6903569" y="4612900"/>
              <a:ext cx="175895" cy="486409"/>
            </a:xfrm>
            <a:custGeom>
              <a:avLst/>
              <a:gdLst/>
              <a:ahLst/>
              <a:cxnLst/>
              <a:rect l="l" t="t" r="r" b="b"/>
              <a:pathLst>
                <a:path w="175895" h="486410">
                  <a:moveTo>
                    <a:pt x="391" y="485978"/>
                  </a:moveTo>
                  <a:lnTo>
                    <a:pt x="391" y="247992"/>
                  </a:lnTo>
                  <a:lnTo>
                    <a:pt x="0" y="176166"/>
                  </a:lnTo>
                  <a:lnTo>
                    <a:pt x="6638" y="133581"/>
                  </a:lnTo>
                  <a:lnTo>
                    <a:pt x="65377" y="69024"/>
                  </a:lnTo>
                  <a:lnTo>
                    <a:pt x="111031" y="34515"/>
                  </a:lnTo>
                  <a:lnTo>
                    <a:pt x="145670" y="13423"/>
                  </a:lnTo>
                  <a:lnTo>
                    <a:pt x="167654" y="2876"/>
                  </a:lnTo>
                  <a:lnTo>
                    <a:pt x="175347" y="0"/>
                  </a:lnTo>
                </a:path>
              </a:pathLst>
            </a:custGeom>
            <a:ln w="12700">
              <a:solidFill>
                <a:srgbClr val="00AE9D"/>
              </a:solidFill>
            </a:ln>
          </p:spPr>
          <p:txBody>
            <a:bodyPr wrap="square" lIns="0" tIns="0" rIns="0" bIns="0" rtlCol="0"/>
            <a:lstStyle/>
            <a:p>
              <a:endParaRPr/>
            </a:p>
          </p:txBody>
        </p:sp>
        <p:sp>
          <p:nvSpPr>
            <p:cNvPr id="13" name="object 13"/>
            <p:cNvSpPr/>
            <p:nvPr/>
          </p:nvSpPr>
          <p:spPr>
            <a:xfrm>
              <a:off x="7087308" y="4451103"/>
              <a:ext cx="260350" cy="640080"/>
            </a:xfrm>
            <a:custGeom>
              <a:avLst/>
              <a:gdLst/>
              <a:ahLst/>
              <a:cxnLst/>
              <a:rect l="l" t="t" r="r" b="b"/>
              <a:pathLst>
                <a:path w="260350" h="640079">
                  <a:moveTo>
                    <a:pt x="233110" y="14100"/>
                  </a:moveTo>
                  <a:lnTo>
                    <a:pt x="195580" y="2723"/>
                  </a:lnTo>
                  <a:lnTo>
                    <a:pt x="169904" y="0"/>
                  </a:lnTo>
                  <a:lnTo>
                    <a:pt x="144229" y="6892"/>
                  </a:lnTo>
                  <a:lnTo>
                    <a:pt x="106707" y="24361"/>
                  </a:lnTo>
                  <a:lnTo>
                    <a:pt x="67893" y="45691"/>
                  </a:lnTo>
                  <a:lnTo>
                    <a:pt x="32235" y="73180"/>
                  </a:lnTo>
                  <a:lnTo>
                    <a:pt x="7137" y="107440"/>
                  </a:lnTo>
                  <a:lnTo>
                    <a:pt x="0" y="149086"/>
                  </a:lnTo>
                  <a:lnTo>
                    <a:pt x="18226" y="198732"/>
                  </a:lnTo>
                  <a:lnTo>
                    <a:pt x="48996" y="230304"/>
                  </a:lnTo>
                  <a:lnTo>
                    <a:pt x="74788" y="249375"/>
                  </a:lnTo>
                  <a:lnTo>
                    <a:pt x="109587" y="263639"/>
                  </a:lnTo>
                  <a:lnTo>
                    <a:pt x="167375" y="280787"/>
                  </a:lnTo>
                  <a:lnTo>
                    <a:pt x="222839" y="298697"/>
                  </a:lnTo>
                  <a:lnTo>
                    <a:pt x="250809" y="318290"/>
                  </a:lnTo>
                  <a:lnTo>
                    <a:pt x="259817" y="351828"/>
                  </a:lnTo>
                  <a:lnTo>
                    <a:pt x="258396" y="411572"/>
                  </a:lnTo>
                  <a:lnTo>
                    <a:pt x="258396" y="640006"/>
                  </a:lnTo>
                </a:path>
              </a:pathLst>
            </a:custGeom>
            <a:ln w="12700">
              <a:solidFill>
                <a:srgbClr val="00AE9D"/>
              </a:solidFill>
            </a:ln>
          </p:spPr>
          <p:txBody>
            <a:bodyPr wrap="square" lIns="0" tIns="0" rIns="0" bIns="0" rtlCol="0"/>
            <a:lstStyle/>
            <a:p>
              <a:endParaRPr/>
            </a:p>
          </p:txBody>
        </p:sp>
      </p:grpSp>
      <p:sp>
        <p:nvSpPr>
          <p:cNvPr id="14" name="object 14"/>
          <p:cNvSpPr/>
          <p:nvPr/>
        </p:nvSpPr>
        <p:spPr>
          <a:xfrm>
            <a:off x="7612602" y="4451097"/>
            <a:ext cx="258445" cy="614045"/>
          </a:xfrm>
          <a:custGeom>
            <a:avLst/>
            <a:gdLst/>
            <a:ahLst/>
            <a:cxnLst/>
            <a:rect l="l" t="t" r="r" b="b"/>
            <a:pathLst>
              <a:path w="258445" h="614045">
                <a:moveTo>
                  <a:pt x="25285" y="14101"/>
                </a:moveTo>
                <a:lnTo>
                  <a:pt x="62815" y="2724"/>
                </a:lnTo>
                <a:lnTo>
                  <a:pt x="88492" y="0"/>
                </a:lnTo>
                <a:lnTo>
                  <a:pt x="114166" y="6888"/>
                </a:lnTo>
                <a:lnTo>
                  <a:pt x="151688" y="24350"/>
                </a:lnTo>
                <a:lnTo>
                  <a:pt x="190496" y="45677"/>
                </a:lnTo>
                <a:lnTo>
                  <a:pt x="226151" y="73157"/>
                </a:lnTo>
                <a:lnTo>
                  <a:pt x="251249" y="107404"/>
                </a:lnTo>
                <a:lnTo>
                  <a:pt x="258389" y="149033"/>
                </a:lnTo>
                <a:lnTo>
                  <a:pt x="240169" y="198658"/>
                </a:lnTo>
                <a:lnTo>
                  <a:pt x="209399" y="230214"/>
                </a:lnTo>
                <a:lnTo>
                  <a:pt x="183607" y="249277"/>
                </a:lnTo>
                <a:lnTo>
                  <a:pt x="148808" y="263534"/>
                </a:lnTo>
                <a:lnTo>
                  <a:pt x="91020" y="280674"/>
                </a:lnTo>
                <a:lnTo>
                  <a:pt x="38399" y="297854"/>
                </a:lnTo>
                <a:lnTo>
                  <a:pt x="11377" y="317198"/>
                </a:lnTo>
                <a:lnTo>
                  <a:pt x="1422" y="350960"/>
                </a:lnTo>
                <a:lnTo>
                  <a:pt x="0" y="411395"/>
                </a:lnTo>
                <a:lnTo>
                  <a:pt x="0" y="613897"/>
                </a:lnTo>
              </a:path>
            </a:pathLst>
          </a:custGeom>
          <a:ln w="12700">
            <a:solidFill>
              <a:srgbClr val="00AE9D"/>
            </a:solidFill>
          </a:ln>
        </p:spPr>
        <p:txBody>
          <a:bodyPr wrap="square" lIns="0" tIns="0" rIns="0" bIns="0" rtlCol="0"/>
          <a:lstStyle/>
          <a:p>
            <a:endParaRPr/>
          </a:p>
        </p:txBody>
      </p:sp>
      <p:sp>
        <p:nvSpPr>
          <p:cNvPr id="15" name="object 15"/>
          <p:cNvSpPr/>
          <p:nvPr/>
        </p:nvSpPr>
        <p:spPr>
          <a:xfrm>
            <a:off x="7196631" y="4369437"/>
            <a:ext cx="146685" cy="465455"/>
          </a:xfrm>
          <a:custGeom>
            <a:avLst/>
            <a:gdLst/>
            <a:ahLst/>
            <a:cxnLst/>
            <a:rect l="l" t="t" r="r" b="b"/>
            <a:pathLst>
              <a:path w="146684" h="465454">
                <a:moveTo>
                  <a:pt x="129095" y="0"/>
                </a:moveTo>
                <a:lnTo>
                  <a:pt x="129095" y="79209"/>
                </a:lnTo>
                <a:lnTo>
                  <a:pt x="129751" y="107758"/>
                </a:lnTo>
                <a:lnTo>
                  <a:pt x="125056" y="125525"/>
                </a:lnTo>
                <a:lnTo>
                  <a:pt x="81927" y="158419"/>
                </a:lnTo>
                <a:lnTo>
                  <a:pt x="48182" y="178140"/>
                </a:lnTo>
                <a:lnTo>
                  <a:pt x="5819" y="199378"/>
                </a:lnTo>
                <a:lnTo>
                  <a:pt x="0" y="201853"/>
                </a:lnTo>
                <a:lnTo>
                  <a:pt x="32121" y="236591"/>
                </a:lnTo>
                <a:lnTo>
                  <a:pt x="68428" y="280188"/>
                </a:lnTo>
                <a:lnTo>
                  <a:pt x="112955" y="347898"/>
                </a:lnTo>
                <a:lnTo>
                  <a:pt x="130954" y="389021"/>
                </a:lnTo>
                <a:lnTo>
                  <a:pt x="142435" y="429185"/>
                </a:lnTo>
                <a:lnTo>
                  <a:pt x="146469" y="465035"/>
                </a:lnTo>
              </a:path>
            </a:pathLst>
          </a:custGeom>
          <a:ln w="12700">
            <a:solidFill>
              <a:srgbClr val="00AE9D"/>
            </a:solidFill>
          </a:ln>
        </p:spPr>
        <p:txBody>
          <a:bodyPr wrap="square" lIns="0" tIns="0" rIns="0" bIns="0" rtlCol="0"/>
          <a:lstStyle/>
          <a:p>
            <a:endParaRPr/>
          </a:p>
        </p:txBody>
      </p:sp>
      <p:grpSp>
        <p:nvGrpSpPr>
          <p:cNvPr id="16" name="object 16"/>
          <p:cNvGrpSpPr/>
          <p:nvPr/>
        </p:nvGrpSpPr>
        <p:grpSpPr>
          <a:xfrm>
            <a:off x="7166828" y="3704516"/>
            <a:ext cx="638810" cy="1135380"/>
            <a:chOff x="7166828" y="3704516"/>
            <a:chExt cx="638810" cy="1135380"/>
          </a:xfrm>
        </p:grpSpPr>
        <p:sp>
          <p:nvSpPr>
            <p:cNvPr id="17" name="object 17"/>
            <p:cNvSpPr/>
            <p:nvPr/>
          </p:nvSpPr>
          <p:spPr>
            <a:xfrm>
              <a:off x="7614679" y="4369437"/>
              <a:ext cx="147955" cy="464184"/>
            </a:xfrm>
            <a:custGeom>
              <a:avLst/>
              <a:gdLst/>
              <a:ahLst/>
              <a:cxnLst/>
              <a:rect l="l" t="t" r="r" b="b"/>
              <a:pathLst>
                <a:path w="147954" h="464185">
                  <a:moveTo>
                    <a:pt x="18796" y="0"/>
                  </a:moveTo>
                  <a:lnTo>
                    <a:pt x="18796" y="79209"/>
                  </a:lnTo>
                  <a:lnTo>
                    <a:pt x="18133" y="107750"/>
                  </a:lnTo>
                  <a:lnTo>
                    <a:pt x="22828" y="125515"/>
                  </a:lnTo>
                  <a:lnTo>
                    <a:pt x="65989" y="158419"/>
                  </a:lnTo>
                  <a:lnTo>
                    <a:pt x="99748" y="178140"/>
                  </a:lnTo>
                  <a:lnTo>
                    <a:pt x="142121" y="199378"/>
                  </a:lnTo>
                  <a:lnTo>
                    <a:pt x="147942" y="201853"/>
                  </a:lnTo>
                  <a:lnTo>
                    <a:pt x="115812" y="236584"/>
                  </a:lnTo>
                  <a:lnTo>
                    <a:pt x="79490" y="280181"/>
                  </a:lnTo>
                  <a:lnTo>
                    <a:pt x="34718" y="347690"/>
                  </a:lnTo>
                  <a:lnTo>
                    <a:pt x="16227" y="388370"/>
                  </a:lnTo>
                  <a:lnTo>
                    <a:pt x="4256" y="428096"/>
                  </a:lnTo>
                  <a:lnTo>
                    <a:pt x="0" y="463753"/>
                  </a:lnTo>
                </a:path>
              </a:pathLst>
            </a:custGeom>
            <a:ln w="12700">
              <a:solidFill>
                <a:srgbClr val="00AE9D"/>
              </a:solidFill>
            </a:ln>
          </p:spPr>
          <p:txBody>
            <a:bodyPr wrap="square" lIns="0" tIns="0" rIns="0" bIns="0" rtlCol="0"/>
            <a:lstStyle/>
            <a:p>
              <a:endParaRPr/>
            </a:p>
          </p:txBody>
        </p:sp>
        <p:sp>
          <p:nvSpPr>
            <p:cNvPr id="18" name="object 18"/>
            <p:cNvSpPr/>
            <p:nvPr/>
          </p:nvSpPr>
          <p:spPr>
            <a:xfrm>
              <a:off x="7295059" y="4519662"/>
              <a:ext cx="367030" cy="120650"/>
            </a:xfrm>
            <a:custGeom>
              <a:avLst/>
              <a:gdLst/>
              <a:ahLst/>
              <a:cxnLst/>
              <a:rect l="l" t="t" r="r" b="b"/>
              <a:pathLst>
                <a:path w="367029" h="120650">
                  <a:moveTo>
                    <a:pt x="0" y="0"/>
                  </a:moveTo>
                  <a:lnTo>
                    <a:pt x="35890" y="71428"/>
                  </a:lnTo>
                  <a:lnTo>
                    <a:pt x="67479" y="107797"/>
                  </a:lnTo>
                  <a:lnTo>
                    <a:pt x="112430" y="120411"/>
                  </a:lnTo>
                  <a:lnTo>
                    <a:pt x="188404" y="120573"/>
                  </a:lnTo>
                  <a:lnTo>
                    <a:pt x="246532" y="110178"/>
                  </a:lnTo>
                  <a:lnTo>
                    <a:pt x="294763" y="86438"/>
                  </a:lnTo>
                  <a:lnTo>
                    <a:pt x="331752" y="56084"/>
                  </a:lnTo>
                  <a:lnTo>
                    <a:pt x="356153" y="25849"/>
                  </a:lnTo>
                  <a:lnTo>
                    <a:pt x="366623" y="2463"/>
                  </a:lnTo>
                </a:path>
              </a:pathLst>
            </a:custGeom>
            <a:ln w="12700">
              <a:solidFill>
                <a:srgbClr val="00AE9D"/>
              </a:solidFill>
            </a:ln>
          </p:spPr>
          <p:txBody>
            <a:bodyPr wrap="square" lIns="0" tIns="0" rIns="0" bIns="0" rtlCol="0"/>
            <a:lstStyle/>
            <a:p>
              <a:endParaRPr/>
            </a:p>
          </p:txBody>
        </p:sp>
        <p:sp>
          <p:nvSpPr>
            <p:cNvPr id="19" name="object 19"/>
            <p:cNvSpPr/>
            <p:nvPr/>
          </p:nvSpPr>
          <p:spPr>
            <a:xfrm>
              <a:off x="7196303" y="3887531"/>
              <a:ext cx="560070" cy="551180"/>
            </a:xfrm>
            <a:custGeom>
              <a:avLst/>
              <a:gdLst/>
              <a:ahLst/>
              <a:cxnLst/>
              <a:rect l="l" t="t" r="r" b="b"/>
              <a:pathLst>
                <a:path w="560070" h="551179">
                  <a:moveTo>
                    <a:pt x="279691" y="550672"/>
                  </a:moveTo>
                  <a:lnTo>
                    <a:pt x="323186" y="545470"/>
                  </a:lnTo>
                  <a:lnTo>
                    <a:pt x="353955" y="534028"/>
                  </a:lnTo>
                  <a:lnTo>
                    <a:pt x="372240" y="522586"/>
                  </a:lnTo>
                  <a:lnTo>
                    <a:pt x="378281" y="517385"/>
                  </a:lnTo>
                  <a:lnTo>
                    <a:pt x="439822" y="467576"/>
                  </a:lnTo>
                  <a:lnTo>
                    <a:pt x="477836" y="407924"/>
                  </a:lnTo>
                  <a:lnTo>
                    <a:pt x="497124" y="357872"/>
                  </a:lnTo>
                  <a:lnTo>
                    <a:pt x="502487" y="336867"/>
                  </a:lnTo>
                  <a:lnTo>
                    <a:pt x="527856" y="330783"/>
                  </a:lnTo>
                  <a:lnTo>
                    <a:pt x="542181" y="321821"/>
                  </a:lnTo>
                  <a:lnTo>
                    <a:pt x="550743" y="303738"/>
                  </a:lnTo>
                  <a:lnTo>
                    <a:pt x="558824" y="270294"/>
                  </a:lnTo>
                  <a:lnTo>
                    <a:pt x="560024" y="236583"/>
                  </a:lnTo>
                  <a:lnTo>
                    <a:pt x="550182" y="218600"/>
                  </a:lnTo>
                  <a:lnTo>
                    <a:pt x="537939" y="211420"/>
                  </a:lnTo>
                  <a:lnTo>
                    <a:pt x="531938" y="210121"/>
                  </a:lnTo>
                  <a:lnTo>
                    <a:pt x="505011" y="204137"/>
                  </a:lnTo>
                  <a:lnTo>
                    <a:pt x="493208" y="187232"/>
                  </a:lnTo>
                  <a:lnTo>
                    <a:pt x="490527" y="169609"/>
                  </a:lnTo>
                  <a:lnTo>
                    <a:pt x="490968" y="161467"/>
                  </a:lnTo>
                  <a:lnTo>
                    <a:pt x="498364" y="97298"/>
                  </a:lnTo>
                  <a:lnTo>
                    <a:pt x="492560" y="60972"/>
                  </a:lnTo>
                  <a:lnTo>
                    <a:pt x="411580" y="18084"/>
                  </a:lnTo>
                  <a:lnTo>
                    <a:pt x="349344" y="3913"/>
                  </a:lnTo>
                  <a:lnTo>
                    <a:pt x="278306" y="0"/>
                  </a:lnTo>
                  <a:lnTo>
                    <a:pt x="267575" y="50"/>
                  </a:lnTo>
                  <a:lnTo>
                    <a:pt x="207085" y="5238"/>
                  </a:lnTo>
                  <a:lnTo>
                    <a:pt x="154024" y="18084"/>
                  </a:lnTo>
                  <a:lnTo>
                    <a:pt x="101650" y="54531"/>
                  </a:lnTo>
                  <a:lnTo>
                    <a:pt x="78802" y="102258"/>
                  </a:lnTo>
                  <a:lnTo>
                    <a:pt x="73718" y="143745"/>
                  </a:lnTo>
                  <a:lnTo>
                    <a:pt x="74636" y="161467"/>
                  </a:lnTo>
                  <a:lnTo>
                    <a:pt x="78318" y="191753"/>
                  </a:lnTo>
                  <a:lnTo>
                    <a:pt x="75278" y="206916"/>
                  </a:lnTo>
                  <a:lnTo>
                    <a:pt x="61674" y="211518"/>
                  </a:lnTo>
                  <a:lnTo>
                    <a:pt x="33666" y="210121"/>
                  </a:lnTo>
                  <a:lnTo>
                    <a:pt x="10922" y="212497"/>
                  </a:lnTo>
                  <a:lnTo>
                    <a:pt x="540" y="219557"/>
                  </a:lnTo>
                  <a:lnTo>
                    <a:pt x="0" y="236942"/>
                  </a:lnTo>
                  <a:lnTo>
                    <a:pt x="6780" y="270294"/>
                  </a:lnTo>
                  <a:lnTo>
                    <a:pt x="20984" y="304999"/>
                  </a:lnTo>
                  <a:lnTo>
                    <a:pt x="39750" y="325183"/>
                  </a:lnTo>
                  <a:lnTo>
                    <a:pt x="56115" y="334566"/>
                  </a:lnTo>
                  <a:lnTo>
                    <a:pt x="63118" y="336867"/>
                  </a:lnTo>
                  <a:lnTo>
                    <a:pt x="78746" y="412425"/>
                  </a:lnTo>
                  <a:lnTo>
                    <a:pt x="96893" y="456415"/>
                  </a:lnTo>
                  <a:lnTo>
                    <a:pt x="129204" y="485761"/>
                  </a:lnTo>
                  <a:lnTo>
                    <a:pt x="187324" y="517385"/>
                  </a:lnTo>
                  <a:lnTo>
                    <a:pt x="205298" y="535126"/>
                  </a:lnTo>
                  <a:lnTo>
                    <a:pt x="220726" y="544490"/>
                  </a:lnTo>
                  <a:lnTo>
                    <a:pt x="242100" y="548582"/>
                  </a:lnTo>
                  <a:lnTo>
                    <a:pt x="277913" y="550506"/>
                  </a:lnTo>
                  <a:lnTo>
                    <a:pt x="279691" y="550672"/>
                  </a:lnTo>
                  <a:close/>
                </a:path>
              </a:pathLst>
            </a:custGeom>
            <a:ln w="12699">
              <a:solidFill>
                <a:srgbClr val="00AE9D"/>
              </a:solidFill>
            </a:ln>
          </p:spPr>
          <p:txBody>
            <a:bodyPr wrap="square" lIns="0" tIns="0" rIns="0" bIns="0" rtlCol="0"/>
            <a:lstStyle/>
            <a:p>
              <a:endParaRPr/>
            </a:p>
          </p:txBody>
        </p:sp>
        <p:sp>
          <p:nvSpPr>
            <p:cNvPr id="20" name="object 20"/>
            <p:cNvSpPr/>
            <p:nvPr/>
          </p:nvSpPr>
          <p:spPr>
            <a:xfrm>
              <a:off x="7173178" y="3710866"/>
              <a:ext cx="626110" cy="391160"/>
            </a:xfrm>
            <a:custGeom>
              <a:avLst/>
              <a:gdLst/>
              <a:ahLst/>
              <a:cxnLst/>
              <a:rect l="l" t="t" r="r" b="b"/>
              <a:pathLst>
                <a:path w="626109" h="391160">
                  <a:moveTo>
                    <a:pt x="39892" y="390631"/>
                  </a:moveTo>
                  <a:lnTo>
                    <a:pt x="12075" y="367862"/>
                  </a:lnTo>
                  <a:lnTo>
                    <a:pt x="0" y="351780"/>
                  </a:lnTo>
                  <a:lnTo>
                    <a:pt x="1142" y="334744"/>
                  </a:lnTo>
                  <a:lnTo>
                    <a:pt x="12980" y="309110"/>
                  </a:lnTo>
                  <a:lnTo>
                    <a:pt x="19447" y="298575"/>
                  </a:lnTo>
                  <a:lnTo>
                    <a:pt x="21469" y="291745"/>
                  </a:lnTo>
                  <a:lnTo>
                    <a:pt x="18926" y="285635"/>
                  </a:lnTo>
                  <a:lnTo>
                    <a:pt x="11698" y="277258"/>
                  </a:lnTo>
                  <a:lnTo>
                    <a:pt x="3763" y="264556"/>
                  </a:lnTo>
                  <a:lnTo>
                    <a:pt x="1119" y="249229"/>
                  </a:lnTo>
                  <a:lnTo>
                    <a:pt x="6647" y="233903"/>
                  </a:lnTo>
                  <a:lnTo>
                    <a:pt x="23229" y="221200"/>
                  </a:lnTo>
                  <a:lnTo>
                    <a:pt x="19381" y="214837"/>
                  </a:lnTo>
                  <a:lnTo>
                    <a:pt x="16816" y="203369"/>
                  </a:lnTo>
                  <a:lnTo>
                    <a:pt x="15861" y="192865"/>
                  </a:lnTo>
                  <a:lnTo>
                    <a:pt x="18748" y="180446"/>
                  </a:lnTo>
                  <a:lnTo>
                    <a:pt x="28362" y="168979"/>
                  </a:lnTo>
                  <a:lnTo>
                    <a:pt x="47588" y="161332"/>
                  </a:lnTo>
                  <a:lnTo>
                    <a:pt x="35650" y="134661"/>
                  </a:lnTo>
                  <a:lnTo>
                    <a:pt x="68086" y="105287"/>
                  </a:lnTo>
                  <a:lnTo>
                    <a:pt x="84269" y="103531"/>
                  </a:lnTo>
                  <a:lnTo>
                    <a:pt x="89899" y="104387"/>
                  </a:lnTo>
                  <a:lnTo>
                    <a:pt x="97575" y="106557"/>
                  </a:lnTo>
                  <a:lnTo>
                    <a:pt x="102187" y="101139"/>
                  </a:lnTo>
                  <a:lnTo>
                    <a:pt x="103722" y="84804"/>
                  </a:lnTo>
                  <a:lnTo>
                    <a:pt x="112563" y="66033"/>
                  </a:lnTo>
                  <a:lnTo>
                    <a:pt x="139091" y="53306"/>
                  </a:lnTo>
                  <a:lnTo>
                    <a:pt x="154992" y="52290"/>
                  </a:lnTo>
                  <a:lnTo>
                    <a:pt x="161139" y="58412"/>
                  </a:lnTo>
                  <a:lnTo>
                    <a:pt x="161550" y="36407"/>
                  </a:lnTo>
                  <a:lnTo>
                    <a:pt x="166335" y="25728"/>
                  </a:lnTo>
                  <a:lnTo>
                    <a:pt x="179675" y="23364"/>
                  </a:lnTo>
                  <a:lnTo>
                    <a:pt x="205754" y="26306"/>
                  </a:lnTo>
                  <a:lnTo>
                    <a:pt x="220613" y="29875"/>
                  </a:lnTo>
                  <a:lnTo>
                    <a:pt x="223178" y="39044"/>
                  </a:lnTo>
                  <a:lnTo>
                    <a:pt x="229555" y="15524"/>
                  </a:lnTo>
                  <a:lnTo>
                    <a:pt x="237661" y="5667"/>
                  </a:lnTo>
                  <a:lnTo>
                    <a:pt x="252880" y="7656"/>
                  </a:lnTo>
                  <a:lnTo>
                    <a:pt x="280595" y="19677"/>
                  </a:lnTo>
                  <a:lnTo>
                    <a:pt x="297463" y="4799"/>
                  </a:lnTo>
                  <a:lnTo>
                    <a:pt x="309762" y="0"/>
                  </a:lnTo>
                  <a:lnTo>
                    <a:pt x="323502" y="5423"/>
                  </a:lnTo>
                  <a:lnTo>
                    <a:pt x="344692" y="21213"/>
                  </a:lnTo>
                  <a:lnTo>
                    <a:pt x="359084" y="5820"/>
                  </a:lnTo>
                  <a:lnTo>
                    <a:pt x="369489" y="1273"/>
                  </a:lnTo>
                  <a:lnTo>
                    <a:pt x="380950" y="8096"/>
                  </a:lnTo>
                  <a:lnTo>
                    <a:pt x="398514" y="26814"/>
                  </a:lnTo>
                  <a:lnTo>
                    <a:pt x="428918" y="21261"/>
                  </a:lnTo>
                  <a:lnTo>
                    <a:pt x="445622" y="22542"/>
                  </a:lnTo>
                  <a:lnTo>
                    <a:pt x="454539" y="33474"/>
                  </a:lnTo>
                  <a:lnTo>
                    <a:pt x="461583" y="56875"/>
                  </a:lnTo>
                  <a:lnTo>
                    <a:pt x="496292" y="52442"/>
                  </a:lnTo>
                  <a:lnTo>
                    <a:pt x="514324" y="55794"/>
                  </a:lnTo>
                  <a:lnTo>
                    <a:pt x="521495" y="71278"/>
                  </a:lnTo>
                  <a:lnTo>
                    <a:pt x="523622" y="103243"/>
                  </a:lnTo>
                  <a:lnTo>
                    <a:pt x="561287" y="101286"/>
                  </a:lnTo>
                  <a:lnTo>
                    <a:pt x="578861" y="106684"/>
                  </a:lnTo>
                  <a:lnTo>
                    <a:pt x="580861" y="124885"/>
                  </a:lnTo>
                  <a:lnTo>
                    <a:pt x="571806" y="161332"/>
                  </a:lnTo>
                  <a:lnTo>
                    <a:pt x="602329" y="177206"/>
                  </a:lnTo>
                  <a:lnTo>
                    <a:pt x="614105" y="188972"/>
                  </a:lnTo>
                  <a:lnTo>
                    <a:pt x="608577" y="202461"/>
                  </a:lnTo>
                  <a:lnTo>
                    <a:pt x="587186" y="223499"/>
                  </a:lnTo>
                  <a:lnTo>
                    <a:pt x="615059" y="240300"/>
                  </a:lnTo>
                  <a:lnTo>
                    <a:pt x="625579" y="252801"/>
                  </a:lnTo>
                  <a:lnTo>
                    <a:pt x="619852" y="267211"/>
                  </a:lnTo>
                  <a:lnTo>
                    <a:pt x="598984" y="289742"/>
                  </a:lnTo>
                  <a:lnTo>
                    <a:pt x="619548" y="330516"/>
                  </a:lnTo>
                  <a:lnTo>
                    <a:pt x="623144" y="354139"/>
                  </a:lnTo>
                  <a:lnTo>
                    <a:pt x="606840" y="369640"/>
                  </a:lnTo>
                  <a:lnTo>
                    <a:pt x="567704" y="386046"/>
                  </a:lnTo>
                </a:path>
              </a:pathLst>
            </a:custGeom>
            <a:ln w="12700">
              <a:solidFill>
                <a:srgbClr val="00AE9D"/>
              </a:solidFill>
            </a:ln>
          </p:spPr>
          <p:txBody>
            <a:bodyPr wrap="square" lIns="0" tIns="0" rIns="0" bIns="0" rtlCol="0"/>
            <a:lstStyle/>
            <a:p>
              <a:endParaRPr/>
            </a:p>
          </p:txBody>
        </p:sp>
      </p:grpSp>
      <p:sp>
        <p:nvSpPr>
          <p:cNvPr id="21" name="object 21"/>
          <p:cNvSpPr/>
          <p:nvPr/>
        </p:nvSpPr>
        <p:spPr>
          <a:xfrm>
            <a:off x="7879384" y="4612904"/>
            <a:ext cx="69215" cy="34925"/>
          </a:xfrm>
          <a:custGeom>
            <a:avLst/>
            <a:gdLst/>
            <a:ahLst/>
            <a:cxnLst/>
            <a:rect l="l" t="t" r="r" b="b"/>
            <a:pathLst>
              <a:path w="69215" h="34925">
                <a:moveTo>
                  <a:pt x="68910" y="34429"/>
                </a:moveTo>
                <a:lnTo>
                  <a:pt x="39958" y="17477"/>
                </a:lnTo>
                <a:lnTo>
                  <a:pt x="18291" y="6927"/>
                </a:lnTo>
                <a:lnTo>
                  <a:pt x="4705" y="1522"/>
                </a:lnTo>
                <a:lnTo>
                  <a:pt x="0" y="0"/>
                </a:lnTo>
              </a:path>
            </a:pathLst>
          </a:custGeom>
          <a:ln w="12699">
            <a:solidFill>
              <a:srgbClr val="00AE9D"/>
            </a:solidFill>
          </a:ln>
        </p:spPr>
        <p:txBody>
          <a:bodyPr wrap="square" lIns="0" tIns="0" rIns="0" bIns="0" rtlCol="0"/>
          <a:lstStyle/>
          <a:p>
            <a:endParaRPr/>
          </a:p>
        </p:txBody>
      </p:sp>
      <p:sp>
        <p:nvSpPr>
          <p:cNvPr id="22" name="object 22"/>
          <p:cNvSpPr/>
          <p:nvPr/>
        </p:nvSpPr>
        <p:spPr>
          <a:xfrm>
            <a:off x="8345451" y="4560999"/>
            <a:ext cx="443230" cy="522605"/>
          </a:xfrm>
          <a:custGeom>
            <a:avLst/>
            <a:gdLst/>
            <a:ahLst/>
            <a:cxnLst/>
            <a:rect l="l" t="t" r="r" b="b"/>
            <a:pathLst>
              <a:path w="443229" h="522604">
                <a:moveTo>
                  <a:pt x="441528" y="522338"/>
                </a:moveTo>
                <a:lnTo>
                  <a:pt x="441528" y="343636"/>
                </a:lnTo>
                <a:lnTo>
                  <a:pt x="443010" y="239908"/>
                </a:lnTo>
                <a:lnTo>
                  <a:pt x="441907" y="182654"/>
                </a:lnTo>
                <a:lnTo>
                  <a:pt x="426199" y="125933"/>
                </a:lnTo>
                <a:lnTo>
                  <a:pt x="371006" y="77068"/>
                </a:lnTo>
                <a:lnTo>
                  <a:pt x="329615" y="57721"/>
                </a:lnTo>
                <a:lnTo>
                  <a:pt x="351391" y="28044"/>
                </a:lnTo>
                <a:lnTo>
                  <a:pt x="360086" y="12139"/>
                </a:lnTo>
                <a:lnTo>
                  <a:pt x="356994" y="4595"/>
                </a:lnTo>
                <a:lnTo>
                  <a:pt x="343407" y="0"/>
                </a:lnTo>
                <a:lnTo>
                  <a:pt x="275763" y="30175"/>
                </a:lnTo>
                <a:lnTo>
                  <a:pt x="229363" y="64936"/>
                </a:lnTo>
                <a:lnTo>
                  <a:pt x="183972" y="103632"/>
                </a:lnTo>
                <a:lnTo>
                  <a:pt x="141428" y="150651"/>
                </a:lnTo>
                <a:lnTo>
                  <a:pt x="108083" y="174796"/>
                </a:lnTo>
                <a:lnTo>
                  <a:pt x="66689" y="183692"/>
                </a:lnTo>
                <a:lnTo>
                  <a:pt x="0" y="184962"/>
                </a:lnTo>
              </a:path>
            </a:pathLst>
          </a:custGeom>
          <a:ln w="12700">
            <a:solidFill>
              <a:srgbClr val="00AE9D"/>
            </a:solidFill>
          </a:ln>
        </p:spPr>
        <p:txBody>
          <a:bodyPr wrap="square" lIns="0" tIns="0" rIns="0" bIns="0" rtlCol="0"/>
          <a:lstStyle/>
          <a:p>
            <a:endParaRPr/>
          </a:p>
        </p:txBody>
      </p:sp>
      <p:grpSp>
        <p:nvGrpSpPr>
          <p:cNvPr id="23" name="object 23"/>
          <p:cNvGrpSpPr/>
          <p:nvPr/>
        </p:nvGrpSpPr>
        <p:grpSpPr>
          <a:xfrm>
            <a:off x="0" y="1630756"/>
            <a:ext cx="3049270" cy="3514090"/>
            <a:chOff x="0" y="1630756"/>
            <a:chExt cx="3049270" cy="3514090"/>
          </a:xfrm>
        </p:grpSpPr>
        <p:sp>
          <p:nvSpPr>
            <p:cNvPr id="24" name="object 24"/>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5" name="object 25"/>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6" name="object 26"/>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8" name="object 48"/>
          <p:cNvSpPr txBox="1">
            <a:spLocks noGrp="1"/>
          </p:cNvSpPr>
          <p:nvPr>
            <p:ph type="title"/>
          </p:nvPr>
        </p:nvSpPr>
        <p:spPr>
          <a:xfrm>
            <a:off x="493074" y="533377"/>
            <a:ext cx="471233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35" dirty="0"/>
              <a:t> </a:t>
            </a:r>
            <a:r>
              <a:rPr spc="-5" dirty="0"/>
              <a:t>STIL</a:t>
            </a:r>
            <a:r>
              <a:rPr spc="-50" dirty="0"/>
              <a:t> </a:t>
            </a:r>
            <a:r>
              <a:rPr dirty="0"/>
              <a:t>–</a:t>
            </a:r>
            <a:r>
              <a:rPr spc="-45" dirty="0"/>
              <a:t> </a:t>
            </a:r>
            <a:r>
              <a:rPr dirty="0"/>
              <a:t>BEISPIELE</a:t>
            </a:r>
          </a:p>
        </p:txBody>
      </p:sp>
      <p:pic>
        <p:nvPicPr>
          <p:cNvPr id="69" name="Grafik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70" name="Grafik 69" descr="Ein Bild, das Text enthält.&#10;&#10;Automatisch generierte Beschreibung">
            <a:extLst>
              <a:ext uri="{FF2B5EF4-FFF2-40B4-BE49-F238E27FC236}">
                <a16:creationId xmlns:a16="http://schemas.microsoft.com/office/drawing/2014/main" xmlns="" id="{0AD8B5D2-97FB-0E47-B006-78C6203C6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667" t="66296" r="5833"/>
          <a:stretch/>
        </p:blipFill>
        <p:spPr>
          <a:xfrm>
            <a:off x="6770588" y="3413125"/>
            <a:ext cx="2057400" cy="1733550"/>
          </a:xfrm>
          <a:prstGeom prst="rect">
            <a:avLst/>
          </a:prstGeom>
        </p:spPr>
      </p:pic>
      <p:sp>
        <p:nvSpPr>
          <p:cNvPr id="37" name="object 37"/>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39" name="Foliennummernplatzhalter 38"/>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31</a:t>
            </a:fld>
            <a:endParaRPr lang="de-DE" dirty="0"/>
          </a:p>
        </p:txBody>
      </p:sp>
      <p:pic>
        <p:nvPicPr>
          <p:cNvPr id="38" name="Grafik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556" y="1262112"/>
            <a:ext cx="2591025" cy="253615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3097531"/>
            <a:ext cx="3004820" cy="1004569"/>
          </a:xfrm>
          <a:prstGeom prst="rect">
            <a:avLst/>
          </a:prstGeom>
        </p:spPr>
        <p:txBody>
          <a:bodyPr vert="horz" wrap="square" lIns="0" tIns="100330" rIns="0" bIns="0" rtlCol="0">
            <a:spAutoFit/>
          </a:bodyPr>
          <a:lstStyle/>
          <a:p>
            <a:pPr marL="12700" marR="5080">
              <a:lnSpc>
                <a:spcPts val="3510"/>
              </a:lnSpc>
              <a:spcBef>
                <a:spcPts val="790"/>
              </a:spcBef>
            </a:pPr>
            <a:r>
              <a:rPr sz="3500" b="1" dirty="0">
                <a:solidFill>
                  <a:srgbClr val="231F20"/>
                </a:solidFill>
                <a:latin typeface="Bahnschrift SemiBold Condensed" panose="020B0502040204020203" pitchFamily="34" charset="0"/>
                <a:cs typeface="DIN OT Cond"/>
              </a:rPr>
              <a:t>PRAXISÜBUNG </a:t>
            </a:r>
            <a:r>
              <a:rPr sz="3500" b="1" spc="5" dirty="0">
                <a:solidFill>
                  <a:srgbClr val="231F20"/>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MODER</a:t>
            </a:r>
            <a:r>
              <a:rPr sz="3500" b="1" spc="-140" dirty="0">
                <a:solidFill>
                  <a:srgbClr val="00AE9D"/>
                </a:solidFill>
                <a:latin typeface="Bahnschrift SemiBold Condensed" panose="020B0502040204020203" pitchFamily="34" charset="0"/>
                <a:cs typeface="DIN OT Cond"/>
              </a:rPr>
              <a:t>A</a:t>
            </a:r>
            <a:r>
              <a:rPr sz="3500" b="1" dirty="0">
                <a:solidFill>
                  <a:srgbClr val="00AE9D"/>
                </a:solidFill>
                <a:latin typeface="Bahnschrift SemiBold Condensed" panose="020B0502040204020203" pitchFamily="34" charset="0"/>
                <a:cs typeface="DIN OT Cond"/>
              </a:rPr>
              <a:t>TIONS</a:t>
            </a:r>
            <a:r>
              <a:rPr sz="3500" b="1" spc="-20" dirty="0">
                <a:solidFill>
                  <a:srgbClr val="00AE9D"/>
                </a:solidFill>
                <a:latin typeface="Bahnschrift SemiBold Condensed" panose="020B0502040204020203" pitchFamily="34" charset="0"/>
                <a:cs typeface="DIN OT Cond"/>
              </a:rPr>
              <a:t>S</a:t>
            </a:r>
            <a:r>
              <a:rPr sz="3500" b="1" dirty="0">
                <a:solidFill>
                  <a:srgbClr val="00AE9D"/>
                </a:solidFill>
                <a:latin typeface="Bahnschrift SemiBold Condensed" panose="020B0502040204020203" pitchFamily="34" charset="0"/>
                <a:cs typeface="DIN OT Cond"/>
              </a:rPr>
              <a:t>TILE</a:t>
            </a:r>
            <a:endParaRPr sz="3500" dirty="0">
              <a:latin typeface="Bahnschrift SemiBold Condensed" panose="020B0502040204020203" pitchFamily="34" charset="0"/>
              <a:cs typeface="DIN OT C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object 22"/>
          <p:cNvGrpSpPr/>
          <p:nvPr/>
        </p:nvGrpSpPr>
        <p:grpSpPr>
          <a:xfrm>
            <a:off x="0" y="1630756"/>
            <a:ext cx="3049270" cy="3514090"/>
            <a:chOff x="0" y="1630756"/>
            <a:chExt cx="3049270" cy="3514090"/>
          </a:xfrm>
        </p:grpSpPr>
        <p:sp>
          <p:nvSpPr>
            <p:cNvPr id="23" name="object 23"/>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4" name="object 24"/>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5" name="object 25"/>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6" name="object 46"/>
          <p:cNvSpPr txBox="1">
            <a:spLocks noGrp="1"/>
          </p:cNvSpPr>
          <p:nvPr>
            <p:ph type="title"/>
          </p:nvPr>
        </p:nvSpPr>
        <p:spPr>
          <a:xfrm>
            <a:off x="493074" y="533377"/>
            <a:ext cx="5021580" cy="452120"/>
          </a:xfrm>
          <a:prstGeom prst="rect">
            <a:avLst/>
          </a:prstGeom>
        </p:spPr>
        <p:txBody>
          <a:bodyPr vert="horz" wrap="square" lIns="0" tIns="12700" rIns="0" bIns="0" rtlCol="0">
            <a:spAutoFit/>
          </a:bodyPr>
          <a:lstStyle/>
          <a:p>
            <a:pPr marL="12700">
              <a:lnSpc>
                <a:spcPct val="100000"/>
              </a:lnSpc>
              <a:spcBef>
                <a:spcPts val="100"/>
              </a:spcBef>
            </a:pPr>
            <a:r>
              <a:rPr spc="-5" dirty="0"/>
              <a:t>KERNERGEBNISSE</a:t>
            </a:r>
            <a:r>
              <a:rPr spc="-35" dirty="0"/>
              <a:t> </a:t>
            </a:r>
            <a:r>
              <a:rPr dirty="0"/>
              <a:t>DES</a:t>
            </a:r>
            <a:r>
              <a:rPr spc="-30" dirty="0"/>
              <a:t> </a:t>
            </a:r>
            <a:r>
              <a:rPr spc="-5" dirty="0"/>
              <a:t>FELDEXPERIMENTS</a:t>
            </a:r>
          </a:p>
        </p:txBody>
      </p:sp>
      <p:sp>
        <p:nvSpPr>
          <p:cNvPr id="47" name="object 47"/>
          <p:cNvSpPr/>
          <p:nvPr/>
        </p:nvSpPr>
        <p:spPr>
          <a:xfrm>
            <a:off x="503999" y="17599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8" name="object 48"/>
          <p:cNvSpPr/>
          <p:nvPr/>
        </p:nvSpPr>
        <p:spPr>
          <a:xfrm>
            <a:off x="503999" y="287972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9" name="object 49"/>
          <p:cNvSpPr/>
          <p:nvPr/>
        </p:nvSpPr>
        <p:spPr>
          <a:xfrm>
            <a:off x="503999" y="320362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0" name="object 50"/>
          <p:cNvSpPr txBox="1"/>
          <p:nvPr/>
        </p:nvSpPr>
        <p:spPr>
          <a:xfrm>
            <a:off x="655755" y="1625032"/>
            <a:ext cx="7621270" cy="1897955"/>
          </a:xfrm>
          <a:prstGeom prst="rect">
            <a:avLst/>
          </a:prstGeom>
        </p:spPr>
        <p:txBody>
          <a:bodyPr vert="horz" wrap="square" lIns="0" tIns="66040" rIns="0" bIns="0" rtlCol="0">
            <a:spAutoFit/>
          </a:bodyPr>
          <a:lstStyle/>
          <a:p>
            <a:pPr marL="12700">
              <a:spcBef>
                <a:spcPts val="1200"/>
              </a:spcBef>
            </a:pPr>
            <a:r>
              <a:rPr sz="1200" spc="20" dirty="0">
                <a:solidFill>
                  <a:srgbClr val="231F20"/>
                </a:solidFill>
                <a:latin typeface="Bahnschrift SemiLight" panose="020B0502040204020203" pitchFamily="34" charset="0"/>
                <a:cs typeface="DIN 2014"/>
              </a:rPr>
              <a:t>Wirkungen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von</a:t>
            </a:r>
            <a:r>
              <a:rPr sz="1200" spc="6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Empowerment-Moderation</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auf</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die</a:t>
            </a:r>
            <a:r>
              <a:rPr sz="1200" spc="6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Wahrnehmung</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der</a:t>
            </a:r>
            <a:r>
              <a:rPr sz="1200" spc="6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Nutzer:innen:</a:t>
            </a:r>
            <a:endParaRPr sz="1200" dirty="0">
              <a:latin typeface="Bahnschrift SemiLight" panose="020B0502040204020203" pitchFamily="34" charset="0"/>
              <a:cs typeface="DIN 2014"/>
            </a:endParaRPr>
          </a:p>
          <a:p>
            <a:pPr marL="240665" indent="-177165">
              <a:spcBef>
                <a:spcPts val="600"/>
              </a:spcBef>
              <a:buChar char="–"/>
              <a:tabLst>
                <a:tab pos="241300" algn="l"/>
              </a:tabLst>
            </a:pPr>
            <a:r>
              <a:rPr sz="1200" spc="15" dirty="0">
                <a:solidFill>
                  <a:srgbClr val="231F20"/>
                </a:solidFill>
                <a:latin typeface="Bahnschrift SemiLight" panose="020B0502040204020203" pitchFamily="34" charset="0"/>
                <a:cs typeface="DIN 2014"/>
              </a:rPr>
              <a:t>Sie</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bewerteten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die</a:t>
            </a:r>
            <a:r>
              <a:rPr sz="1200" spc="55" dirty="0">
                <a:solidFill>
                  <a:srgbClr val="231F20"/>
                </a:solidFill>
                <a:latin typeface="Bahnschrift SemiLight" panose="020B0502040204020203" pitchFamily="34" charset="0"/>
                <a:cs typeface="DIN 2014"/>
              </a:rPr>
              <a:t> </a:t>
            </a:r>
            <a:r>
              <a:rPr sz="1200" b="1" spc="20" dirty="0">
                <a:solidFill>
                  <a:srgbClr val="231F20"/>
                </a:solidFill>
                <a:latin typeface="Bahnschrift SemiBold" panose="020B0502040204020203" pitchFamily="34" charset="0"/>
                <a:cs typeface="DIN 2014 Bold"/>
              </a:rPr>
              <a:t>Qualität</a:t>
            </a:r>
            <a:r>
              <a:rPr sz="1200" b="1" spc="55"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der</a:t>
            </a:r>
            <a:r>
              <a:rPr sz="1200" b="1" spc="55"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Diskussionen</a:t>
            </a:r>
            <a:r>
              <a:rPr sz="1200" b="1" spc="55" dirty="0">
                <a:solidFill>
                  <a:srgbClr val="231F20"/>
                </a:solidFill>
                <a:latin typeface="Bahnschrift SemiBold" panose="020B0502040204020203" pitchFamily="34" charset="0"/>
                <a:cs typeface="DIN 2014 Bold"/>
              </a:rPr>
              <a:t> </a:t>
            </a:r>
            <a:r>
              <a:rPr sz="1200" spc="20" dirty="0">
                <a:solidFill>
                  <a:srgbClr val="231F20"/>
                </a:solidFill>
                <a:latin typeface="Bahnschrift SemiLight" panose="020B0502040204020203" pitchFamily="34" charset="0"/>
                <a:cs typeface="DIN 2014"/>
              </a:rPr>
              <a:t>besser</a:t>
            </a:r>
            <a:r>
              <a:rPr sz="1200" spc="5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und</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nahmen</a:t>
            </a:r>
            <a:r>
              <a:rPr sz="1200" spc="55" dirty="0">
                <a:solidFill>
                  <a:srgbClr val="231F20"/>
                </a:solidFill>
                <a:latin typeface="Bahnschrift SemiLight" panose="020B0502040204020203" pitchFamily="34" charset="0"/>
                <a:cs typeface="DIN 2014"/>
              </a:rPr>
              <a:t> </a:t>
            </a:r>
            <a:r>
              <a:rPr sz="1200" b="1" spc="20" dirty="0">
                <a:solidFill>
                  <a:srgbClr val="231F20"/>
                </a:solidFill>
                <a:latin typeface="Bahnschrift SemiBold" panose="020B0502040204020203" pitchFamily="34" charset="0"/>
                <a:cs typeface="DIN 2014 Bold"/>
              </a:rPr>
              <a:t>weniger</a:t>
            </a:r>
            <a:r>
              <a:rPr sz="1200" b="1" spc="55"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Inzivilität</a:t>
            </a:r>
            <a:r>
              <a:rPr sz="1200" b="1" spc="55" dirty="0">
                <a:solidFill>
                  <a:srgbClr val="231F20"/>
                </a:solidFill>
                <a:latin typeface="Bahnschrift SemiBold" panose="020B0502040204020203" pitchFamily="34" charset="0"/>
                <a:cs typeface="DIN 2014 Bold"/>
              </a:rPr>
              <a:t> </a:t>
            </a:r>
            <a:r>
              <a:rPr sz="1200" spc="5" dirty="0">
                <a:solidFill>
                  <a:srgbClr val="231F20"/>
                </a:solidFill>
                <a:latin typeface="Bahnschrift SemiLight" panose="020B0502040204020203" pitchFamily="34" charset="0"/>
                <a:cs typeface="DIN 2014"/>
              </a:rPr>
              <a:t>wahr.</a:t>
            </a:r>
            <a:endParaRPr sz="1200" dirty="0">
              <a:latin typeface="Bahnschrift SemiLight" panose="020B0502040204020203" pitchFamily="34" charset="0"/>
              <a:cs typeface="DIN 2014"/>
            </a:endParaRPr>
          </a:p>
          <a:p>
            <a:pPr marL="240665" indent="-177165">
              <a:spcBef>
                <a:spcPts val="600"/>
              </a:spcBef>
              <a:buChar char="–"/>
              <a:tabLst>
                <a:tab pos="241300" algn="l"/>
              </a:tabLst>
            </a:pPr>
            <a:r>
              <a:rPr sz="1200" spc="15" dirty="0">
                <a:solidFill>
                  <a:srgbClr val="231F20"/>
                </a:solidFill>
                <a:latin typeface="Bahnschrift SemiLight" panose="020B0502040204020203" pitchFamily="34" charset="0"/>
                <a:cs typeface="DIN 2014"/>
              </a:rPr>
              <a:t>Sie</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nahmen</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mehr</a:t>
            </a:r>
            <a:r>
              <a:rPr sz="1200" spc="60" dirty="0">
                <a:solidFill>
                  <a:srgbClr val="231F20"/>
                </a:solidFill>
                <a:latin typeface="Bahnschrift SemiLight" panose="020B0502040204020203" pitchFamily="34" charset="0"/>
                <a:cs typeface="DIN 2014"/>
              </a:rPr>
              <a:t> </a:t>
            </a:r>
            <a:r>
              <a:rPr sz="1200" b="1" spc="20" dirty="0">
                <a:solidFill>
                  <a:srgbClr val="231F20"/>
                </a:solidFill>
                <a:latin typeface="Bahnschrift SemiBold" panose="020B0502040204020203" pitchFamily="34" charset="0"/>
                <a:cs typeface="DIN 2014 Bold"/>
              </a:rPr>
              <a:t>Zusammenhalt</a:t>
            </a:r>
            <a:r>
              <a:rPr sz="1200" b="1" spc="55" dirty="0">
                <a:solidFill>
                  <a:srgbClr val="231F20"/>
                </a:solidFill>
                <a:latin typeface="Bahnschrift SemiBold" panose="020B0502040204020203" pitchFamily="34" charset="0"/>
                <a:cs typeface="DIN 2014 Bold"/>
              </a:rPr>
              <a:t> </a:t>
            </a:r>
            <a:r>
              <a:rPr sz="1200" b="1" spc="10" dirty="0">
                <a:solidFill>
                  <a:srgbClr val="231F20"/>
                </a:solidFill>
                <a:latin typeface="Bahnschrift SemiBold" panose="020B0502040204020203" pitchFamily="34" charset="0"/>
                <a:cs typeface="DIN 2014 Bold"/>
              </a:rPr>
              <a:t>in</a:t>
            </a:r>
            <a:r>
              <a:rPr sz="1200" b="1" spc="55"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der</a:t>
            </a:r>
            <a:r>
              <a:rPr sz="1200" b="1" spc="6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Community</a:t>
            </a:r>
            <a:r>
              <a:rPr sz="1200" b="1" spc="55" dirty="0">
                <a:solidFill>
                  <a:srgbClr val="231F20"/>
                </a:solidFill>
                <a:latin typeface="Bahnschrift SemiBold" panose="020B0502040204020203" pitchFamily="34" charset="0"/>
                <a:cs typeface="DIN 2014 Bold"/>
              </a:rPr>
              <a:t> </a:t>
            </a:r>
            <a:r>
              <a:rPr sz="1200" spc="15" dirty="0">
                <a:solidFill>
                  <a:srgbClr val="231F20"/>
                </a:solidFill>
                <a:latin typeface="Bahnschrift SemiLight" panose="020B0502040204020203" pitchFamily="34" charset="0"/>
                <a:cs typeface="DIN 2014"/>
              </a:rPr>
              <a:t>und</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mehr</a:t>
            </a:r>
            <a:r>
              <a:rPr sz="1200" spc="55" dirty="0">
                <a:solidFill>
                  <a:srgbClr val="231F20"/>
                </a:solidFill>
                <a:latin typeface="Bahnschrift SemiLight" panose="020B0502040204020203" pitchFamily="34" charset="0"/>
                <a:cs typeface="DIN 2014"/>
              </a:rPr>
              <a:t> </a:t>
            </a:r>
            <a:r>
              <a:rPr sz="1200" b="1" spc="20" dirty="0">
                <a:solidFill>
                  <a:srgbClr val="231F20"/>
                </a:solidFill>
                <a:latin typeface="Bahnschrift SemiBold" panose="020B0502040204020203" pitchFamily="34" charset="0"/>
                <a:cs typeface="DIN 2014 Bold"/>
              </a:rPr>
              <a:t>soziale</a:t>
            </a:r>
            <a:r>
              <a:rPr sz="1200" b="1" spc="55"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Unterstützung</a:t>
            </a:r>
            <a:r>
              <a:rPr sz="1200" b="1" spc="60" dirty="0">
                <a:solidFill>
                  <a:srgbClr val="231F20"/>
                </a:solidFill>
                <a:latin typeface="Bahnschrift SemiBold" panose="020B0502040204020203" pitchFamily="34" charset="0"/>
                <a:cs typeface="DIN 2014 Bold"/>
              </a:rPr>
              <a:t> </a:t>
            </a:r>
            <a:r>
              <a:rPr sz="1200" spc="5" dirty="0">
                <a:solidFill>
                  <a:srgbClr val="231F20"/>
                </a:solidFill>
                <a:latin typeface="Bahnschrift SemiLight" panose="020B0502040204020203" pitchFamily="34" charset="0"/>
                <a:cs typeface="DIN 2014"/>
              </a:rPr>
              <a:t>wahr.</a:t>
            </a:r>
            <a:endParaRPr sz="1200" dirty="0">
              <a:latin typeface="Bahnschrift SemiLight" panose="020B0502040204020203" pitchFamily="34" charset="0"/>
              <a:cs typeface="DIN 2014"/>
            </a:endParaRPr>
          </a:p>
          <a:p>
            <a:pPr marL="240665" indent="-177165">
              <a:spcBef>
                <a:spcPts val="600"/>
              </a:spcBef>
              <a:buChar char="–"/>
              <a:tabLst>
                <a:tab pos="241300" algn="l"/>
              </a:tabLst>
            </a:pPr>
            <a:r>
              <a:rPr sz="1200" spc="20" dirty="0">
                <a:solidFill>
                  <a:srgbClr val="231F20"/>
                </a:solidFill>
                <a:latin typeface="Bahnschrift SemiLight" panose="020B0502040204020203" pitchFamily="34" charset="0"/>
                <a:cs typeface="DIN 2014"/>
              </a:rPr>
              <a:t>Empowerment-Moderation</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verbesserte</a:t>
            </a:r>
            <a:r>
              <a:rPr sz="1200" spc="5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das</a:t>
            </a:r>
            <a:r>
              <a:rPr sz="1200" spc="55" dirty="0">
                <a:solidFill>
                  <a:srgbClr val="231F20"/>
                </a:solidFill>
                <a:latin typeface="Bahnschrift SemiLight" panose="020B0502040204020203" pitchFamily="34" charset="0"/>
                <a:cs typeface="DIN 2014"/>
              </a:rPr>
              <a:t> </a:t>
            </a:r>
            <a:r>
              <a:rPr sz="1200" b="1" spc="15" dirty="0">
                <a:solidFill>
                  <a:srgbClr val="231F20"/>
                </a:solidFill>
                <a:latin typeface="Bahnschrift SemiBold" panose="020B0502040204020203" pitchFamily="34" charset="0"/>
                <a:cs typeface="DIN 2014 Bold"/>
              </a:rPr>
              <a:t>Vertrauen</a:t>
            </a:r>
            <a:r>
              <a:rPr sz="1200" b="1" spc="60" dirty="0">
                <a:solidFill>
                  <a:srgbClr val="231F20"/>
                </a:solidFill>
                <a:latin typeface="Bahnschrift SemiBold" panose="020B0502040204020203" pitchFamily="34" charset="0"/>
                <a:cs typeface="DIN 2014 Bold"/>
              </a:rPr>
              <a:t> </a:t>
            </a:r>
            <a:r>
              <a:rPr sz="1200" b="1" spc="10" dirty="0">
                <a:solidFill>
                  <a:srgbClr val="231F20"/>
                </a:solidFill>
                <a:latin typeface="Bahnschrift SemiBold" panose="020B0502040204020203" pitchFamily="34" charset="0"/>
                <a:cs typeface="DIN 2014 Bold"/>
              </a:rPr>
              <a:t>in</a:t>
            </a:r>
            <a:r>
              <a:rPr sz="1200" b="1" spc="55"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die</a:t>
            </a:r>
            <a:r>
              <a:rPr sz="1200" b="1" spc="55"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Facebook-Seite</a:t>
            </a:r>
            <a:r>
              <a:rPr sz="1200" b="1" spc="55" dirty="0">
                <a:solidFill>
                  <a:srgbClr val="231F20"/>
                </a:solidFill>
                <a:latin typeface="Bahnschrift SemiBold" panose="020B0502040204020203" pitchFamily="34" charset="0"/>
                <a:cs typeface="DIN 2014 Bold"/>
              </a:rPr>
              <a:t> </a:t>
            </a:r>
            <a:r>
              <a:rPr sz="1200" spc="15" dirty="0">
                <a:solidFill>
                  <a:srgbClr val="231F20"/>
                </a:solidFill>
                <a:latin typeface="Bahnschrift SemiLight" panose="020B0502040204020203" pitchFamily="34" charset="0"/>
                <a:cs typeface="DIN 2014"/>
              </a:rPr>
              <a:t>und</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die</a:t>
            </a:r>
            <a:r>
              <a:rPr sz="1200" spc="55" dirty="0">
                <a:solidFill>
                  <a:srgbClr val="231F20"/>
                </a:solidFill>
                <a:latin typeface="Bahnschrift SemiLight" panose="020B0502040204020203" pitchFamily="34" charset="0"/>
                <a:cs typeface="DIN 2014"/>
              </a:rPr>
              <a:t> </a:t>
            </a:r>
            <a:r>
              <a:rPr sz="1200" b="1" spc="20" dirty="0">
                <a:solidFill>
                  <a:srgbClr val="231F20"/>
                </a:solidFill>
                <a:latin typeface="Bahnschrift SemiBold" panose="020B0502040204020203" pitchFamily="34" charset="0"/>
                <a:cs typeface="DIN 2014 Bold"/>
              </a:rPr>
              <a:t>Marken-Loyalität</a:t>
            </a:r>
            <a:r>
              <a:rPr sz="1200" spc="20" dirty="0">
                <a:solidFill>
                  <a:srgbClr val="231F20"/>
                </a:solidFill>
                <a:latin typeface="Bahnschrift SemiLight" panose="020B0502040204020203" pitchFamily="34" charset="0"/>
                <a:cs typeface="DIN 2014"/>
              </a:rPr>
              <a:t>.</a:t>
            </a:r>
            <a:endParaRPr sz="1200" dirty="0">
              <a:latin typeface="Bahnschrift SemiLight" panose="020B0502040204020203" pitchFamily="34" charset="0"/>
              <a:cs typeface="DIN 2014"/>
            </a:endParaRPr>
          </a:p>
          <a:p>
            <a:pPr marL="12700">
              <a:spcBef>
                <a:spcPts val="1200"/>
              </a:spcBef>
            </a:pPr>
            <a:r>
              <a:rPr sz="1200" spc="20" dirty="0">
                <a:solidFill>
                  <a:srgbClr val="231F20"/>
                </a:solidFill>
                <a:latin typeface="Bahnschrift SemiLight" panose="020B0502040204020203" pitchFamily="34" charset="0"/>
                <a:cs typeface="DIN 2014"/>
              </a:rPr>
              <a:t>Aber:</a:t>
            </a:r>
            <a:r>
              <a:rPr sz="1200" spc="5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Empowerment-Moderation</a:t>
            </a:r>
            <a:r>
              <a:rPr sz="1200" spc="6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ist</a:t>
            </a:r>
            <a:r>
              <a:rPr sz="1200" spc="55" dirty="0">
                <a:solidFill>
                  <a:srgbClr val="231F20"/>
                </a:solidFill>
                <a:latin typeface="Bahnschrift SemiLight" panose="020B0502040204020203" pitchFamily="34" charset="0"/>
                <a:cs typeface="DIN 2014"/>
              </a:rPr>
              <a:t> </a:t>
            </a:r>
            <a:r>
              <a:rPr sz="1200" b="1" spc="15" dirty="0">
                <a:solidFill>
                  <a:srgbClr val="231F20"/>
                </a:solidFill>
                <a:latin typeface="Bahnschrift SemiBold" panose="020B0502040204020203" pitchFamily="34" charset="0"/>
                <a:cs typeface="DIN 2014 Bold"/>
              </a:rPr>
              <a:t>keine</a:t>
            </a:r>
            <a:r>
              <a:rPr sz="1200" b="1" spc="6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Wunderwaffe</a:t>
            </a:r>
            <a:endParaRPr sz="1200" dirty="0">
              <a:latin typeface="Bahnschrift SemiBold" panose="020B0502040204020203" pitchFamily="34" charset="0"/>
              <a:cs typeface="DIN 2014 Bold"/>
            </a:endParaRPr>
          </a:p>
          <a:p>
            <a:pPr marL="12700" marR="1905635">
              <a:spcBef>
                <a:spcPts val="1200"/>
              </a:spcBef>
            </a:pPr>
            <a:r>
              <a:rPr sz="1200" spc="20" dirty="0">
                <a:solidFill>
                  <a:srgbClr val="231F20"/>
                </a:solidFill>
                <a:latin typeface="Bahnschrift SemiLight" panose="020B0502040204020203" pitchFamily="34" charset="0"/>
                <a:cs typeface="DIN 2014"/>
              </a:rPr>
              <a:t>Empowerment-Moderation</a:t>
            </a:r>
            <a:r>
              <a:rPr sz="1200" spc="65"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als</a:t>
            </a:r>
            <a:r>
              <a:rPr sz="1200" spc="65" dirty="0">
                <a:solidFill>
                  <a:srgbClr val="231F20"/>
                </a:solidFill>
                <a:latin typeface="Bahnschrift SemiLight" panose="020B0502040204020203" pitchFamily="34" charset="0"/>
                <a:cs typeface="DIN 2014"/>
              </a:rPr>
              <a:t> </a:t>
            </a:r>
            <a:r>
              <a:rPr sz="1200" spc="-5" dirty="0">
                <a:solidFill>
                  <a:srgbClr val="231F20"/>
                </a:solidFill>
                <a:latin typeface="Bahnschrift SemiLight" panose="020B0502040204020203" pitchFamily="34" charset="0"/>
                <a:cs typeface="DIN 2014"/>
              </a:rPr>
              <a:t>Teil</a:t>
            </a:r>
            <a:r>
              <a:rPr sz="1200" spc="6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einer</a:t>
            </a:r>
            <a:r>
              <a:rPr sz="1200" spc="65" dirty="0">
                <a:solidFill>
                  <a:srgbClr val="231F20"/>
                </a:solidFill>
                <a:latin typeface="Bahnschrift SemiLight" panose="020B0502040204020203" pitchFamily="34" charset="0"/>
                <a:cs typeface="DIN 2014"/>
              </a:rPr>
              <a:t> </a:t>
            </a:r>
            <a:r>
              <a:rPr sz="1200" b="1" spc="20" dirty="0">
                <a:solidFill>
                  <a:srgbClr val="231F20"/>
                </a:solidFill>
                <a:latin typeface="Bahnschrift SemiBold" panose="020B0502040204020203" pitchFamily="34" charset="0"/>
                <a:cs typeface="DIN 2014 Bold"/>
              </a:rPr>
              <a:t>dialogischen</a:t>
            </a:r>
            <a:r>
              <a:rPr sz="1200" b="1" spc="65" dirty="0">
                <a:solidFill>
                  <a:srgbClr val="231F20"/>
                </a:solidFill>
                <a:latin typeface="Bahnschrift SemiBold" panose="020B0502040204020203" pitchFamily="34" charset="0"/>
                <a:cs typeface="DIN 2014 Bold"/>
              </a:rPr>
              <a:t> </a:t>
            </a:r>
            <a:r>
              <a:rPr sz="1200" b="1" spc="15" dirty="0">
                <a:solidFill>
                  <a:srgbClr val="231F20"/>
                </a:solidFill>
                <a:latin typeface="Bahnschrift SemiBold" panose="020B0502040204020203" pitchFamily="34" charset="0"/>
                <a:cs typeface="DIN 2014 Bold"/>
              </a:rPr>
              <a:t>und</a:t>
            </a:r>
            <a:r>
              <a:rPr sz="1200" b="1" spc="7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vertrauensbildenden </a:t>
            </a:r>
            <a:r>
              <a:rPr sz="1200" b="1" spc="-310" dirty="0">
                <a:solidFill>
                  <a:srgbClr val="231F20"/>
                </a:solidFill>
                <a:latin typeface="Bahnschrift SemiBold" panose="020B0502040204020203" pitchFamily="34" charset="0"/>
                <a:cs typeface="DIN 2014 Bold"/>
              </a:rPr>
              <a:t> </a:t>
            </a:r>
            <a:r>
              <a:rPr sz="1200" b="1" spc="20" dirty="0">
                <a:solidFill>
                  <a:srgbClr val="231F20"/>
                </a:solidFill>
                <a:latin typeface="Bahnschrift SemiBold" panose="020B0502040204020203" pitchFamily="34" charset="0"/>
                <a:cs typeface="DIN 2014 Bold"/>
              </a:rPr>
              <a:t>Kommunikationsstrategie</a:t>
            </a:r>
            <a:r>
              <a:rPr sz="1200" b="1" spc="45" dirty="0">
                <a:solidFill>
                  <a:srgbClr val="231F20"/>
                </a:solidFill>
                <a:latin typeface="Bahnschrift SemiBold" panose="020B0502040204020203" pitchFamily="34" charset="0"/>
                <a:cs typeface="DIN 2014 Bold"/>
              </a:rPr>
              <a:t> </a:t>
            </a:r>
            <a:r>
              <a:rPr sz="1200" spc="15" dirty="0">
                <a:solidFill>
                  <a:srgbClr val="231F20"/>
                </a:solidFill>
                <a:latin typeface="Bahnschrift SemiLight" panose="020B0502040204020203" pitchFamily="34" charset="0"/>
                <a:cs typeface="DIN 2014"/>
              </a:rPr>
              <a:t>mit</a:t>
            </a:r>
            <a:r>
              <a:rPr sz="1200" spc="5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Kommentierenden</a:t>
            </a:r>
            <a:endParaRPr sz="1200" dirty="0">
              <a:latin typeface="Bahnschrift SemiLight" panose="020B0502040204020203" pitchFamily="34" charset="0"/>
              <a:cs typeface="DIN 2014"/>
            </a:endParaRPr>
          </a:p>
        </p:txBody>
      </p:sp>
      <p:pic>
        <p:nvPicPr>
          <p:cNvPr id="52" name="Grafik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3" name="Grafik 52"/>
          <p:cNvPicPr>
            <a:picLocks noChangeAspect="1"/>
          </p:cNvPicPr>
          <p:nvPr/>
        </p:nvPicPr>
        <p:blipFill>
          <a:blip r:embed="rId4"/>
          <a:stretch>
            <a:fillRect/>
          </a:stretch>
        </p:blipFill>
        <p:spPr>
          <a:xfrm>
            <a:off x="6477000" y="3426503"/>
            <a:ext cx="2383390" cy="1717942"/>
          </a:xfrm>
          <a:prstGeom prst="rect">
            <a:avLst/>
          </a:prstGeom>
        </p:spPr>
      </p:pic>
      <p:sp>
        <p:nvSpPr>
          <p:cNvPr id="36" name="object 36"/>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33</a:t>
            </a:fld>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5599430" cy="452120"/>
          </a:xfrm>
          <a:prstGeom prst="rect">
            <a:avLst/>
          </a:prstGeom>
        </p:spPr>
        <p:txBody>
          <a:bodyPr vert="horz" wrap="square" lIns="0" tIns="12700" rIns="0" bIns="0" rtlCol="0">
            <a:spAutoFit/>
          </a:bodyPr>
          <a:lstStyle/>
          <a:p>
            <a:pPr marL="12700">
              <a:lnSpc>
                <a:spcPct val="100000"/>
              </a:lnSpc>
              <a:spcBef>
                <a:spcPts val="100"/>
              </a:spcBef>
            </a:pPr>
            <a:r>
              <a:rPr spc="-20" dirty="0"/>
              <a:t>WHITEPAPER</a:t>
            </a:r>
            <a:r>
              <a:rPr spc="-55" dirty="0"/>
              <a:t> </a:t>
            </a:r>
            <a:r>
              <a:rPr dirty="0"/>
              <a:t>ZU</a:t>
            </a:r>
            <a:r>
              <a:rPr spc="-50" dirty="0"/>
              <a:t> </a:t>
            </a:r>
            <a:r>
              <a:rPr spc="-10" dirty="0"/>
              <a:t>EMPOWERMENT-MODERATION</a:t>
            </a:r>
          </a:p>
        </p:txBody>
      </p:sp>
      <p:sp>
        <p:nvSpPr>
          <p:cNvPr id="12" name="object 12"/>
          <p:cNvSpPr txBox="1"/>
          <p:nvPr/>
        </p:nvSpPr>
        <p:spPr>
          <a:xfrm>
            <a:off x="491300" y="1661032"/>
            <a:ext cx="3279775" cy="1000659"/>
          </a:xfrm>
          <a:prstGeom prst="rect">
            <a:avLst/>
          </a:prstGeom>
        </p:spPr>
        <p:txBody>
          <a:bodyPr vert="horz" wrap="square" lIns="0" tIns="12700" rIns="0" bIns="0" rtlCol="0">
            <a:spAutoFit/>
          </a:bodyPr>
          <a:lstStyle/>
          <a:p>
            <a:pPr marL="12700" marR="5080">
              <a:lnSpc>
                <a:spcPct val="109000"/>
              </a:lnSpc>
              <a:spcBef>
                <a:spcPts val="100"/>
              </a:spcBef>
            </a:pPr>
            <a:r>
              <a:rPr sz="1200" spc="15" dirty="0">
                <a:solidFill>
                  <a:srgbClr val="231F20"/>
                </a:solidFill>
                <a:latin typeface="Bahnschrift SemiLight" panose="020B0502040204020203" pitchFamily="34" charset="0"/>
                <a:cs typeface="DIN 2014"/>
              </a:rPr>
              <a:t>Hier kann </a:t>
            </a:r>
            <a:r>
              <a:rPr sz="1200" spc="20" dirty="0">
                <a:solidFill>
                  <a:srgbClr val="231F20"/>
                </a:solidFill>
                <a:latin typeface="Bahnschrift SemiLight" panose="020B0502040204020203" pitchFamily="34" charset="0"/>
                <a:cs typeface="DIN 2014"/>
              </a:rPr>
              <a:t>alles, </a:t>
            </a:r>
            <a:r>
              <a:rPr sz="1200" spc="15" dirty="0">
                <a:solidFill>
                  <a:srgbClr val="231F20"/>
                </a:solidFill>
                <a:latin typeface="Bahnschrift SemiLight" panose="020B0502040204020203" pitchFamily="34" charset="0"/>
                <a:cs typeface="DIN 2014"/>
              </a:rPr>
              <a:t>was </a:t>
            </a:r>
            <a:r>
              <a:rPr sz="1200" spc="10" dirty="0">
                <a:solidFill>
                  <a:srgbClr val="231F20"/>
                </a:solidFill>
                <a:latin typeface="Bahnschrift SemiLight" panose="020B0502040204020203" pitchFamily="34" charset="0"/>
                <a:cs typeface="DIN 2014"/>
              </a:rPr>
              <a:t>im </a:t>
            </a:r>
            <a:r>
              <a:rPr sz="1200" spc="15" dirty="0">
                <a:solidFill>
                  <a:srgbClr val="231F20"/>
                </a:solidFill>
                <a:latin typeface="Bahnschrift SemiLight" panose="020B0502040204020203" pitchFamily="34" charset="0"/>
                <a:cs typeface="DIN 2014"/>
              </a:rPr>
              <a:t>Workshop </a:t>
            </a:r>
            <a:r>
              <a:rPr sz="1200" spc="25" dirty="0">
                <a:solidFill>
                  <a:srgbClr val="231F20"/>
                </a:solidFill>
                <a:latin typeface="Bahnschrift SemiLight" panose="020B0502040204020203" pitchFamily="34" charset="0"/>
                <a:cs typeface="DIN 2014"/>
              </a:rPr>
              <a:t>behandelt </a:t>
            </a:r>
            <a:r>
              <a:rPr sz="1200" spc="3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wurde, </a:t>
            </a:r>
            <a:r>
              <a:rPr sz="1200" spc="15" dirty="0">
                <a:solidFill>
                  <a:srgbClr val="231F20"/>
                </a:solidFill>
                <a:latin typeface="Bahnschrift SemiLight" panose="020B0502040204020203" pitchFamily="34" charset="0"/>
                <a:cs typeface="DIN 2014"/>
              </a:rPr>
              <a:t>noch </a:t>
            </a:r>
            <a:r>
              <a:rPr sz="1200" spc="20" dirty="0">
                <a:solidFill>
                  <a:srgbClr val="231F20"/>
                </a:solidFill>
                <a:latin typeface="Bahnschrift SemiLight" panose="020B0502040204020203" pitchFamily="34" charset="0"/>
                <a:cs typeface="DIN 2014"/>
              </a:rPr>
              <a:t>einmal </a:t>
            </a:r>
            <a:r>
              <a:rPr sz="1200" spc="10" dirty="0">
                <a:solidFill>
                  <a:srgbClr val="231F20"/>
                </a:solidFill>
                <a:latin typeface="Bahnschrift SemiLight" panose="020B0502040204020203" pitchFamily="34" charset="0"/>
                <a:cs typeface="DIN 2014"/>
              </a:rPr>
              <a:t>in </a:t>
            </a:r>
            <a:r>
              <a:rPr sz="1200" spc="20" dirty="0">
                <a:solidFill>
                  <a:srgbClr val="231F20"/>
                </a:solidFill>
                <a:latin typeface="Bahnschrift SemiLight" panose="020B0502040204020203" pitchFamily="34" charset="0"/>
                <a:cs typeface="DIN 2014"/>
              </a:rPr>
              <a:t>ausführlicherer </a:t>
            </a:r>
            <a:r>
              <a:rPr sz="1200" spc="15" dirty="0">
                <a:solidFill>
                  <a:srgbClr val="231F20"/>
                </a:solidFill>
                <a:latin typeface="Bahnschrift SemiLight" panose="020B0502040204020203" pitchFamily="34" charset="0"/>
                <a:cs typeface="DIN 2014"/>
              </a:rPr>
              <a:t>Form </a:t>
            </a:r>
            <a:r>
              <a:rPr sz="1200" spc="20" dirty="0">
                <a:solidFill>
                  <a:srgbClr val="231F20"/>
                </a:solidFill>
                <a:latin typeface="Bahnschrift SemiLight" panose="020B0502040204020203" pitchFamily="34" charset="0"/>
                <a:cs typeface="DIN 2014"/>
              </a:rPr>
              <a:t> nachgelesen werden. Außerdem enthält </a:t>
            </a:r>
            <a:r>
              <a:rPr sz="1200" spc="25" dirty="0">
                <a:solidFill>
                  <a:srgbClr val="231F20"/>
                </a:solidFill>
                <a:latin typeface="Bahnschrift SemiLight" panose="020B0502040204020203" pitchFamily="34" charset="0"/>
                <a:cs typeface="DIN 2014"/>
              </a:rPr>
              <a:t>das </a:t>
            </a:r>
            <a:r>
              <a:rPr sz="1200" spc="30"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Whitepaper </a:t>
            </a:r>
            <a:r>
              <a:rPr sz="1200" spc="15" dirty="0">
                <a:solidFill>
                  <a:srgbClr val="231F20"/>
                </a:solidFill>
                <a:latin typeface="Bahnschrift SemiLight" panose="020B0502040204020203" pitchFamily="34" charset="0"/>
                <a:cs typeface="DIN 2014"/>
              </a:rPr>
              <a:t>die </a:t>
            </a:r>
            <a:r>
              <a:rPr sz="1200" spc="20" dirty="0">
                <a:solidFill>
                  <a:srgbClr val="231F20"/>
                </a:solidFill>
                <a:latin typeface="Bahnschrift SemiLight" panose="020B0502040204020203" pitchFamily="34" charset="0"/>
                <a:cs typeface="DIN 2014"/>
              </a:rPr>
              <a:t>vollständigen Ergebnisse </a:t>
            </a:r>
            <a:r>
              <a:rPr sz="1200" spc="25" dirty="0">
                <a:solidFill>
                  <a:srgbClr val="231F20"/>
                </a:solidFill>
                <a:latin typeface="Bahnschrift SemiLight" panose="020B0502040204020203" pitchFamily="34" charset="0"/>
                <a:cs typeface="DIN 2014"/>
              </a:rPr>
              <a:t>aus </a:t>
            </a:r>
            <a:r>
              <a:rPr sz="1200" spc="-310" dirty="0">
                <a:solidFill>
                  <a:srgbClr val="231F20"/>
                </a:solidFill>
                <a:latin typeface="Bahnschrift SemiLight" panose="020B0502040204020203" pitchFamily="34" charset="0"/>
                <a:cs typeface="DIN 2014"/>
              </a:rPr>
              <a:t> </a:t>
            </a:r>
            <a:r>
              <a:rPr sz="1200" spc="15" dirty="0">
                <a:solidFill>
                  <a:srgbClr val="231F20"/>
                </a:solidFill>
                <a:latin typeface="Bahnschrift SemiLight" panose="020B0502040204020203" pitchFamily="34" charset="0"/>
                <a:cs typeface="DIN 2014"/>
              </a:rPr>
              <a:t>dem</a:t>
            </a:r>
            <a:r>
              <a:rPr sz="1200" spc="45" dirty="0">
                <a:solidFill>
                  <a:srgbClr val="231F20"/>
                </a:solidFill>
                <a:latin typeface="Bahnschrift SemiLight" panose="020B0502040204020203" pitchFamily="34" charset="0"/>
                <a:cs typeface="DIN 2014"/>
              </a:rPr>
              <a:t> </a:t>
            </a:r>
            <a:r>
              <a:rPr sz="1200" spc="20" dirty="0">
                <a:solidFill>
                  <a:srgbClr val="231F20"/>
                </a:solidFill>
                <a:latin typeface="Bahnschrift SemiLight" panose="020B0502040204020203" pitchFamily="34" charset="0"/>
                <a:cs typeface="DIN 2014"/>
              </a:rPr>
              <a:t>Feldexperiment.</a:t>
            </a:r>
            <a:endParaRPr sz="1200" dirty="0">
              <a:latin typeface="Bahnschrift SemiLight" panose="020B0502040204020203" pitchFamily="34" charset="0"/>
              <a:cs typeface="DIN 2014"/>
            </a:endParaRPr>
          </a:p>
        </p:txBody>
      </p:sp>
      <p:pic>
        <p:nvPicPr>
          <p:cNvPr id="13" name="object 13"/>
          <p:cNvPicPr/>
          <p:nvPr/>
        </p:nvPicPr>
        <p:blipFill>
          <a:blip r:embed="rId3" cstate="print"/>
          <a:stretch>
            <a:fillRect/>
          </a:stretch>
        </p:blipFill>
        <p:spPr>
          <a:xfrm>
            <a:off x="4158005" y="1723783"/>
            <a:ext cx="4697996" cy="3132632"/>
          </a:xfrm>
          <a:prstGeom prst="rect">
            <a:avLst/>
          </a:prstGeom>
        </p:spPr>
      </p:pic>
      <p:grpSp>
        <p:nvGrpSpPr>
          <p:cNvPr id="14" name="object 14"/>
          <p:cNvGrpSpPr/>
          <p:nvPr/>
        </p:nvGrpSpPr>
        <p:grpSpPr>
          <a:xfrm>
            <a:off x="502513" y="3164903"/>
            <a:ext cx="1475740" cy="1691639"/>
            <a:chOff x="502513" y="3164903"/>
            <a:chExt cx="1475740" cy="1691639"/>
          </a:xfrm>
        </p:grpSpPr>
        <p:pic>
          <p:nvPicPr>
            <p:cNvPr id="15" name="object 15"/>
            <p:cNvPicPr/>
            <p:nvPr/>
          </p:nvPicPr>
          <p:blipFill>
            <a:blip r:embed="rId4" cstate="print"/>
            <a:stretch>
              <a:fillRect/>
            </a:stretch>
          </p:blipFill>
          <p:spPr>
            <a:xfrm>
              <a:off x="604769" y="3266994"/>
              <a:ext cx="1285097" cy="1282958"/>
            </a:xfrm>
            <a:prstGeom prst="rect">
              <a:avLst/>
            </a:prstGeom>
          </p:spPr>
        </p:pic>
        <p:sp>
          <p:nvSpPr>
            <p:cNvPr id="16" name="object 16"/>
            <p:cNvSpPr/>
            <p:nvPr/>
          </p:nvSpPr>
          <p:spPr>
            <a:xfrm>
              <a:off x="508863" y="3171253"/>
              <a:ext cx="1463040" cy="1460500"/>
            </a:xfrm>
            <a:custGeom>
              <a:avLst/>
              <a:gdLst/>
              <a:ahLst/>
              <a:cxnLst/>
              <a:rect l="l" t="t" r="r" b="b"/>
              <a:pathLst>
                <a:path w="1463039" h="1460500">
                  <a:moveTo>
                    <a:pt x="0" y="1460080"/>
                  </a:moveTo>
                  <a:lnTo>
                    <a:pt x="1462519" y="1460080"/>
                  </a:lnTo>
                  <a:lnTo>
                    <a:pt x="1462519" y="0"/>
                  </a:lnTo>
                  <a:lnTo>
                    <a:pt x="0" y="0"/>
                  </a:lnTo>
                  <a:lnTo>
                    <a:pt x="0" y="1460080"/>
                  </a:lnTo>
                  <a:close/>
                </a:path>
              </a:pathLst>
            </a:custGeom>
            <a:ln w="12700">
              <a:solidFill>
                <a:srgbClr val="231F2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584455" y="4504357"/>
              <a:ext cx="197700" cy="91033"/>
            </a:xfrm>
            <a:prstGeom prst="rect">
              <a:avLst/>
            </a:prstGeom>
          </p:spPr>
        </p:pic>
        <p:sp>
          <p:nvSpPr>
            <p:cNvPr id="18" name="object 18"/>
            <p:cNvSpPr/>
            <p:nvPr/>
          </p:nvSpPr>
          <p:spPr>
            <a:xfrm>
              <a:off x="597642" y="4582589"/>
              <a:ext cx="226695" cy="274320"/>
            </a:xfrm>
            <a:custGeom>
              <a:avLst/>
              <a:gdLst/>
              <a:ahLst/>
              <a:cxnLst/>
              <a:rect l="l" t="t" r="r" b="b"/>
              <a:pathLst>
                <a:path w="226694" h="274320">
                  <a:moveTo>
                    <a:pt x="85764" y="0"/>
                  </a:moveTo>
                  <a:lnTo>
                    <a:pt x="76616" y="1838"/>
                  </a:lnTo>
                  <a:lnTo>
                    <a:pt x="69157" y="6858"/>
                  </a:lnTo>
                  <a:lnTo>
                    <a:pt x="64135" y="14316"/>
                  </a:lnTo>
                  <a:lnTo>
                    <a:pt x="62295" y="23469"/>
                  </a:lnTo>
                  <a:lnTo>
                    <a:pt x="62295" y="156464"/>
                  </a:lnTo>
                  <a:lnTo>
                    <a:pt x="46648" y="125171"/>
                  </a:lnTo>
                  <a:lnTo>
                    <a:pt x="37117" y="111894"/>
                  </a:lnTo>
                  <a:lnTo>
                    <a:pt x="27908" y="106303"/>
                  </a:lnTo>
                  <a:lnTo>
                    <a:pt x="19268" y="106234"/>
                  </a:lnTo>
                  <a:lnTo>
                    <a:pt x="11444" y="109524"/>
                  </a:lnTo>
                  <a:lnTo>
                    <a:pt x="4364" y="115420"/>
                  </a:lnTo>
                  <a:lnTo>
                    <a:pt x="398" y="122512"/>
                  </a:lnTo>
                  <a:lnTo>
                    <a:pt x="0" y="131911"/>
                  </a:lnTo>
                  <a:lnTo>
                    <a:pt x="3621" y="144729"/>
                  </a:lnTo>
                  <a:lnTo>
                    <a:pt x="18605" y="178582"/>
                  </a:lnTo>
                  <a:lnTo>
                    <a:pt x="36456" y="213052"/>
                  </a:lnTo>
                  <a:lnTo>
                    <a:pt x="56470" y="245631"/>
                  </a:lnTo>
                  <a:lnTo>
                    <a:pt x="77941" y="273812"/>
                  </a:lnTo>
                  <a:lnTo>
                    <a:pt x="183554" y="273812"/>
                  </a:lnTo>
                  <a:lnTo>
                    <a:pt x="204364" y="246745"/>
                  </a:lnTo>
                  <a:lnTo>
                    <a:pt x="219882" y="205838"/>
                  </a:lnTo>
                  <a:lnTo>
                    <a:pt x="226560" y="162035"/>
                  </a:lnTo>
                  <a:lnTo>
                    <a:pt x="220849" y="126282"/>
                  </a:lnTo>
                  <a:lnTo>
                    <a:pt x="199201" y="109524"/>
                  </a:lnTo>
                  <a:lnTo>
                    <a:pt x="194489" y="109524"/>
                  </a:lnTo>
                  <a:lnTo>
                    <a:pt x="186958" y="110286"/>
                  </a:lnTo>
                  <a:lnTo>
                    <a:pt x="183554" y="113436"/>
                  </a:lnTo>
                  <a:lnTo>
                    <a:pt x="181329" y="103765"/>
                  </a:lnTo>
                  <a:lnTo>
                    <a:pt x="175990" y="97751"/>
                  </a:lnTo>
                  <a:lnTo>
                    <a:pt x="169544" y="94691"/>
                  </a:lnTo>
                  <a:lnTo>
                    <a:pt x="163996" y="93878"/>
                  </a:lnTo>
                  <a:lnTo>
                    <a:pt x="157227" y="93992"/>
                  </a:lnTo>
                  <a:lnTo>
                    <a:pt x="152261" y="97790"/>
                  </a:lnTo>
                  <a:lnTo>
                    <a:pt x="148350" y="105613"/>
                  </a:lnTo>
                  <a:lnTo>
                    <a:pt x="146249" y="95956"/>
                  </a:lnTo>
                  <a:lnTo>
                    <a:pt x="141119" y="89966"/>
                  </a:lnTo>
                  <a:lnTo>
                    <a:pt x="134714" y="86910"/>
                  </a:lnTo>
                  <a:lnTo>
                    <a:pt x="128792" y="86055"/>
                  </a:lnTo>
                  <a:lnTo>
                    <a:pt x="121311" y="86055"/>
                  </a:lnTo>
                  <a:lnTo>
                    <a:pt x="112637" y="90728"/>
                  </a:lnTo>
                  <a:lnTo>
                    <a:pt x="109234" y="97790"/>
                  </a:lnTo>
                  <a:lnTo>
                    <a:pt x="109234" y="23469"/>
                  </a:lnTo>
                  <a:lnTo>
                    <a:pt x="107395" y="14321"/>
                  </a:lnTo>
                  <a:lnTo>
                    <a:pt x="102376" y="6862"/>
                  </a:lnTo>
                  <a:lnTo>
                    <a:pt x="94918" y="1840"/>
                  </a:lnTo>
                  <a:lnTo>
                    <a:pt x="85764" y="0"/>
                  </a:lnTo>
                  <a:close/>
                </a:path>
              </a:pathLst>
            </a:custGeom>
            <a:solidFill>
              <a:srgbClr val="EF3F6B"/>
            </a:solidFill>
          </p:spPr>
          <p:txBody>
            <a:bodyPr wrap="square" lIns="0" tIns="0" rIns="0" bIns="0" rtlCol="0"/>
            <a:lstStyle/>
            <a:p>
              <a:endParaRPr/>
            </a:p>
          </p:txBody>
        </p:sp>
      </p:grpSp>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34</a:t>
            </a:fld>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46828" y="3518604"/>
            <a:ext cx="726440" cy="1571625"/>
            <a:chOff x="7646828" y="3518604"/>
            <a:chExt cx="726440" cy="1571625"/>
          </a:xfrm>
        </p:grpSpPr>
        <p:sp>
          <p:nvSpPr>
            <p:cNvPr id="3" name="object 3"/>
            <p:cNvSpPr/>
            <p:nvPr/>
          </p:nvSpPr>
          <p:spPr>
            <a:xfrm>
              <a:off x="7813668" y="4030219"/>
              <a:ext cx="553720" cy="420370"/>
            </a:xfrm>
            <a:custGeom>
              <a:avLst/>
              <a:gdLst/>
              <a:ahLst/>
              <a:cxnLst/>
              <a:rect l="l" t="t" r="r" b="b"/>
              <a:pathLst>
                <a:path w="553720" h="420370">
                  <a:moveTo>
                    <a:pt x="66243" y="264528"/>
                  </a:moveTo>
                  <a:lnTo>
                    <a:pt x="90979" y="354374"/>
                  </a:lnTo>
                  <a:lnTo>
                    <a:pt x="121305" y="400511"/>
                  </a:lnTo>
                  <a:lnTo>
                    <a:pt x="177094" y="417509"/>
                  </a:lnTo>
                  <a:lnTo>
                    <a:pt x="278218" y="419938"/>
                  </a:lnTo>
                  <a:lnTo>
                    <a:pt x="384441" y="395397"/>
                  </a:lnTo>
                  <a:lnTo>
                    <a:pt x="448589" y="341407"/>
                  </a:lnTo>
                  <a:lnTo>
                    <a:pt x="480133" y="287418"/>
                  </a:lnTo>
                  <a:lnTo>
                    <a:pt x="488543" y="262877"/>
                  </a:lnTo>
                  <a:lnTo>
                    <a:pt x="525885" y="261430"/>
                  </a:lnTo>
                  <a:lnTo>
                    <a:pt x="545061" y="251304"/>
                  </a:lnTo>
                  <a:lnTo>
                    <a:pt x="552126" y="223818"/>
                  </a:lnTo>
                  <a:lnTo>
                    <a:pt x="553135" y="170294"/>
                  </a:lnTo>
                  <a:lnTo>
                    <a:pt x="541491" y="121935"/>
                  </a:lnTo>
                  <a:lnTo>
                    <a:pt x="515874" y="105813"/>
                  </a:lnTo>
                  <a:lnTo>
                    <a:pt x="490256" y="107050"/>
                  </a:lnTo>
                  <a:lnTo>
                    <a:pt x="478612" y="110769"/>
                  </a:lnTo>
                  <a:lnTo>
                    <a:pt x="478612" y="0"/>
                  </a:lnTo>
                  <a:lnTo>
                    <a:pt x="79489" y="0"/>
                  </a:lnTo>
                  <a:lnTo>
                    <a:pt x="79489" y="107467"/>
                  </a:lnTo>
                  <a:lnTo>
                    <a:pt x="33534" y="98270"/>
                  </a:lnTo>
                  <a:lnTo>
                    <a:pt x="9936" y="102093"/>
                  </a:lnTo>
                  <a:lnTo>
                    <a:pt x="1242" y="125135"/>
                  </a:lnTo>
                  <a:lnTo>
                    <a:pt x="0" y="173596"/>
                  </a:lnTo>
                  <a:lnTo>
                    <a:pt x="10350" y="223374"/>
                  </a:lnTo>
                  <a:lnTo>
                    <a:pt x="33121" y="250680"/>
                  </a:lnTo>
                  <a:lnTo>
                    <a:pt x="55892" y="262177"/>
                  </a:lnTo>
                  <a:lnTo>
                    <a:pt x="66243" y="264528"/>
                  </a:lnTo>
                  <a:close/>
                </a:path>
              </a:pathLst>
            </a:custGeom>
            <a:ln w="12700">
              <a:solidFill>
                <a:srgbClr val="00AE9D"/>
              </a:solidFill>
            </a:ln>
          </p:spPr>
          <p:txBody>
            <a:bodyPr wrap="square" lIns="0" tIns="0" rIns="0" bIns="0" rtlCol="0"/>
            <a:lstStyle/>
            <a:p>
              <a:endParaRPr/>
            </a:p>
          </p:txBody>
        </p:sp>
        <p:sp>
          <p:nvSpPr>
            <p:cNvPr id="4" name="object 4"/>
            <p:cNvSpPr/>
            <p:nvPr/>
          </p:nvSpPr>
          <p:spPr>
            <a:xfrm>
              <a:off x="7843639" y="3524954"/>
              <a:ext cx="379730" cy="614045"/>
            </a:xfrm>
            <a:custGeom>
              <a:avLst/>
              <a:gdLst/>
              <a:ahLst/>
              <a:cxnLst/>
              <a:rect l="l" t="t" r="r" b="b"/>
              <a:pathLst>
                <a:path w="379729" h="614045">
                  <a:moveTo>
                    <a:pt x="332130" y="233413"/>
                  </a:moveTo>
                  <a:lnTo>
                    <a:pt x="351584" y="213081"/>
                  </a:lnTo>
                  <a:lnTo>
                    <a:pt x="366387" y="188923"/>
                  </a:lnTo>
                  <a:lnTo>
                    <a:pt x="375805" y="161677"/>
                  </a:lnTo>
                  <a:lnTo>
                    <a:pt x="379107" y="132079"/>
                  </a:lnTo>
                  <a:lnTo>
                    <a:pt x="372426" y="90336"/>
                  </a:lnTo>
                  <a:lnTo>
                    <a:pt x="353823" y="54079"/>
                  </a:lnTo>
                  <a:lnTo>
                    <a:pt x="325456" y="25486"/>
                  </a:lnTo>
                  <a:lnTo>
                    <a:pt x="289485" y="6734"/>
                  </a:lnTo>
                  <a:lnTo>
                    <a:pt x="248069" y="0"/>
                  </a:lnTo>
                  <a:lnTo>
                    <a:pt x="206653" y="6734"/>
                  </a:lnTo>
                  <a:lnTo>
                    <a:pt x="170682" y="25486"/>
                  </a:lnTo>
                  <a:lnTo>
                    <a:pt x="142315" y="54079"/>
                  </a:lnTo>
                  <a:lnTo>
                    <a:pt x="123711" y="90336"/>
                  </a:lnTo>
                  <a:lnTo>
                    <a:pt x="117030" y="132079"/>
                  </a:lnTo>
                  <a:lnTo>
                    <a:pt x="120278" y="161435"/>
                  </a:lnTo>
                  <a:lnTo>
                    <a:pt x="129544" y="188483"/>
                  </a:lnTo>
                  <a:lnTo>
                    <a:pt x="144114" y="212507"/>
                  </a:lnTo>
                  <a:lnTo>
                    <a:pt x="163271" y="232790"/>
                  </a:lnTo>
                  <a:lnTo>
                    <a:pt x="152031" y="235534"/>
                  </a:lnTo>
                  <a:lnTo>
                    <a:pt x="60125" y="299540"/>
                  </a:lnTo>
                  <a:lnTo>
                    <a:pt x="15436" y="378936"/>
                  </a:lnTo>
                  <a:lnTo>
                    <a:pt x="1037" y="446521"/>
                  </a:lnTo>
                  <a:lnTo>
                    <a:pt x="0" y="475094"/>
                  </a:lnTo>
                  <a:lnTo>
                    <a:pt x="0" y="613867"/>
                  </a:lnTo>
                </a:path>
              </a:pathLst>
            </a:custGeom>
            <a:ln w="12699">
              <a:solidFill>
                <a:srgbClr val="00AE9D"/>
              </a:solidFill>
            </a:ln>
          </p:spPr>
          <p:txBody>
            <a:bodyPr wrap="square" lIns="0" tIns="0" rIns="0" bIns="0" rtlCol="0"/>
            <a:lstStyle/>
            <a:p>
              <a:endParaRPr/>
            </a:p>
          </p:txBody>
        </p:sp>
        <p:sp>
          <p:nvSpPr>
            <p:cNvPr id="5" name="object 5"/>
            <p:cNvSpPr/>
            <p:nvPr/>
          </p:nvSpPr>
          <p:spPr>
            <a:xfrm>
              <a:off x="8180171" y="3760998"/>
              <a:ext cx="158750" cy="368300"/>
            </a:xfrm>
            <a:custGeom>
              <a:avLst/>
              <a:gdLst/>
              <a:ahLst/>
              <a:cxnLst/>
              <a:rect l="l" t="t" r="r" b="b"/>
              <a:pathLst>
                <a:path w="158750" h="368300">
                  <a:moveTo>
                    <a:pt x="155790" y="368020"/>
                  </a:moveTo>
                  <a:lnTo>
                    <a:pt x="155790" y="239839"/>
                  </a:lnTo>
                  <a:lnTo>
                    <a:pt x="158690" y="137625"/>
                  </a:lnTo>
                  <a:lnTo>
                    <a:pt x="144224" y="78784"/>
                  </a:lnTo>
                  <a:lnTo>
                    <a:pt x="98501" y="41021"/>
                  </a:lnTo>
                  <a:lnTo>
                    <a:pt x="7632" y="2044"/>
                  </a:lnTo>
                  <a:lnTo>
                    <a:pt x="0" y="0"/>
                  </a:lnTo>
                </a:path>
              </a:pathLst>
            </a:custGeom>
            <a:ln w="12699">
              <a:solidFill>
                <a:srgbClr val="00AE9D"/>
              </a:solidFill>
            </a:ln>
          </p:spPr>
          <p:txBody>
            <a:bodyPr wrap="square" lIns="0" tIns="0" rIns="0" bIns="0" rtlCol="0"/>
            <a:lstStyle/>
            <a:p>
              <a:endParaRPr/>
            </a:p>
          </p:txBody>
        </p:sp>
        <p:pic>
          <p:nvPicPr>
            <p:cNvPr id="6" name="object 6"/>
            <p:cNvPicPr/>
            <p:nvPr/>
          </p:nvPicPr>
          <p:blipFill>
            <a:blip r:embed="rId3" cstate="print"/>
            <a:stretch>
              <a:fillRect/>
            </a:stretch>
          </p:blipFill>
          <p:spPr>
            <a:xfrm>
              <a:off x="7851198" y="4411185"/>
              <a:ext cx="106297" cy="200660"/>
            </a:xfrm>
            <a:prstGeom prst="rect">
              <a:avLst/>
            </a:prstGeom>
          </p:spPr>
        </p:pic>
        <p:pic>
          <p:nvPicPr>
            <p:cNvPr id="7" name="object 7"/>
            <p:cNvPicPr/>
            <p:nvPr/>
          </p:nvPicPr>
          <p:blipFill>
            <a:blip r:embed="rId4" cstate="print"/>
            <a:stretch>
              <a:fillRect/>
            </a:stretch>
          </p:blipFill>
          <p:spPr>
            <a:xfrm>
              <a:off x="8221234" y="4406004"/>
              <a:ext cx="106297" cy="205841"/>
            </a:xfrm>
            <a:prstGeom prst="rect">
              <a:avLst/>
            </a:prstGeom>
          </p:spPr>
        </p:pic>
        <p:sp>
          <p:nvSpPr>
            <p:cNvPr id="8" name="object 8"/>
            <p:cNvSpPr/>
            <p:nvPr/>
          </p:nvSpPr>
          <p:spPr>
            <a:xfrm>
              <a:off x="7653178" y="4560999"/>
              <a:ext cx="443230" cy="522605"/>
            </a:xfrm>
            <a:custGeom>
              <a:avLst/>
              <a:gdLst/>
              <a:ahLst/>
              <a:cxnLst/>
              <a:rect l="l" t="t" r="r" b="b"/>
              <a:pathLst>
                <a:path w="443229" h="522604">
                  <a:moveTo>
                    <a:pt x="1482" y="522338"/>
                  </a:moveTo>
                  <a:lnTo>
                    <a:pt x="1482" y="343636"/>
                  </a:lnTo>
                  <a:lnTo>
                    <a:pt x="0" y="239908"/>
                  </a:lnTo>
                  <a:lnTo>
                    <a:pt x="1102" y="182654"/>
                  </a:lnTo>
                  <a:lnTo>
                    <a:pt x="16811" y="125933"/>
                  </a:lnTo>
                  <a:lnTo>
                    <a:pt x="72003" y="77068"/>
                  </a:lnTo>
                  <a:lnTo>
                    <a:pt x="113394" y="57721"/>
                  </a:lnTo>
                  <a:lnTo>
                    <a:pt x="91619" y="28044"/>
                  </a:lnTo>
                  <a:lnTo>
                    <a:pt x="82924" y="12139"/>
                  </a:lnTo>
                  <a:lnTo>
                    <a:pt x="86016" y="4595"/>
                  </a:lnTo>
                  <a:lnTo>
                    <a:pt x="99602" y="0"/>
                  </a:lnTo>
                  <a:lnTo>
                    <a:pt x="167247" y="30175"/>
                  </a:lnTo>
                  <a:lnTo>
                    <a:pt x="213646" y="64936"/>
                  </a:lnTo>
                  <a:lnTo>
                    <a:pt x="259038" y="103632"/>
                  </a:lnTo>
                  <a:lnTo>
                    <a:pt x="301581" y="150651"/>
                  </a:lnTo>
                  <a:lnTo>
                    <a:pt x="334926" y="174796"/>
                  </a:lnTo>
                  <a:lnTo>
                    <a:pt x="376320" y="183692"/>
                  </a:lnTo>
                  <a:lnTo>
                    <a:pt x="443010" y="184962"/>
                  </a:lnTo>
                </a:path>
              </a:pathLst>
            </a:custGeom>
            <a:ln w="12700">
              <a:solidFill>
                <a:srgbClr val="00AE9D"/>
              </a:solidFill>
            </a:ln>
          </p:spPr>
          <p:txBody>
            <a:bodyPr wrap="square" lIns="0" tIns="0" rIns="0" bIns="0" rtlCol="0"/>
            <a:lstStyle/>
            <a:p>
              <a:endParaRPr/>
            </a:p>
          </p:txBody>
        </p:sp>
      </p:grpSp>
      <p:sp>
        <p:nvSpPr>
          <p:cNvPr id="9" name="object 9"/>
          <p:cNvSpPr/>
          <p:nvPr/>
        </p:nvSpPr>
        <p:spPr>
          <a:xfrm>
            <a:off x="6925109" y="4651752"/>
            <a:ext cx="0" cy="202565"/>
          </a:xfrm>
          <a:custGeom>
            <a:avLst/>
            <a:gdLst/>
            <a:ahLst/>
            <a:cxnLst/>
            <a:rect l="l" t="t" r="r" b="b"/>
            <a:pathLst>
              <a:path h="202564">
                <a:moveTo>
                  <a:pt x="0" y="0"/>
                </a:moveTo>
                <a:lnTo>
                  <a:pt x="0" y="202145"/>
                </a:lnTo>
              </a:path>
            </a:pathLst>
          </a:custGeom>
          <a:ln w="12700">
            <a:solidFill>
              <a:srgbClr val="00AE9D"/>
            </a:solidFill>
          </a:ln>
        </p:spPr>
        <p:txBody>
          <a:bodyPr wrap="square" lIns="0" tIns="0" rIns="0" bIns="0" rtlCol="0"/>
          <a:lstStyle/>
          <a:p>
            <a:endParaRPr/>
          </a:p>
        </p:txBody>
      </p:sp>
      <p:sp>
        <p:nvSpPr>
          <p:cNvPr id="10" name="object 10"/>
          <p:cNvSpPr/>
          <p:nvPr/>
        </p:nvSpPr>
        <p:spPr>
          <a:xfrm>
            <a:off x="7527590" y="4651752"/>
            <a:ext cx="0" cy="176530"/>
          </a:xfrm>
          <a:custGeom>
            <a:avLst/>
            <a:gdLst/>
            <a:ahLst/>
            <a:cxnLst/>
            <a:rect l="l" t="t" r="r" b="b"/>
            <a:pathLst>
              <a:path h="176529">
                <a:moveTo>
                  <a:pt x="0" y="0"/>
                </a:moveTo>
                <a:lnTo>
                  <a:pt x="0" y="176250"/>
                </a:lnTo>
              </a:path>
            </a:pathLst>
          </a:custGeom>
          <a:ln w="12700">
            <a:solidFill>
              <a:srgbClr val="00AE9D"/>
            </a:solidFill>
          </a:ln>
        </p:spPr>
        <p:txBody>
          <a:bodyPr wrap="square" lIns="0" tIns="0" rIns="0" bIns="0" rtlCol="0"/>
          <a:lstStyle/>
          <a:p>
            <a:endParaRPr/>
          </a:p>
        </p:txBody>
      </p:sp>
      <p:grpSp>
        <p:nvGrpSpPr>
          <p:cNvPr id="11" name="object 11"/>
          <p:cNvGrpSpPr/>
          <p:nvPr/>
        </p:nvGrpSpPr>
        <p:grpSpPr>
          <a:xfrm>
            <a:off x="6641619" y="4444753"/>
            <a:ext cx="456565" cy="661035"/>
            <a:chOff x="6641619" y="4444753"/>
            <a:chExt cx="456565" cy="661035"/>
          </a:xfrm>
        </p:grpSpPr>
        <p:sp>
          <p:nvSpPr>
            <p:cNvPr id="12" name="object 12"/>
            <p:cNvSpPr/>
            <p:nvPr/>
          </p:nvSpPr>
          <p:spPr>
            <a:xfrm>
              <a:off x="6647969" y="4612900"/>
              <a:ext cx="175895" cy="486409"/>
            </a:xfrm>
            <a:custGeom>
              <a:avLst/>
              <a:gdLst/>
              <a:ahLst/>
              <a:cxnLst/>
              <a:rect l="l" t="t" r="r" b="b"/>
              <a:pathLst>
                <a:path w="175895" h="486410">
                  <a:moveTo>
                    <a:pt x="391" y="485978"/>
                  </a:moveTo>
                  <a:lnTo>
                    <a:pt x="391" y="247992"/>
                  </a:lnTo>
                  <a:lnTo>
                    <a:pt x="0" y="176166"/>
                  </a:lnTo>
                  <a:lnTo>
                    <a:pt x="6638" y="133581"/>
                  </a:lnTo>
                  <a:lnTo>
                    <a:pt x="65377" y="69024"/>
                  </a:lnTo>
                  <a:lnTo>
                    <a:pt x="111031" y="34515"/>
                  </a:lnTo>
                  <a:lnTo>
                    <a:pt x="145670" y="13423"/>
                  </a:lnTo>
                  <a:lnTo>
                    <a:pt x="167654" y="2876"/>
                  </a:lnTo>
                  <a:lnTo>
                    <a:pt x="175347" y="0"/>
                  </a:lnTo>
                </a:path>
              </a:pathLst>
            </a:custGeom>
            <a:ln w="12700">
              <a:solidFill>
                <a:srgbClr val="00AE9D"/>
              </a:solidFill>
            </a:ln>
          </p:spPr>
          <p:txBody>
            <a:bodyPr wrap="square" lIns="0" tIns="0" rIns="0" bIns="0" rtlCol="0"/>
            <a:lstStyle/>
            <a:p>
              <a:endParaRPr/>
            </a:p>
          </p:txBody>
        </p:sp>
        <p:sp>
          <p:nvSpPr>
            <p:cNvPr id="13" name="object 13"/>
            <p:cNvSpPr/>
            <p:nvPr/>
          </p:nvSpPr>
          <p:spPr>
            <a:xfrm>
              <a:off x="6831708" y="4451103"/>
              <a:ext cx="260350" cy="640080"/>
            </a:xfrm>
            <a:custGeom>
              <a:avLst/>
              <a:gdLst/>
              <a:ahLst/>
              <a:cxnLst/>
              <a:rect l="l" t="t" r="r" b="b"/>
              <a:pathLst>
                <a:path w="260350" h="640079">
                  <a:moveTo>
                    <a:pt x="233110" y="14100"/>
                  </a:moveTo>
                  <a:lnTo>
                    <a:pt x="195580" y="2723"/>
                  </a:lnTo>
                  <a:lnTo>
                    <a:pt x="169904" y="0"/>
                  </a:lnTo>
                  <a:lnTo>
                    <a:pt x="144229" y="6892"/>
                  </a:lnTo>
                  <a:lnTo>
                    <a:pt x="106707" y="24361"/>
                  </a:lnTo>
                  <a:lnTo>
                    <a:pt x="67893" y="45691"/>
                  </a:lnTo>
                  <a:lnTo>
                    <a:pt x="32235" y="73180"/>
                  </a:lnTo>
                  <a:lnTo>
                    <a:pt x="7137" y="107440"/>
                  </a:lnTo>
                  <a:lnTo>
                    <a:pt x="0" y="149086"/>
                  </a:lnTo>
                  <a:lnTo>
                    <a:pt x="18226" y="198732"/>
                  </a:lnTo>
                  <a:lnTo>
                    <a:pt x="48996" y="230304"/>
                  </a:lnTo>
                  <a:lnTo>
                    <a:pt x="74788" y="249375"/>
                  </a:lnTo>
                  <a:lnTo>
                    <a:pt x="109587" y="263639"/>
                  </a:lnTo>
                  <a:lnTo>
                    <a:pt x="167375" y="280787"/>
                  </a:lnTo>
                  <a:lnTo>
                    <a:pt x="222839" y="298697"/>
                  </a:lnTo>
                  <a:lnTo>
                    <a:pt x="250809" y="318290"/>
                  </a:lnTo>
                  <a:lnTo>
                    <a:pt x="259817" y="351828"/>
                  </a:lnTo>
                  <a:lnTo>
                    <a:pt x="258396" y="411572"/>
                  </a:lnTo>
                  <a:lnTo>
                    <a:pt x="258396" y="640006"/>
                  </a:lnTo>
                </a:path>
              </a:pathLst>
            </a:custGeom>
            <a:ln w="12700">
              <a:solidFill>
                <a:srgbClr val="00AE9D"/>
              </a:solidFill>
            </a:ln>
          </p:spPr>
          <p:txBody>
            <a:bodyPr wrap="square" lIns="0" tIns="0" rIns="0" bIns="0" rtlCol="0"/>
            <a:lstStyle/>
            <a:p>
              <a:endParaRPr/>
            </a:p>
          </p:txBody>
        </p:sp>
      </p:grpSp>
      <p:sp>
        <p:nvSpPr>
          <p:cNvPr id="14" name="object 14"/>
          <p:cNvSpPr/>
          <p:nvPr/>
        </p:nvSpPr>
        <p:spPr>
          <a:xfrm>
            <a:off x="7357002" y="4451097"/>
            <a:ext cx="258445" cy="614045"/>
          </a:xfrm>
          <a:custGeom>
            <a:avLst/>
            <a:gdLst/>
            <a:ahLst/>
            <a:cxnLst/>
            <a:rect l="l" t="t" r="r" b="b"/>
            <a:pathLst>
              <a:path w="258445" h="614045">
                <a:moveTo>
                  <a:pt x="25285" y="14101"/>
                </a:moveTo>
                <a:lnTo>
                  <a:pt x="62815" y="2724"/>
                </a:lnTo>
                <a:lnTo>
                  <a:pt x="88492" y="0"/>
                </a:lnTo>
                <a:lnTo>
                  <a:pt x="114166" y="6888"/>
                </a:lnTo>
                <a:lnTo>
                  <a:pt x="151688" y="24350"/>
                </a:lnTo>
                <a:lnTo>
                  <a:pt x="190496" y="45677"/>
                </a:lnTo>
                <a:lnTo>
                  <a:pt x="226151" y="73157"/>
                </a:lnTo>
                <a:lnTo>
                  <a:pt x="251249" y="107404"/>
                </a:lnTo>
                <a:lnTo>
                  <a:pt x="258389" y="149033"/>
                </a:lnTo>
                <a:lnTo>
                  <a:pt x="240169" y="198658"/>
                </a:lnTo>
                <a:lnTo>
                  <a:pt x="209399" y="230214"/>
                </a:lnTo>
                <a:lnTo>
                  <a:pt x="183607" y="249277"/>
                </a:lnTo>
                <a:lnTo>
                  <a:pt x="148808" y="263534"/>
                </a:lnTo>
                <a:lnTo>
                  <a:pt x="91020" y="280674"/>
                </a:lnTo>
                <a:lnTo>
                  <a:pt x="38399" y="297854"/>
                </a:lnTo>
                <a:lnTo>
                  <a:pt x="11377" y="317198"/>
                </a:lnTo>
                <a:lnTo>
                  <a:pt x="1422" y="350960"/>
                </a:lnTo>
                <a:lnTo>
                  <a:pt x="0" y="411395"/>
                </a:lnTo>
                <a:lnTo>
                  <a:pt x="0" y="613897"/>
                </a:lnTo>
              </a:path>
            </a:pathLst>
          </a:custGeom>
          <a:ln w="12700">
            <a:solidFill>
              <a:srgbClr val="00AE9D"/>
            </a:solidFill>
          </a:ln>
        </p:spPr>
        <p:txBody>
          <a:bodyPr wrap="square" lIns="0" tIns="0" rIns="0" bIns="0" rtlCol="0"/>
          <a:lstStyle/>
          <a:p>
            <a:endParaRPr/>
          </a:p>
        </p:txBody>
      </p:sp>
      <p:sp>
        <p:nvSpPr>
          <p:cNvPr id="15" name="object 15"/>
          <p:cNvSpPr/>
          <p:nvPr/>
        </p:nvSpPr>
        <p:spPr>
          <a:xfrm>
            <a:off x="6941031" y="4369437"/>
            <a:ext cx="146685" cy="465455"/>
          </a:xfrm>
          <a:custGeom>
            <a:avLst/>
            <a:gdLst/>
            <a:ahLst/>
            <a:cxnLst/>
            <a:rect l="l" t="t" r="r" b="b"/>
            <a:pathLst>
              <a:path w="146684" h="465454">
                <a:moveTo>
                  <a:pt x="129095" y="0"/>
                </a:moveTo>
                <a:lnTo>
                  <a:pt x="129095" y="79209"/>
                </a:lnTo>
                <a:lnTo>
                  <a:pt x="129751" y="107758"/>
                </a:lnTo>
                <a:lnTo>
                  <a:pt x="125056" y="125525"/>
                </a:lnTo>
                <a:lnTo>
                  <a:pt x="81927" y="158419"/>
                </a:lnTo>
                <a:lnTo>
                  <a:pt x="48182" y="178140"/>
                </a:lnTo>
                <a:lnTo>
                  <a:pt x="5819" y="199378"/>
                </a:lnTo>
                <a:lnTo>
                  <a:pt x="0" y="201853"/>
                </a:lnTo>
                <a:lnTo>
                  <a:pt x="32121" y="236591"/>
                </a:lnTo>
                <a:lnTo>
                  <a:pt x="68428" y="280188"/>
                </a:lnTo>
                <a:lnTo>
                  <a:pt x="112955" y="347898"/>
                </a:lnTo>
                <a:lnTo>
                  <a:pt x="130954" y="389021"/>
                </a:lnTo>
                <a:lnTo>
                  <a:pt x="142435" y="429185"/>
                </a:lnTo>
                <a:lnTo>
                  <a:pt x="146469" y="465035"/>
                </a:lnTo>
              </a:path>
            </a:pathLst>
          </a:custGeom>
          <a:ln w="12700">
            <a:solidFill>
              <a:srgbClr val="00AE9D"/>
            </a:solidFill>
          </a:ln>
        </p:spPr>
        <p:txBody>
          <a:bodyPr wrap="square" lIns="0" tIns="0" rIns="0" bIns="0" rtlCol="0"/>
          <a:lstStyle/>
          <a:p>
            <a:endParaRPr/>
          </a:p>
        </p:txBody>
      </p:sp>
      <p:grpSp>
        <p:nvGrpSpPr>
          <p:cNvPr id="16" name="object 16"/>
          <p:cNvGrpSpPr/>
          <p:nvPr/>
        </p:nvGrpSpPr>
        <p:grpSpPr>
          <a:xfrm>
            <a:off x="6911227" y="3704516"/>
            <a:ext cx="638810" cy="1135380"/>
            <a:chOff x="6911227" y="3704516"/>
            <a:chExt cx="638810" cy="1135380"/>
          </a:xfrm>
        </p:grpSpPr>
        <p:sp>
          <p:nvSpPr>
            <p:cNvPr id="17" name="object 17"/>
            <p:cNvSpPr/>
            <p:nvPr/>
          </p:nvSpPr>
          <p:spPr>
            <a:xfrm>
              <a:off x="7359079" y="4369437"/>
              <a:ext cx="147955" cy="464184"/>
            </a:xfrm>
            <a:custGeom>
              <a:avLst/>
              <a:gdLst/>
              <a:ahLst/>
              <a:cxnLst/>
              <a:rect l="l" t="t" r="r" b="b"/>
              <a:pathLst>
                <a:path w="147954" h="464185">
                  <a:moveTo>
                    <a:pt x="18796" y="0"/>
                  </a:moveTo>
                  <a:lnTo>
                    <a:pt x="18796" y="79209"/>
                  </a:lnTo>
                  <a:lnTo>
                    <a:pt x="18133" y="107750"/>
                  </a:lnTo>
                  <a:lnTo>
                    <a:pt x="22828" y="125515"/>
                  </a:lnTo>
                  <a:lnTo>
                    <a:pt x="65989" y="158419"/>
                  </a:lnTo>
                  <a:lnTo>
                    <a:pt x="99748" y="178140"/>
                  </a:lnTo>
                  <a:lnTo>
                    <a:pt x="142121" y="199378"/>
                  </a:lnTo>
                  <a:lnTo>
                    <a:pt x="147942" y="201853"/>
                  </a:lnTo>
                  <a:lnTo>
                    <a:pt x="115812" y="236584"/>
                  </a:lnTo>
                  <a:lnTo>
                    <a:pt x="79490" y="280181"/>
                  </a:lnTo>
                  <a:lnTo>
                    <a:pt x="34718" y="347690"/>
                  </a:lnTo>
                  <a:lnTo>
                    <a:pt x="16227" y="388370"/>
                  </a:lnTo>
                  <a:lnTo>
                    <a:pt x="4256" y="428096"/>
                  </a:lnTo>
                  <a:lnTo>
                    <a:pt x="0" y="463753"/>
                  </a:lnTo>
                </a:path>
              </a:pathLst>
            </a:custGeom>
            <a:ln w="12700">
              <a:solidFill>
                <a:srgbClr val="00AE9D"/>
              </a:solidFill>
            </a:ln>
          </p:spPr>
          <p:txBody>
            <a:bodyPr wrap="square" lIns="0" tIns="0" rIns="0" bIns="0" rtlCol="0"/>
            <a:lstStyle/>
            <a:p>
              <a:endParaRPr/>
            </a:p>
          </p:txBody>
        </p:sp>
        <p:sp>
          <p:nvSpPr>
            <p:cNvPr id="18" name="object 18"/>
            <p:cNvSpPr/>
            <p:nvPr/>
          </p:nvSpPr>
          <p:spPr>
            <a:xfrm>
              <a:off x="7039458" y="4519662"/>
              <a:ext cx="367030" cy="120650"/>
            </a:xfrm>
            <a:custGeom>
              <a:avLst/>
              <a:gdLst/>
              <a:ahLst/>
              <a:cxnLst/>
              <a:rect l="l" t="t" r="r" b="b"/>
              <a:pathLst>
                <a:path w="367029" h="120650">
                  <a:moveTo>
                    <a:pt x="0" y="0"/>
                  </a:moveTo>
                  <a:lnTo>
                    <a:pt x="35890" y="71428"/>
                  </a:lnTo>
                  <a:lnTo>
                    <a:pt x="67479" y="107797"/>
                  </a:lnTo>
                  <a:lnTo>
                    <a:pt x="112430" y="120411"/>
                  </a:lnTo>
                  <a:lnTo>
                    <a:pt x="188404" y="120573"/>
                  </a:lnTo>
                  <a:lnTo>
                    <a:pt x="246532" y="110178"/>
                  </a:lnTo>
                  <a:lnTo>
                    <a:pt x="294763" y="86438"/>
                  </a:lnTo>
                  <a:lnTo>
                    <a:pt x="331752" y="56084"/>
                  </a:lnTo>
                  <a:lnTo>
                    <a:pt x="356153" y="25849"/>
                  </a:lnTo>
                  <a:lnTo>
                    <a:pt x="366623" y="2463"/>
                  </a:lnTo>
                </a:path>
              </a:pathLst>
            </a:custGeom>
            <a:ln w="12700">
              <a:solidFill>
                <a:srgbClr val="00AE9D"/>
              </a:solidFill>
            </a:ln>
          </p:spPr>
          <p:txBody>
            <a:bodyPr wrap="square" lIns="0" tIns="0" rIns="0" bIns="0" rtlCol="0"/>
            <a:lstStyle/>
            <a:p>
              <a:endParaRPr/>
            </a:p>
          </p:txBody>
        </p:sp>
        <p:sp>
          <p:nvSpPr>
            <p:cNvPr id="19" name="object 19"/>
            <p:cNvSpPr/>
            <p:nvPr/>
          </p:nvSpPr>
          <p:spPr>
            <a:xfrm>
              <a:off x="6940703" y="3887531"/>
              <a:ext cx="560070" cy="551180"/>
            </a:xfrm>
            <a:custGeom>
              <a:avLst/>
              <a:gdLst/>
              <a:ahLst/>
              <a:cxnLst/>
              <a:rect l="l" t="t" r="r" b="b"/>
              <a:pathLst>
                <a:path w="560070" h="551179">
                  <a:moveTo>
                    <a:pt x="279691" y="550672"/>
                  </a:moveTo>
                  <a:lnTo>
                    <a:pt x="323186" y="545470"/>
                  </a:lnTo>
                  <a:lnTo>
                    <a:pt x="353955" y="534028"/>
                  </a:lnTo>
                  <a:lnTo>
                    <a:pt x="372240" y="522586"/>
                  </a:lnTo>
                  <a:lnTo>
                    <a:pt x="378281" y="517385"/>
                  </a:lnTo>
                  <a:lnTo>
                    <a:pt x="439822" y="467576"/>
                  </a:lnTo>
                  <a:lnTo>
                    <a:pt x="477836" y="407924"/>
                  </a:lnTo>
                  <a:lnTo>
                    <a:pt x="497124" y="357872"/>
                  </a:lnTo>
                  <a:lnTo>
                    <a:pt x="502487" y="336867"/>
                  </a:lnTo>
                  <a:lnTo>
                    <a:pt x="527856" y="330783"/>
                  </a:lnTo>
                  <a:lnTo>
                    <a:pt x="542181" y="321821"/>
                  </a:lnTo>
                  <a:lnTo>
                    <a:pt x="550743" y="303738"/>
                  </a:lnTo>
                  <a:lnTo>
                    <a:pt x="558824" y="270294"/>
                  </a:lnTo>
                  <a:lnTo>
                    <a:pt x="560024" y="236583"/>
                  </a:lnTo>
                  <a:lnTo>
                    <a:pt x="550182" y="218600"/>
                  </a:lnTo>
                  <a:lnTo>
                    <a:pt x="537939" y="211420"/>
                  </a:lnTo>
                  <a:lnTo>
                    <a:pt x="531938" y="210121"/>
                  </a:lnTo>
                  <a:lnTo>
                    <a:pt x="505011" y="204137"/>
                  </a:lnTo>
                  <a:lnTo>
                    <a:pt x="493208" y="187232"/>
                  </a:lnTo>
                  <a:lnTo>
                    <a:pt x="490527" y="169609"/>
                  </a:lnTo>
                  <a:lnTo>
                    <a:pt x="490968" y="161467"/>
                  </a:lnTo>
                  <a:lnTo>
                    <a:pt x="498364" y="97298"/>
                  </a:lnTo>
                  <a:lnTo>
                    <a:pt x="492560" y="60972"/>
                  </a:lnTo>
                  <a:lnTo>
                    <a:pt x="411580" y="18084"/>
                  </a:lnTo>
                  <a:lnTo>
                    <a:pt x="349344" y="3913"/>
                  </a:lnTo>
                  <a:lnTo>
                    <a:pt x="278306" y="0"/>
                  </a:lnTo>
                  <a:lnTo>
                    <a:pt x="267575" y="50"/>
                  </a:lnTo>
                  <a:lnTo>
                    <a:pt x="207085" y="5238"/>
                  </a:lnTo>
                  <a:lnTo>
                    <a:pt x="154024" y="18084"/>
                  </a:lnTo>
                  <a:lnTo>
                    <a:pt x="101650" y="54531"/>
                  </a:lnTo>
                  <a:lnTo>
                    <a:pt x="78802" y="102258"/>
                  </a:lnTo>
                  <a:lnTo>
                    <a:pt x="73718" y="143745"/>
                  </a:lnTo>
                  <a:lnTo>
                    <a:pt x="74636" y="161467"/>
                  </a:lnTo>
                  <a:lnTo>
                    <a:pt x="78318" y="191753"/>
                  </a:lnTo>
                  <a:lnTo>
                    <a:pt x="75278" y="206916"/>
                  </a:lnTo>
                  <a:lnTo>
                    <a:pt x="61674" y="211518"/>
                  </a:lnTo>
                  <a:lnTo>
                    <a:pt x="33666" y="210121"/>
                  </a:lnTo>
                  <a:lnTo>
                    <a:pt x="10922" y="212497"/>
                  </a:lnTo>
                  <a:lnTo>
                    <a:pt x="540" y="219557"/>
                  </a:lnTo>
                  <a:lnTo>
                    <a:pt x="0" y="236942"/>
                  </a:lnTo>
                  <a:lnTo>
                    <a:pt x="6780" y="270294"/>
                  </a:lnTo>
                  <a:lnTo>
                    <a:pt x="20984" y="304999"/>
                  </a:lnTo>
                  <a:lnTo>
                    <a:pt x="39750" y="325183"/>
                  </a:lnTo>
                  <a:lnTo>
                    <a:pt x="56115" y="334566"/>
                  </a:lnTo>
                  <a:lnTo>
                    <a:pt x="63118" y="336867"/>
                  </a:lnTo>
                  <a:lnTo>
                    <a:pt x="78746" y="412425"/>
                  </a:lnTo>
                  <a:lnTo>
                    <a:pt x="96893" y="456415"/>
                  </a:lnTo>
                  <a:lnTo>
                    <a:pt x="129204" y="485761"/>
                  </a:lnTo>
                  <a:lnTo>
                    <a:pt x="187324" y="517385"/>
                  </a:lnTo>
                  <a:lnTo>
                    <a:pt x="205298" y="535126"/>
                  </a:lnTo>
                  <a:lnTo>
                    <a:pt x="220726" y="544490"/>
                  </a:lnTo>
                  <a:lnTo>
                    <a:pt x="242100" y="548582"/>
                  </a:lnTo>
                  <a:lnTo>
                    <a:pt x="277913" y="550506"/>
                  </a:lnTo>
                  <a:lnTo>
                    <a:pt x="279691" y="550672"/>
                  </a:lnTo>
                  <a:close/>
                </a:path>
              </a:pathLst>
            </a:custGeom>
            <a:ln w="12699">
              <a:solidFill>
                <a:srgbClr val="00AE9D"/>
              </a:solidFill>
            </a:ln>
          </p:spPr>
          <p:txBody>
            <a:bodyPr wrap="square" lIns="0" tIns="0" rIns="0" bIns="0" rtlCol="0"/>
            <a:lstStyle/>
            <a:p>
              <a:endParaRPr/>
            </a:p>
          </p:txBody>
        </p:sp>
        <p:sp>
          <p:nvSpPr>
            <p:cNvPr id="20" name="object 20"/>
            <p:cNvSpPr/>
            <p:nvPr/>
          </p:nvSpPr>
          <p:spPr>
            <a:xfrm>
              <a:off x="6917577" y="3710866"/>
              <a:ext cx="626110" cy="391160"/>
            </a:xfrm>
            <a:custGeom>
              <a:avLst/>
              <a:gdLst/>
              <a:ahLst/>
              <a:cxnLst/>
              <a:rect l="l" t="t" r="r" b="b"/>
              <a:pathLst>
                <a:path w="626109" h="391160">
                  <a:moveTo>
                    <a:pt x="39892" y="390631"/>
                  </a:moveTo>
                  <a:lnTo>
                    <a:pt x="12075" y="367862"/>
                  </a:lnTo>
                  <a:lnTo>
                    <a:pt x="0" y="351780"/>
                  </a:lnTo>
                  <a:lnTo>
                    <a:pt x="1142" y="334744"/>
                  </a:lnTo>
                  <a:lnTo>
                    <a:pt x="12980" y="309110"/>
                  </a:lnTo>
                  <a:lnTo>
                    <a:pt x="19447" y="298575"/>
                  </a:lnTo>
                  <a:lnTo>
                    <a:pt x="21469" y="291745"/>
                  </a:lnTo>
                  <a:lnTo>
                    <a:pt x="18926" y="285635"/>
                  </a:lnTo>
                  <a:lnTo>
                    <a:pt x="11698" y="277258"/>
                  </a:lnTo>
                  <a:lnTo>
                    <a:pt x="3763" y="264556"/>
                  </a:lnTo>
                  <a:lnTo>
                    <a:pt x="1119" y="249229"/>
                  </a:lnTo>
                  <a:lnTo>
                    <a:pt x="6647" y="233903"/>
                  </a:lnTo>
                  <a:lnTo>
                    <a:pt x="23229" y="221200"/>
                  </a:lnTo>
                  <a:lnTo>
                    <a:pt x="19381" y="214837"/>
                  </a:lnTo>
                  <a:lnTo>
                    <a:pt x="16816" y="203369"/>
                  </a:lnTo>
                  <a:lnTo>
                    <a:pt x="15861" y="192865"/>
                  </a:lnTo>
                  <a:lnTo>
                    <a:pt x="18748" y="180446"/>
                  </a:lnTo>
                  <a:lnTo>
                    <a:pt x="28362" y="168979"/>
                  </a:lnTo>
                  <a:lnTo>
                    <a:pt x="47588" y="161332"/>
                  </a:lnTo>
                  <a:lnTo>
                    <a:pt x="35650" y="134661"/>
                  </a:lnTo>
                  <a:lnTo>
                    <a:pt x="68086" y="105287"/>
                  </a:lnTo>
                  <a:lnTo>
                    <a:pt x="84269" y="103531"/>
                  </a:lnTo>
                  <a:lnTo>
                    <a:pt x="89899" y="104387"/>
                  </a:lnTo>
                  <a:lnTo>
                    <a:pt x="97575" y="106557"/>
                  </a:lnTo>
                  <a:lnTo>
                    <a:pt x="102187" y="101139"/>
                  </a:lnTo>
                  <a:lnTo>
                    <a:pt x="103722" y="84804"/>
                  </a:lnTo>
                  <a:lnTo>
                    <a:pt x="112563" y="66033"/>
                  </a:lnTo>
                  <a:lnTo>
                    <a:pt x="139091" y="53306"/>
                  </a:lnTo>
                  <a:lnTo>
                    <a:pt x="154992" y="52290"/>
                  </a:lnTo>
                  <a:lnTo>
                    <a:pt x="161139" y="58412"/>
                  </a:lnTo>
                  <a:lnTo>
                    <a:pt x="161550" y="36407"/>
                  </a:lnTo>
                  <a:lnTo>
                    <a:pt x="166335" y="25728"/>
                  </a:lnTo>
                  <a:lnTo>
                    <a:pt x="179675" y="23364"/>
                  </a:lnTo>
                  <a:lnTo>
                    <a:pt x="205754" y="26306"/>
                  </a:lnTo>
                  <a:lnTo>
                    <a:pt x="220613" y="29875"/>
                  </a:lnTo>
                  <a:lnTo>
                    <a:pt x="223178" y="39044"/>
                  </a:lnTo>
                  <a:lnTo>
                    <a:pt x="229555" y="15524"/>
                  </a:lnTo>
                  <a:lnTo>
                    <a:pt x="237661" y="5667"/>
                  </a:lnTo>
                  <a:lnTo>
                    <a:pt x="252880" y="7656"/>
                  </a:lnTo>
                  <a:lnTo>
                    <a:pt x="280595" y="19677"/>
                  </a:lnTo>
                  <a:lnTo>
                    <a:pt x="297463" y="4799"/>
                  </a:lnTo>
                  <a:lnTo>
                    <a:pt x="309762" y="0"/>
                  </a:lnTo>
                  <a:lnTo>
                    <a:pt x="323502" y="5423"/>
                  </a:lnTo>
                  <a:lnTo>
                    <a:pt x="344692" y="21213"/>
                  </a:lnTo>
                  <a:lnTo>
                    <a:pt x="359084" y="5820"/>
                  </a:lnTo>
                  <a:lnTo>
                    <a:pt x="369489" y="1273"/>
                  </a:lnTo>
                  <a:lnTo>
                    <a:pt x="380950" y="8096"/>
                  </a:lnTo>
                  <a:lnTo>
                    <a:pt x="398514" y="26814"/>
                  </a:lnTo>
                  <a:lnTo>
                    <a:pt x="428918" y="21261"/>
                  </a:lnTo>
                  <a:lnTo>
                    <a:pt x="445622" y="22542"/>
                  </a:lnTo>
                  <a:lnTo>
                    <a:pt x="454539" y="33474"/>
                  </a:lnTo>
                  <a:lnTo>
                    <a:pt x="461583" y="56875"/>
                  </a:lnTo>
                  <a:lnTo>
                    <a:pt x="496292" y="52442"/>
                  </a:lnTo>
                  <a:lnTo>
                    <a:pt x="514324" y="55794"/>
                  </a:lnTo>
                  <a:lnTo>
                    <a:pt x="521495" y="71278"/>
                  </a:lnTo>
                  <a:lnTo>
                    <a:pt x="523622" y="103243"/>
                  </a:lnTo>
                  <a:lnTo>
                    <a:pt x="561287" y="101286"/>
                  </a:lnTo>
                  <a:lnTo>
                    <a:pt x="578861" y="106684"/>
                  </a:lnTo>
                  <a:lnTo>
                    <a:pt x="580861" y="124885"/>
                  </a:lnTo>
                  <a:lnTo>
                    <a:pt x="571806" y="161332"/>
                  </a:lnTo>
                  <a:lnTo>
                    <a:pt x="602329" y="177206"/>
                  </a:lnTo>
                  <a:lnTo>
                    <a:pt x="614105" y="188972"/>
                  </a:lnTo>
                  <a:lnTo>
                    <a:pt x="608577" y="202461"/>
                  </a:lnTo>
                  <a:lnTo>
                    <a:pt x="587186" y="223499"/>
                  </a:lnTo>
                  <a:lnTo>
                    <a:pt x="615059" y="240300"/>
                  </a:lnTo>
                  <a:lnTo>
                    <a:pt x="625579" y="252801"/>
                  </a:lnTo>
                  <a:lnTo>
                    <a:pt x="619852" y="267211"/>
                  </a:lnTo>
                  <a:lnTo>
                    <a:pt x="598984" y="289742"/>
                  </a:lnTo>
                  <a:lnTo>
                    <a:pt x="619548" y="330516"/>
                  </a:lnTo>
                  <a:lnTo>
                    <a:pt x="623144" y="354139"/>
                  </a:lnTo>
                  <a:lnTo>
                    <a:pt x="606840" y="369640"/>
                  </a:lnTo>
                  <a:lnTo>
                    <a:pt x="567704" y="386046"/>
                  </a:lnTo>
                </a:path>
              </a:pathLst>
            </a:custGeom>
            <a:ln w="12700">
              <a:solidFill>
                <a:srgbClr val="00AE9D"/>
              </a:solidFill>
            </a:ln>
          </p:spPr>
          <p:txBody>
            <a:bodyPr wrap="square" lIns="0" tIns="0" rIns="0" bIns="0" rtlCol="0"/>
            <a:lstStyle/>
            <a:p>
              <a:endParaRPr/>
            </a:p>
          </p:txBody>
        </p:sp>
      </p:grpSp>
      <p:sp>
        <p:nvSpPr>
          <p:cNvPr id="21" name="object 21"/>
          <p:cNvSpPr/>
          <p:nvPr/>
        </p:nvSpPr>
        <p:spPr>
          <a:xfrm>
            <a:off x="7623784" y="4612904"/>
            <a:ext cx="69215" cy="34925"/>
          </a:xfrm>
          <a:custGeom>
            <a:avLst/>
            <a:gdLst/>
            <a:ahLst/>
            <a:cxnLst/>
            <a:rect l="l" t="t" r="r" b="b"/>
            <a:pathLst>
              <a:path w="69215" h="34925">
                <a:moveTo>
                  <a:pt x="68910" y="34429"/>
                </a:moveTo>
                <a:lnTo>
                  <a:pt x="39958" y="17477"/>
                </a:lnTo>
                <a:lnTo>
                  <a:pt x="18291" y="6927"/>
                </a:lnTo>
                <a:lnTo>
                  <a:pt x="4705" y="1522"/>
                </a:lnTo>
                <a:lnTo>
                  <a:pt x="0" y="0"/>
                </a:lnTo>
              </a:path>
            </a:pathLst>
          </a:custGeom>
          <a:ln w="12699">
            <a:solidFill>
              <a:srgbClr val="00AE9D"/>
            </a:solidFill>
          </a:ln>
        </p:spPr>
        <p:txBody>
          <a:bodyPr wrap="square" lIns="0" tIns="0" rIns="0" bIns="0" rtlCol="0"/>
          <a:lstStyle/>
          <a:p>
            <a:endParaRPr/>
          </a:p>
        </p:txBody>
      </p:sp>
      <p:sp>
        <p:nvSpPr>
          <p:cNvPr id="22" name="object 22"/>
          <p:cNvSpPr/>
          <p:nvPr/>
        </p:nvSpPr>
        <p:spPr>
          <a:xfrm>
            <a:off x="8089851" y="4560999"/>
            <a:ext cx="443230" cy="522605"/>
          </a:xfrm>
          <a:custGeom>
            <a:avLst/>
            <a:gdLst/>
            <a:ahLst/>
            <a:cxnLst/>
            <a:rect l="l" t="t" r="r" b="b"/>
            <a:pathLst>
              <a:path w="443229" h="522604">
                <a:moveTo>
                  <a:pt x="441528" y="522338"/>
                </a:moveTo>
                <a:lnTo>
                  <a:pt x="441528" y="343636"/>
                </a:lnTo>
                <a:lnTo>
                  <a:pt x="443010" y="239908"/>
                </a:lnTo>
                <a:lnTo>
                  <a:pt x="441907" y="182654"/>
                </a:lnTo>
                <a:lnTo>
                  <a:pt x="426199" y="125933"/>
                </a:lnTo>
                <a:lnTo>
                  <a:pt x="371006" y="77068"/>
                </a:lnTo>
                <a:lnTo>
                  <a:pt x="329615" y="57721"/>
                </a:lnTo>
                <a:lnTo>
                  <a:pt x="351391" y="28044"/>
                </a:lnTo>
                <a:lnTo>
                  <a:pt x="360086" y="12139"/>
                </a:lnTo>
                <a:lnTo>
                  <a:pt x="356994" y="4595"/>
                </a:lnTo>
                <a:lnTo>
                  <a:pt x="343407" y="0"/>
                </a:lnTo>
                <a:lnTo>
                  <a:pt x="275763" y="30175"/>
                </a:lnTo>
                <a:lnTo>
                  <a:pt x="229363" y="64936"/>
                </a:lnTo>
                <a:lnTo>
                  <a:pt x="183972" y="103632"/>
                </a:lnTo>
                <a:lnTo>
                  <a:pt x="141428" y="150651"/>
                </a:lnTo>
                <a:lnTo>
                  <a:pt x="108083" y="174796"/>
                </a:lnTo>
                <a:lnTo>
                  <a:pt x="66689" y="183692"/>
                </a:lnTo>
                <a:lnTo>
                  <a:pt x="0" y="184962"/>
                </a:lnTo>
              </a:path>
            </a:pathLst>
          </a:custGeom>
          <a:ln w="12700">
            <a:solidFill>
              <a:srgbClr val="00AE9D"/>
            </a:solidFill>
          </a:ln>
        </p:spPr>
        <p:txBody>
          <a:bodyPr wrap="square" lIns="0" tIns="0" rIns="0" bIns="0" rtlCol="0"/>
          <a:lstStyle/>
          <a:p>
            <a:endParaRPr/>
          </a:p>
        </p:txBody>
      </p:sp>
      <p:grpSp>
        <p:nvGrpSpPr>
          <p:cNvPr id="23" name="object 23"/>
          <p:cNvGrpSpPr/>
          <p:nvPr/>
        </p:nvGrpSpPr>
        <p:grpSpPr>
          <a:xfrm>
            <a:off x="0" y="1630756"/>
            <a:ext cx="3049270" cy="3514090"/>
            <a:chOff x="0" y="1630756"/>
            <a:chExt cx="3049270" cy="3514090"/>
          </a:xfrm>
        </p:grpSpPr>
        <p:sp>
          <p:nvSpPr>
            <p:cNvPr id="24" name="object 24"/>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5" name="object 25"/>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6" name="object 26"/>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7" name="object 47"/>
          <p:cNvSpPr txBox="1"/>
          <p:nvPr/>
        </p:nvSpPr>
        <p:spPr>
          <a:xfrm>
            <a:off x="1031299" y="1403508"/>
            <a:ext cx="3878579"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Bahnschrift SemiBold Condensed" panose="020B0502040204020203" pitchFamily="34" charset="0"/>
                <a:cs typeface="DIN OT Cond"/>
              </a:rPr>
              <a:t>Legen</a:t>
            </a:r>
            <a:r>
              <a:rPr sz="1600" b="1" spc="-3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Sie</a:t>
            </a:r>
            <a:r>
              <a:rPr sz="1600" b="1" spc="-2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den</a:t>
            </a:r>
            <a:r>
              <a:rPr sz="1600" b="1" spc="-25" dirty="0">
                <a:solidFill>
                  <a:srgbClr val="231F20"/>
                </a:solidFill>
                <a:latin typeface="Bahnschrift SemiBold Condensed" panose="020B0502040204020203" pitchFamily="34" charset="0"/>
                <a:cs typeface="DIN OT Cond"/>
              </a:rPr>
              <a:t> Fokus</a:t>
            </a:r>
            <a:r>
              <a:rPr sz="1600" b="1" spc="-3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auf</a:t>
            </a:r>
            <a:r>
              <a:rPr sz="1600" b="1" spc="-25" dirty="0">
                <a:solidFill>
                  <a:srgbClr val="231F20"/>
                </a:solidFill>
                <a:latin typeface="Bahnschrift SemiBold Condensed" panose="020B0502040204020203" pitchFamily="34" charset="0"/>
                <a:cs typeface="DIN OT Cond"/>
              </a:rPr>
              <a:t> unterstützenswerte Kommentare.</a:t>
            </a:r>
            <a:endParaRPr sz="1600" dirty="0">
              <a:latin typeface="Bahnschrift SemiBold Condensed" panose="020B0502040204020203" pitchFamily="34" charset="0"/>
              <a:cs typeface="DIN OT Cond"/>
            </a:endParaRPr>
          </a:p>
        </p:txBody>
      </p:sp>
      <p:sp>
        <p:nvSpPr>
          <p:cNvPr id="48" name="object 48"/>
          <p:cNvSpPr/>
          <p:nvPr/>
        </p:nvSpPr>
        <p:spPr>
          <a:xfrm>
            <a:off x="503996" y="1362597"/>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49" name="object 49"/>
          <p:cNvSpPr txBox="1"/>
          <p:nvPr/>
        </p:nvSpPr>
        <p:spPr>
          <a:xfrm>
            <a:off x="1031299" y="1940079"/>
            <a:ext cx="5180330"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Bahnschrift SemiBold Condensed" panose="020B0502040204020203" pitchFamily="34" charset="0"/>
                <a:cs typeface="DIN OT Cond"/>
              </a:rPr>
              <a:t>Profitieren</a:t>
            </a:r>
            <a:r>
              <a:rPr sz="1600" b="1" spc="-4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Sie</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davon,</a:t>
            </a:r>
            <a:r>
              <a:rPr sz="1600" b="1" spc="-4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dass</a:t>
            </a:r>
            <a:r>
              <a:rPr sz="1600" b="1" spc="-3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sich</a:t>
            </a:r>
            <a:r>
              <a:rPr sz="1600" b="1" spc="-4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Ihre</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Community</a:t>
            </a:r>
            <a:r>
              <a:rPr sz="1600" b="1" spc="-40" dirty="0">
                <a:solidFill>
                  <a:srgbClr val="231F20"/>
                </a:solidFill>
                <a:latin typeface="Bahnschrift SemiBold Condensed" panose="020B0502040204020203" pitchFamily="34" charset="0"/>
                <a:cs typeface="DIN OT Cond"/>
              </a:rPr>
              <a:t> </a:t>
            </a:r>
            <a:r>
              <a:rPr sz="1600" b="1" spc="-10" dirty="0">
                <a:solidFill>
                  <a:srgbClr val="231F20"/>
                </a:solidFill>
                <a:latin typeface="Bahnschrift SemiBold Condensed" panose="020B0502040204020203" pitchFamily="34" charset="0"/>
                <a:cs typeface="DIN OT Cond"/>
              </a:rPr>
              <a:t>an</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Ihrem</a:t>
            </a:r>
            <a:r>
              <a:rPr sz="1600" b="1" spc="-35" dirty="0">
                <a:solidFill>
                  <a:srgbClr val="231F20"/>
                </a:solidFill>
                <a:latin typeface="Bahnschrift SemiBold Condensed" panose="020B0502040204020203" pitchFamily="34" charset="0"/>
                <a:cs typeface="DIN OT Cond"/>
              </a:rPr>
              <a:t> </a:t>
            </a:r>
            <a:r>
              <a:rPr sz="1600" b="1" spc="-25" dirty="0">
                <a:solidFill>
                  <a:srgbClr val="231F20"/>
                </a:solidFill>
                <a:latin typeface="Bahnschrift SemiBold Condensed" panose="020B0502040204020203" pitchFamily="34" charset="0"/>
                <a:cs typeface="DIN OT Cond"/>
              </a:rPr>
              <a:t>Verhalten</a:t>
            </a:r>
            <a:r>
              <a:rPr sz="1600" b="1" spc="-4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orientiert.</a:t>
            </a:r>
            <a:endParaRPr sz="1600" dirty="0">
              <a:latin typeface="Bahnschrift SemiBold Condensed" panose="020B0502040204020203" pitchFamily="34" charset="0"/>
              <a:cs typeface="DIN OT Cond"/>
            </a:endParaRPr>
          </a:p>
        </p:txBody>
      </p:sp>
      <p:sp>
        <p:nvSpPr>
          <p:cNvPr id="50" name="object 50"/>
          <p:cNvSpPr/>
          <p:nvPr/>
        </p:nvSpPr>
        <p:spPr>
          <a:xfrm>
            <a:off x="503996" y="1908717"/>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1" name="object 51"/>
          <p:cNvSpPr txBox="1"/>
          <p:nvPr/>
        </p:nvSpPr>
        <p:spPr>
          <a:xfrm>
            <a:off x="1029500" y="2486861"/>
            <a:ext cx="7769859"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Bahnschrift SemiBold Condensed" panose="020B0502040204020203" pitchFamily="34" charset="0"/>
                <a:cs typeface="DIN OT Cond"/>
              </a:rPr>
              <a:t>Legen</a:t>
            </a:r>
            <a:r>
              <a:rPr sz="1600" b="1" spc="-3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Sie</a:t>
            </a:r>
            <a:r>
              <a:rPr sz="1600" b="1" spc="-3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die</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Ziele</a:t>
            </a:r>
            <a:r>
              <a:rPr sz="1600" b="1" spc="-3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Ihres</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Community-Managements</a:t>
            </a:r>
            <a:r>
              <a:rPr sz="1600" b="1" spc="-3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fest</a:t>
            </a:r>
            <a:r>
              <a:rPr sz="1600" b="1" spc="-3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und</a:t>
            </a:r>
            <a:r>
              <a:rPr sz="1600" b="1" spc="-3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wenden</a:t>
            </a:r>
            <a:r>
              <a:rPr sz="1600" b="1" spc="-3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Sie</a:t>
            </a:r>
            <a:r>
              <a:rPr sz="1600" b="1" spc="-3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interaktives</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Empowerment</a:t>
            </a:r>
            <a:r>
              <a:rPr sz="1600" b="1" spc="-3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entsprechend</a:t>
            </a:r>
            <a:r>
              <a:rPr sz="1600" b="1" spc="-3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an.</a:t>
            </a:r>
            <a:endParaRPr sz="1600" dirty="0">
              <a:latin typeface="Bahnschrift SemiBold Condensed" panose="020B0502040204020203" pitchFamily="34" charset="0"/>
              <a:cs typeface="DIN OT Cond"/>
            </a:endParaRPr>
          </a:p>
        </p:txBody>
      </p:sp>
      <p:sp>
        <p:nvSpPr>
          <p:cNvPr id="52" name="object 52"/>
          <p:cNvSpPr/>
          <p:nvPr/>
        </p:nvSpPr>
        <p:spPr>
          <a:xfrm>
            <a:off x="511163" y="2472767"/>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3" name="object 53"/>
          <p:cNvSpPr txBox="1"/>
          <p:nvPr/>
        </p:nvSpPr>
        <p:spPr>
          <a:xfrm>
            <a:off x="1029500" y="3032830"/>
            <a:ext cx="3792854"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Bahnschrift SemiBold Condensed" panose="020B0502040204020203" pitchFamily="34" charset="0"/>
                <a:cs typeface="DIN OT Cond"/>
              </a:rPr>
              <a:t>Stellen</a:t>
            </a:r>
            <a:r>
              <a:rPr sz="1600" b="1" spc="-4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Sie</a:t>
            </a:r>
            <a:r>
              <a:rPr sz="1600" b="1" spc="-40" dirty="0">
                <a:solidFill>
                  <a:srgbClr val="231F20"/>
                </a:solidFill>
                <a:latin typeface="Bahnschrift SemiBold Condensed" panose="020B0502040204020203" pitchFamily="34" charset="0"/>
                <a:cs typeface="DIN OT Cond"/>
              </a:rPr>
              <a:t> </a:t>
            </a:r>
            <a:r>
              <a:rPr sz="1600" b="1" spc="-25" dirty="0">
                <a:solidFill>
                  <a:srgbClr val="231F20"/>
                </a:solidFill>
                <a:latin typeface="Bahnschrift SemiBold Condensed" panose="020B0502040204020203" pitchFamily="34" charset="0"/>
                <a:cs typeface="DIN OT Cond"/>
              </a:rPr>
              <a:t>Ressourcen</a:t>
            </a:r>
            <a:r>
              <a:rPr sz="1600" b="1" spc="-3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für</a:t>
            </a:r>
            <a:r>
              <a:rPr sz="1600" b="1" spc="-4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die</a:t>
            </a:r>
            <a:r>
              <a:rPr sz="1600" b="1" spc="-40"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Moderation</a:t>
            </a:r>
            <a:r>
              <a:rPr sz="1600" b="1" spc="-35"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zur</a:t>
            </a:r>
            <a:r>
              <a:rPr sz="1600" b="1" spc="-40" dirty="0">
                <a:solidFill>
                  <a:srgbClr val="231F20"/>
                </a:solidFill>
                <a:latin typeface="Bahnschrift SemiBold Condensed" panose="020B0502040204020203" pitchFamily="34" charset="0"/>
                <a:cs typeface="DIN OT Cond"/>
              </a:rPr>
              <a:t> </a:t>
            </a:r>
            <a:r>
              <a:rPr sz="1600" b="1" spc="-25" dirty="0">
                <a:solidFill>
                  <a:srgbClr val="231F20"/>
                </a:solidFill>
                <a:latin typeface="Bahnschrift SemiBold Condensed" panose="020B0502040204020203" pitchFamily="34" charset="0"/>
                <a:cs typeface="DIN OT Cond"/>
              </a:rPr>
              <a:t>Verfügung.</a:t>
            </a:r>
            <a:endParaRPr sz="1600" dirty="0">
              <a:latin typeface="Bahnschrift SemiBold Condensed" panose="020B0502040204020203" pitchFamily="34" charset="0"/>
              <a:cs typeface="DIN OT Cond"/>
            </a:endParaRPr>
          </a:p>
        </p:txBody>
      </p:sp>
      <p:sp>
        <p:nvSpPr>
          <p:cNvPr id="54" name="object 54"/>
          <p:cNvSpPr/>
          <p:nvPr/>
        </p:nvSpPr>
        <p:spPr>
          <a:xfrm>
            <a:off x="502198" y="3009923"/>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5" name="object 55"/>
          <p:cNvSpPr txBox="1"/>
          <p:nvPr/>
        </p:nvSpPr>
        <p:spPr>
          <a:xfrm>
            <a:off x="1029500" y="3587915"/>
            <a:ext cx="1637664"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Bahnschrift SemiBold Condensed" panose="020B0502040204020203" pitchFamily="34" charset="0"/>
                <a:cs typeface="DIN OT Cond"/>
              </a:rPr>
              <a:t>Wagen</a:t>
            </a:r>
            <a:r>
              <a:rPr sz="1600" b="1" spc="-50" dirty="0">
                <a:solidFill>
                  <a:srgbClr val="231F20"/>
                </a:solidFill>
                <a:latin typeface="Bahnschrift SemiBold Condensed" panose="020B0502040204020203" pitchFamily="34" charset="0"/>
                <a:cs typeface="DIN OT Cond"/>
              </a:rPr>
              <a:t> </a:t>
            </a:r>
            <a:r>
              <a:rPr sz="1600" b="1" spc="-15" dirty="0">
                <a:solidFill>
                  <a:srgbClr val="231F20"/>
                </a:solidFill>
                <a:latin typeface="Bahnschrift SemiBold Condensed" panose="020B0502040204020203" pitchFamily="34" charset="0"/>
                <a:cs typeface="DIN OT Cond"/>
              </a:rPr>
              <a:t>Sie</a:t>
            </a:r>
            <a:r>
              <a:rPr sz="1600" b="1" spc="-50" dirty="0">
                <a:solidFill>
                  <a:srgbClr val="231F20"/>
                </a:solidFill>
                <a:latin typeface="Bahnschrift SemiBold Condensed" panose="020B0502040204020203" pitchFamily="34" charset="0"/>
                <a:cs typeface="DIN OT Cond"/>
              </a:rPr>
              <a:t> </a:t>
            </a:r>
            <a:r>
              <a:rPr sz="1600" b="1" spc="-25" dirty="0">
                <a:solidFill>
                  <a:srgbClr val="231F20"/>
                </a:solidFill>
                <a:latin typeface="Bahnschrift SemiBold Condensed" panose="020B0502040204020203" pitchFamily="34" charset="0"/>
                <a:cs typeface="DIN OT Cond"/>
              </a:rPr>
              <a:t>Experimente.</a:t>
            </a:r>
            <a:endParaRPr sz="1600" dirty="0">
              <a:latin typeface="Bahnschrift SemiBold Condensed" panose="020B0502040204020203" pitchFamily="34" charset="0"/>
              <a:cs typeface="DIN OT Cond"/>
            </a:endParaRPr>
          </a:p>
        </p:txBody>
      </p:sp>
      <p:sp>
        <p:nvSpPr>
          <p:cNvPr id="56" name="object 56"/>
          <p:cNvSpPr/>
          <p:nvPr/>
        </p:nvSpPr>
        <p:spPr>
          <a:xfrm>
            <a:off x="502198" y="3565009"/>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7" name="object 57"/>
          <p:cNvSpPr txBox="1"/>
          <p:nvPr/>
        </p:nvSpPr>
        <p:spPr>
          <a:xfrm>
            <a:off x="1029500" y="4133698"/>
            <a:ext cx="1861185"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Bahnschrift SemiBold Condensed" panose="020B0502040204020203" pitchFamily="34" charset="0"/>
                <a:cs typeface="DIN OT Cond"/>
              </a:rPr>
              <a:t>E</a:t>
            </a:r>
            <a:r>
              <a:rPr sz="1600" b="1" spc="10" dirty="0">
                <a:solidFill>
                  <a:srgbClr val="231F20"/>
                </a:solidFill>
                <a:latin typeface="Bahnschrift SemiBold Condensed" panose="020B0502040204020203" pitchFamily="34" charset="0"/>
                <a:cs typeface="DIN OT Cond"/>
              </a:rPr>
              <a:t>r</a:t>
            </a:r>
            <a:r>
              <a:rPr sz="1600" b="1" spc="-25" dirty="0">
                <a:solidFill>
                  <a:srgbClr val="231F20"/>
                </a:solidFill>
                <a:latin typeface="Bahnschrift SemiBold Condensed" panose="020B0502040204020203" pitchFamily="34" charset="0"/>
                <a:cs typeface="DIN OT Cond"/>
              </a:rPr>
              <a:t>w</a:t>
            </a:r>
            <a:r>
              <a:rPr sz="1600" b="1" spc="-20" dirty="0">
                <a:solidFill>
                  <a:srgbClr val="231F20"/>
                </a:solidFill>
                <a:latin typeface="Bahnschrift SemiBold Condensed" panose="020B0502040204020203" pitchFamily="34" charset="0"/>
                <a:cs typeface="DIN OT Cond"/>
              </a:rPr>
              <a:t>ar</a:t>
            </a:r>
            <a:r>
              <a:rPr sz="1600" b="1" spc="-25" dirty="0">
                <a:solidFill>
                  <a:srgbClr val="231F20"/>
                </a:solidFill>
                <a:latin typeface="Bahnschrift SemiBold Condensed" panose="020B0502040204020203" pitchFamily="34" charset="0"/>
                <a:cs typeface="DIN OT Cond"/>
              </a:rPr>
              <a:t>t</a:t>
            </a:r>
            <a:r>
              <a:rPr sz="1600" b="1" spc="-20" dirty="0">
                <a:solidFill>
                  <a:srgbClr val="231F20"/>
                </a:solidFill>
                <a:latin typeface="Bahnschrift SemiBold Condensed" panose="020B0502040204020203" pitchFamily="34" charset="0"/>
                <a:cs typeface="DIN OT Cond"/>
              </a:rPr>
              <a:t>e</a:t>
            </a:r>
            <a:r>
              <a:rPr sz="1600" b="1" dirty="0">
                <a:solidFill>
                  <a:srgbClr val="231F20"/>
                </a:solidFill>
                <a:latin typeface="Bahnschrift SemiBold Condensed" panose="020B0502040204020203" pitchFamily="34" charset="0"/>
                <a:cs typeface="DIN OT Cond"/>
              </a:rPr>
              <a:t>n</a:t>
            </a:r>
            <a:r>
              <a:rPr sz="1600" b="1" spc="-35" dirty="0">
                <a:solidFill>
                  <a:srgbClr val="231F20"/>
                </a:solidFill>
                <a:latin typeface="Bahnschrift SemiBold Condensed" panose="020B0502040204020203" pitchFamily="34" charset="0"/>
                <a:cs typeface="DIN OT Cond"/>
              </a:rPr>
              <a:t> </a:t>
            </a:r>
            <a:r>
              <a:rPr sz="1600" b="1" spc="-20" dirty="0">
                <a:solidFill>
                  <a:srgbClr val="231F20"/>
                </a:solidFill>
                <a:latin typeface="Bahnschrift SemiBold Condensed" panose="020B0502040204020203" pitchFamily="34" charset="0"/>
                <a:cs typeface="DIN OT Cond"/>
              </a:rPr>
              <a:t>Si</a:t>
            </a:r>
            <a:r>
              <a:rPr sz="1600" b="1" dirty="0">
                <a:solidFill>
                  <a:srgbClr val="231F20"/>
                </a:solidFill>
                <a:latin typeface="Bahnschrift SemiBold Condensed" panose="020B0502040204020203" pitchFamily="34" charset="0"/>
                <a:cs typeface="DIN OT Cond"/>
              </a:rPr>
              <a:t>e</a:t>
            </a:r>
            <a:r>
              <a:rPr sz="1600" b="1" spc="-35" dirty="0">
                <a:solidFill>
                  <a:srgbClr val="231F20"/>
                </a:solidFill>
                <a:latin typeface="Bahnschrift SemiBold Condensed" panose="020B0502040204020203" pitchFamily="34" charset="0"/>
                <a:cs typeface="DIN OT Cond"/>
              </a:rPr>
              <a:t> </a:t>
            </a:r>
            <a:r>
              <a:rPr sz="1600" b="1" spc="-30" dirty="0">
                <a:solidFill>
                  <a:srgbClr val="231F20"/>
                </a:solidFill>
                <a:latin typeface="Bahnschrift SemiBold Condensed" panose="020B0502040204020203" pitchFamily="34" charset="0"/>
                <a:cs typeface="DIN OT Cond"/>
              </a:rPr>
              <a:t>k</a:t>
            </a:r>
            <a:r>
              <a:rPr sz="1600" b="1" spc="-20" dirty="0">
                <a:solidFill>
                  <a:srgbClr val="231F20"/>
                </a:solidFill>
                <a:latin typeface="Bahnschrift SemiBold Condensed" panose="020B0502040204020203" pitchFamily="34" charset="0"/>
                <a:cs typeface="DIN OT Cond"/>
              </a:rPr>
              <a:t>ein</a:t>
            </a:r>
            <a:r>
              <a:rPr sz="1600" b="1" dirty="0">
                <a:solidFill>
                  <a:srgbClr val="231F20"/>
                </a:solidFill>
                <a:latin typeface="Bahnschrift SemiBold Condensed" panose="020B0502040204020203" pitchFamily="34" charset="0"/>
                <a:cs typeface="DIN OT Cond"/>
              </a:rPr>
              <a:t>e</a:t>
            </a:r>
            <a:r>
              <a:rPr sz="1600" b="1" spc="-35" dirty="0">
                <a:solidFill>
                  <a:srgbClr val="231F20"/>
                </a:solidFill>
                <a:latin typeface="Bahnschrift SemiBold Condensed" panose="020B0502040204020203" pitchFamily="34" charset="0"/>
                <a:cs typeface="DIN OT Cond"/>
              </a:rPr>
              <a:t> </a:t>
            </a:r>
            <a:r>
              <a:rPr sz="1600" b="1" spc="-50" dirty="0">
                <a:solidFill>
                  <a:srgbClr val="231F20"/>
                </a:solidFill>
                <a:latin typeface="Bahnschrift SemiBold Condensed" panose="020B0502040204020203" pitchFamily="34" charset="0"/>
                <a:cs typeface="DIN OT Cond"/>
              </a:rPr>
              <a:t>W</a:t>
            </a:r>
            <a:r>
              <a:rPr sz="1600" b="1" spc="-20" dirty="0">
                <a:solidFill>
                  <a:srgbClr val="231F20"/>
                </a:solidFill>
                <a:latin typeface="Bahnschrift SemiBold Condensed" panose="020B0502040204020203" pitchFamily="34" charset="0"/>
                <a:cs typeface="DIN OT Cond"/>
              </a:rPr>
              <a:t>unde</a:t>
            </a:r>
            <a:r>
              <a:rPr sz="1600" b="1" spc="-95" dirty="0">
                <a:solidFill>
                  <a:srgbClr val="231F20"/>
                </a:solidFill>
                <a:latin typeface="Bahnschrift SemiBold Condensed" panose="020B0502040204020203" pitchFamily="34" charset="0"/>
                <a:cs typeface="DIN OT Cond"/>
              </a:rPr>
              <a:t>r</a:t>
            </a:r>
            <a:r>
              <a:rPr sz="1600" b="1" dirty="0">
                <a:solidFill>
                  <a:srgbClr val="231F20"/>
                </a:solidFill>
                <a:latin typeface="Bahnschrift SemiBold Condensed" panose="020B0502040204020203" pitchFamily="34" charset="0"/>
                <a:cs typeface="DIN OT Cond"/>
              </a:rPr>
              <a:t>.</a:t>
            </a:r>
            <a:endParaRPr sz="1600" dirty="0">
              <a:latin typeface="Bahnschrift SemiBold Condensed" panose="020B0502040204020203" pitchFamily="34" charset="0"/>
              <a:cs typeface="DIN OT Cond"/>
            </a:endParaRPr>
          </a:p>
        </p:txBody>
      </p:sp>
      <p:sp>
        <p:nvSpPr>
          <p:cNvPr id="58" name="object 58"/>
          <p:cNvSpPr/>
          <p:nvPr/>
        </p:nvSpPr>
        <p:spPr>
          <a:xfrm>
            <a:off x="502198" y="4111130"/>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9" name="object 59"/>
          <p:cNvSpPr txBox="1"/>
          <p:nvPr/>
        </p:nvSpPr>
        <p:spPr>
          <a:xfrm>
            <a:off x="504902" y="1348232"/>
            <a:ext cx="319048" cy="3198311"/>
          </a:xfrm>
          <a:prstGeom prst="rect">
            <a:avLst/>
          </a:prstGeom>
        </p:spPr>
        <p:txBody>
          <a:bodyPr vert="horz" wrap="square" lIns="0" tIns="12700" rIns="0" bIns="0" rtlCol="0">
            <a:spAutoFit/>
          </a:bodyPr>
          <a:lstStyle/>
          <a:p>
            <a:pPr marL="13970" algn="ctr">
              <a:lnSpc>
                <a:spcPct val="100000"/>
              </a:lnSpc>
              <a:spcBef>
                <a:spcPts val="1723"/>
              </a:spcBef>
            </a:pPr>
            <a:r>
              <a:rPr sz="2200" b="1" dirty="0">
                <a:solidFill>
                  <a:srgbClr val="FFFFFF"/>
                </a:solidFill>
                <a:latin typeface="Bahnschrift SemiBold Condensed" panose="020B0502040204020203" pitchFamily="34" charset="0"/>
                <a:cs typeface="DIN OT Cond"/>
              </a:rPr>
              <a:t>1</a:t>
            </a:r>
            <a:endParaRPr sz="2200" dirty="0">
              <a:latin typeface="Bahnschrift SemiBold Condensed" panose="020B0502040204020203" pitchFamily="34" charset="0"/>
              <a:cs typeface="DIN OT Cond"/>
            </a:endParaRPr>
          </a:p>
          <a:p>
            <a:pPr marL="13970" algn="ctr">
              <a:lnSpc>
                <a:spcPct val="100000"/>
              </a:lnSpc>
              <a:spcBef>
                <a:spcPts val="1723"/>
              </a:spcBef>
            </a:pPr>
            <a:r>
              <a:rPr sz="2200" b="1" dirty="0">
                <a:solidFill>
                  <a:srgbClr val="FFFFFF"/>
                </a:solidFill>
                <a:latin typeface="Bahnschrift SemiBold Condensed" panose="020B0502040204020203" pitchFamily="34" charset="0"/>
                <a:cs typeface="DIN OT Cond"/>
              </a:rPr>
              <a:t>2</a:t>
            </a:r>
            <a:endParaRPr sz="2200" dirty="0">
              <a:latin typeface="Bahnschrift SemiBold Condensed" panose="020B0502040204020203" pitchFamily="34" charset="0"/>
              <a:cs typeface="DIN OT Cond"/>
            </a:endParaRPr>
          </a:p>
          <a:p>
            <a:pPr marL="12700" algn="ctr">
              <a:lnSpc>
                <a:spcPct val="100000"/>
              </a:lnSpc>
              <a:spcBef>
                <a:spcPts val="1723"/>
              </a:spcBef>
            </a:pPr>
            <a:r>
              <a:rPr sz="2200" b="1" dirty="0">
                <a:solidFill>
                  <a:srgbClr val="FFFFFF"/>
                </a:solidFill>
                <a:latin typeface="Bahnschrift SemiBold Condensed" panose="020B0502040204020203" pitchFamily="34" charset="0"/>
                <a:cs typeface="DIN OT Cond"/>
              </a:rPr>
              <a:t>3</a:t>
            </a:r>
            <a:endParaRPr sz="2200" dirty="0">
              <a:latin typeface="Bahnschrift SemiBold Condensed" panose="020B0502040204020203" pitchFamily="34" charset="0"/>
              <a:cs typeface="DIN OT Cond"/>
            </a:endParaRPr>
          </a:p>
          <a:p>
            <a:pPr marL="12700" algn="ctr">
              <a:lnSpc>
                <a:spcPct val="100000"/>
              </a:lnSpc>
              <a:spcBef>
                <a:spcPts val="1723"/>
              </a:spcBef>
            </a:pPr>
            <a:r>
              <a:rPr sz="2200" b="1" dirty="0">
                <a:solidFill>
                  <a:srgbClr val="FFFFFF"/>
                </a:solidFill>
                <a:latin typeface="Bahnschrift SemiBold Condensed" panose="020B0502040204020203" pitchFamily="34" charset="0"/>
                <a:cs typeface="DIN OT Cond"/>
              </a:rPr>
              <a:t>4</a:t>
            </a:r>
            <a:endParaRPr sz="2200" dirty="0">
              <a:latin typeface="Bahnschrift SemiBold Condensed" panose="020B0502040204020203" pitchFamily="34" charset="0"/>
              <a:cs typeface="DIN OT Cond"/>
            </a:endParaRPr>
          </a:p>
          <a:p>
            <a:pPr marL="12700" algn="ctr">
              <a:lnSpc>
                <a:spcPct val="100000"/>
              </a:lnSpc>
              <a:spcBef>
                <a:spcPts val="1723"/>
              </a:spcBef>
            </a:pPr>
            <a:r>
              <a:rPr sz="2200" b="1" dirty="0">
                <a:solidFill>
                  <a:srgbClr val="FFFFFF"/>
                </a:solidFill>
                <a:latin typeface="Bahnschrift SemiBold Condensed" panose="020B0502040204020203" pitchFamily="34" charset="0"/>
                <a:cs typeface="DIN OT Cond"/>
              </a:rPr>
              <a:t>5</a:t>
            </a:r>
            <a:endParaRPr sz="2200" dirty="0">
              <a:latin typeface="Bahnschrift SemiBold Condensed" panose="020B0502040204020203" pitchFamily="34" charset="0"/>
              <a:cs typeface="DIN OT Cond"/>
            </a:endParaRPr>
          </a:p>
          <a:p>
            <a:pPr marL="12700" algn="ctr">
              <a:lnSpc>
                <a:spcPct val="100000"/>
              </a:lnSpc>
              <a:spcBef>
                <a:spcPts val="1723"/>
              </a:spcBef>
            </a:pPr>
            <a:r>
              <a:rPr sz="2200" b="1" dirty="0">
                <a:solidFill>
                  <a:srgbClr val="FFFFFF"/>
                </a:solidFill>
                <a:latin typeface="Bahnschrift SemiBold Condensed" panose="020B0502040204020203" pitchFamily="34" charset="0"/>
                <a:cs typeface="DIN OT Cond"/>
              </a:rPr>
              <a:t>6</a:t>
            </a:r>
            <a:endParaRPr sz="2200" dirty="0">
              <a:latin typeface="Bahnschrift SemiBold Condensed" panose="020B0502040204020203" pitchFamily="34" charset="0"/>
              <a:cs typeface="DIN OT Cond"/>
            </a:endParaRPr>
          </a:p>
        </p:txBody>
      </p:sp>
      <p:sp>
        <p:nvSpPr>
          <p:cNvPr id="60" name="object 60"/>
          <p:cNvSpPr txBox="1">
            <a:spLocks noGrp="1"/>
          </p:cNvSpPr>
          <p:nvPr>
            <p:ph type="title"/>
          </p:nvPr>
        </p:nvSpPr>
        <p:spPr>
          <a:xfrm>
            <a:off x="493074" y="533377"/>
            <a:ext cx="3424554" cy="452120"/>
          </a:xfrm>
          <a:prstGeom prst="rect">
            <a:avLst/>
          </a:prstGeom>
        </p:spPr>
        <p:txBody>
          <a:bodyPr vert="horz" wrap="square" lIns="0" tIns="12700" rIns="0" bIns="0" rtlCol="0">
            <a:spAutoFit/>
          </a:bodyPr>
          <a:lstStyle/>
          <a:p>
            <a:pPr marL="12700">
              <a:lnSpc>
                <a:spcPct val="100000"/>
              </a:lnSpc>
              <a:spcBef>
                <a:spcPts val="100"/>
              </a:spcBef>
            </a:pPr>
            <a:r>
              <a:rPr spc="-10" dirty="0"/>
              <a:t>HANDLUNGSEMPFEHLUNGEN</a:t>
            </a:r>
          </a:p>
        </p:txBody>
      </p:sp>
      <p:sp>
        <p:nvSpPr>
          <p:cNvPr id="61" name="object 61"/>
          <p:cNvSpPr/>
          <p:nvPr/>
        </p:nvSpPr>
        <p:spPr>
          <a:xfrm>
            <a:off x="8102663" y="1362608"/>
            <a:ext cx="1041400" cy="1041400"/>
          </a:xfrm>
          <a:custGeom>
            <a:avLst/>
            <a:gdLst/>
            <a:ahLst/>
            <a:cxnLst/>
            <a:rect l="l" t="t" r="r" b="b"/>
            <a:pathLst>
              <a:path w="1041400" h="1041400">
                <a:moveTo>
                  <a:pt x="1041336" y="0"/>
                </a:moveTo>
                <a:lnTo>
                  <a:pt x="0" y="0"/>
                </a:lnTo>
                <a:lnTo>
                  <a:pt x="0" y="1041336"/>
                </a:lnTo>
                <a:lnTo>
                  <a:pt x="1041336" y="1041336"/>
                </a:lnTo>
                <a:lnTo>
                  <a:pt x="1041336" y="0"/>
                </a:lnTo>
                <a:close/>
              </a:path>
            </a:pathLst>
          </a:custGeom>
          <a:solidFill>
            <a:srgbClr val="EF3F6B"/>
          </a:solidFill>
        </p:spPr>
        <p:txBody>
          <a:bodyPr wrap="square" lIns="0" tIns="0" rIns="0" bIns="0" rtlCol="0"/>
          <a:lstStyle/>
          <a:p>
            <a:endParaRPr/>
          </a:p>
        </p:txBody>
      </p:sp>
      <p:sp>
        <p:nvSpPr>
          <p:cNvPr id="62" name="object 62"/>
          <p:cNvSpPr txBox="1"/>
          <p:nvPr/>
        </p:nvSpPr>
        <p:spPr>
          <a:xfrm>
            <a:off x="8491904" y="1294038"/>
            <a:ext cx="271780" cy="760730"/>
          </a:xfrm>
          <a:prstGeom prst="rect">
            <a:avLst/>
          </a:prstGeom>
        </p:spPr>
        <p:txBody>
          <a:bodyPr vert="horz" wrap="square" lIns="0" tIns="15240" rIns="0" bIns="0" rtlCol="0">
            <a:spAutoFit/>
          </a:bodyPr>
          <a:lstStyle/>
          <a:p>
            <a:pPr marL="12700">
              <a:lnSpc>
                <a:spcPct val="100000"/>
              </a:lnSpc>
              <a:spcBef>
                <a:spcPts val="120"/>
              </a:spcBef>
            </a:pPr>
            <a:r>
              <a:rPr sz="4800" b="1" spc="5" dirty="0">
                <a:solidFill>
                  <a:srgbClr val="FFFFFF"/>
                </a:solidFill>
                <a:latin typeface="Bahnschrift SemiBold Condensed" panose="020B0502040204020203" pitchFamily="34" charset="0"/>
                <a:cs typeface="DIN OT Cond"/>
              </a:rPr>
              <a:t>6</a:t>
            </a:r>
            <a:endParaRPr sz="4800" dirty="0">
              <a:latin typeface="Bahnschrift SemiBold Condensed" panose="020B0502040204020203" pitchFamily="34" charset="0"/>
              <a:cs typeface="DIN OT Cond"/>
            </a:endParaRPr>
          </a:p>
        </p:txBody>
      </p:sp>
      <p:sp>
        <p:nvSpPr>
          <p:cNvPr id="63" name="object 63"/>
          <p:cNvSpPr txBox="1"/>
          <p:nvPr/>
        </p:nvSpPr>
        <p:spPr>
          <a:xfrm>
            <a:off x="8400181" y="1877751"/>
            <a:ext cx="452120" cy="278923"/>
          </a:xfrm>
          <a:prstGeom prst="rect">
            <a:avLst/>
          </a:prstGeom>
        </p:spPr>
        <p:txBody>
          <a:bodyPr vert="horz" wrap="square" lIns="0" tIns="17145" rIns="0" bIns="0" rtlCol="0">
            <a:spAutoFit/>
          </a:bodyPr>
          <a:lstStyle/>
          <a:p>
            <a:pPr marL="12700">
              <a:lnSpc>
                <a:spcPct val="100000"/>
              </a:lnSpc>
              <a:spcBef>
                <a:spcPts val="135"/>
              </a:spcBef>
            </a:pPr>
            <a:r>
              <a:rPr sz="1700" b="1" spc="-80" dirty="0">
                <a:solidFill>
                  <a:srgbClr val="FFFFFF"/>
                </a:solidFill>
                <a:latin typeface="Bahnschrift SemiBold Condensed" panose="020B0502040204020203" pitchFamily="34" charset="0"/>
                <a:cs typeface="DIN OT Cond"/>
              </a:rPr>
              <a:t>T</a:t>
            </a:r>
            <a:r>
              <a:rPr sz="1700" b="1" spc="-10" dirty="0">
                <a:solidFill>
                  <a:srgbClr val="FFFFFF"/>
                </a:solidFill>
                <a:latin typeface="Bahnschrift SemiBold Condensed" panose="020B0502040204020203" pitchFamily="34" charset="0"/>
                <a:cs typeface="DIN OT Cond"/>
              </a:rPr>
              <a:t>AKE-</a:t>
            </a:r>
            <a:endParaRPr sz="1700" dirty="0">
              <a:latin typeface="Bahnschrift SemiBold Condensed" panose="020B0502040204020203" pitchFamily="34" charset="0"/>
              <a:cs typeface="DIN OT Cond"/>
            </a:endParaRPr>
          </a:p>
        </p:txBody>
      </p:sp>
      <p:sp>
        <p:nvSpPr>
          <p:cNvPr id="64" name="object 64"/>
          <p:cNvSpPr txBox="1"/>
          <p:nvPr/>
        </p:nvSpPr>
        <p:spPr>
          <a:xfrm>
            <a:off x="8346353" y="2056672"/>
            <a:ext cx="554355" cy="278923"/>
          </a:xfrm>
          <a:prstGeom prst="rect">
            <a:avLst/>
          </a:prstGeom>
        </p:spPr>
        <p:txBody>
          <a:bodyPr vert="horz" wrap="square" lIns="0" tIns="17145" rIns="0" bIns="0" rtlCol="0">
            <a:spAutoFit/>
          </a:bodyPr>
          <a:lstStyle/>
          <a:p>
            <a:pPr marL="12700">
              <a:lnSpc>
                <a:spcPct val="100000"/>
              </a:lnSpc>
              <a:spcBef>
                <a:spcPts val="135"/>
              </a:spcBef>
            </a:pPr>
            <a:r>
              <a:rPr sz="1700" b="1" spc="-20" dirty="0">
                <a:solidFill>
                  <a:srgbClr val="FFFFFF"/>
                </a:solidFill>
                <a:latin typeface="Bahnschrift SemiBold Condensed" panose="020B0502040204020203" pitchFamily="34" charset="0"/>
                <a:cs typeface="DIN OT Cond"/>
              </a:rPr>
              <a:t>A</a:t>
            </a:r>
            <a:r>
              <a:rPr sz="1700" b="1" dirty="0">
                <a:solidFill>
                  <a:srgbClr val="FFFFFF"/>
                </a:solidFill>
                <a:latin typeface="Bahnschrift SemiBold Condensed" panose="020B0502040204020203" pitchFamily="34" charset="0"/>
                <a:cs typeface="DIN OT Cond"/>
              </a:rPr>
              <a:t>W</a:t>
            </a:r>
            <a:r>
              <a:rPr sz="1700" b="1" spc="-55" dirty="0">
                <a:solidFill>
                  <a:srgbClr val="FFFFFF"/>
                </a:solidFill>
                <a:latin typeface="Bahnschrift SemiBold Condensed" panose="020B0502040204020203" pitchFamily="34" charset="0"/>
                <a:cs typeface="DIN OT Cond"/>
              </a:rPr>
              <a:t>A</a:t>
            </a:r>
            <a:r>
              <a:rPr sz="1700" b="1" spc="-10" dirty="0">
                <a:solidFill>
                  <a:srgbClr val="FFFFFF"/>
                </a:solidFill>
                <a:latin typeface="Bahnschrift SemiBold Condensed" panose="020B0502040204020203" pitchFamily="34" charset="0"/>
                <a:cs typeface="DIN OT Cond"/>
              </a:rPr>
              <a:t>Y</a:t>
            </a:r>
            <a:r>
              <a:rPr sz="1700" b="1" spc="15" dirty="0">
                <a:solidFill>
                  <a:srgbClr val="FFFFFF"/>
                </a:solidFill>
                <a:latin typeface="Bahnschrift SemiBold Condensed" panose="020B0502040204020203" pitchFamily="34" charset="0"/>
                <a:cs typeface="DIN OT Cond"/>
              </a:rPr>
              <a:t>S</a:t>
            </a:r>
            <a:endParaRPr sz="1700" dirty="0">
              <a:latin typeface="Bahnschrift SemiBold Condensed" panose="020B0502040204020203" pitchFamily="34" charset="0"/>
              <a:cs typeface="DIN OT Cond"/>
            </a:endParaRPr>
          </a:p>
        </p:txBody>
      </p:sp>
      <p:pic>
        <p:nvPicPr>
          <p:cNvPr id="66" name="Grafik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67" name="Grafik 66" descr="Ein Bild, das Text enthält.&#10;&#10;Automatisch generierte Beschreibung">
            <a:extLst>
              <a:ext uri="{FF2B5EF4-FFF2-40B4-BE49-F238E27FC236}">
                <a16:creationId xmlns:a16="http://schemas.microsoft.com/office/drawing/2014/main" xmlns="" id="{0AD8B5D2-97FB-0E47-B006-78C6203C6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667" t="66296" r="5833"/>
          <a:stretch/>
        </p:blipFill>
        <p:spPr>
          <a:xfrm>
            <a:off x="6553200" y="3413125"/>
            <a:ext cx="2057400" cy="1733550"/>
          </a:xfrm>
          <a:prstGeom prst="rect">
            <a:avLst/>
          </a:prstGeom>
        </p:spPr>
      </p:pic>
      <p:sp>
        <p:nvSpPr>
          <p:cNvPr id="37" name="object 37"/>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38" name="Foliennummernplatzhalter 37"/>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35</a:t>
            </a:fld>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Grafik 21" descr="Ein Bild, das Text enthält.&#10;&#10;Automatisch generierte Beschreibung">
            <a:extLst>
              <a:ext uri="{FF2B5EF4-FFF2-40B4-BE49-F238E27FC236}">
                <a16:creationId xmlns:a16="http://schemas.microsoft.com/office/drawing/2014/main" xmlns="" id="{04359C38-ECC6-B24B-9C4C-701F356C9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a:solidFill>
            <a:srgbClr val="E83363"/>
          </a:solidFill>
        </p:spPr>
      </p:pic>
      <p:sp>
        <p:nvSpPr>
          <p:cNvPr id="23" name="Rechteck 22"/>
          <p:cNvSpPr/>
          <p:nvPr/>
        </p:nvSpPr>
        <p:spPr>
          <a:xfrm>
            <a:off x="8610600" y="4784725"/>
            <a:ext cx="431897" cy="236292"/>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object 13"/>
          <p:cNvGrpSpPr/>
          <p:nvPr/>
        </p:nvGrpSpPr>
        <p:grpSpPr>
          <a:xfrm>
            <a:off x="503999" y="1759953"/>
            <a:ext cx="8343265" cy="2689860"/>
            <a:chOff x="503999" y="1759953"/>
            <a:chExt cx="8343265" cy="2689860"/>
          </a:xfrm>
        </p:grpSpPr>
        <p:sp>
          <p:nvSpPr>
            <p:cNvPr id="14" name="object 14"/>
            <p:cNvSpPr/>
            <p:nvPr/>
          </p:nvSpPr>
          <p:spPr>
            <a:xfrm>
              <a:off x="503999" y="1759965"/>
              <a:ext cx="72390" cy="1367790"/>
            </a:xfrm>
            <a:custGeom>
              <a:avLst/>
              <a:gdLst/>
              <a:ahLst/>
              <a:cxnLst/>
              <a:rect l="l" t="t" r="r" b="b"/>
              <a:pathLst>
                <a:path w="72390" h="1367789">
                  <a:moveTo>
                    <a:pt x="71996" y="1295590"/>
                  </a:moveTo>
                  <a:lnTo>
                    <a:pt x="0" y="1295590"/>
                  </a:lnTo>
                  <a:lnTo>
                    <a:pt x="0" y="1367586"/>
                  </a:lnTo>
                  <a:lnTo>
                    <a:pt x="71996" y="1367586"/>
                  </a:lnTo>
                  <a:lnTo>
                    <a:pt x="71996" y="1295590"/>
                  </a:lnTo>
                  <a:close/>
                </a:path>
                <a:path w="72390" h="1367789">
                  <a:moveTo>
                    <a:pt x="71996" y="971689"/>
                  </a:moveTo>
                  <a:lnTo>
                    <a:pt x="0" y="971689"/>
                  </a:lnTo>
                  <a:lnTo>
                    <a:pt x="0" y="1043686"/>
                  </a:lnTo>
                  <a:lnTo>
                    <a:pt x="71996" y="1043686"/>
                  </a:lnTo>
                  <a:lnTo>
                    <a:pt x="71996" y="971689"/>
                  </a:lnTo>
                  <a:close/>
                </a:path>
                <a:path w="72390" h="1367789">
                  <a:moveTo>
                    <a:pt x="71996" y="647788"/>
                  </a:moveTo>
                  <a:lnTo>
                    <a:pt x="0" y="647788"/>
                  </a:lnTo>
                  <a:lnTo>
                    <a:pt x="0" y="719785"/>
                  </a:lnTo>
                  <a:lnTo>
                    <a:pt x="71996" y="719785"/>
                  </a:lnTo>
                  <a:lnTo>
                    <a:pt x="71996" y="647788"/>
                  </a:lnTo>
                  <a:close/>
                </a:path>
                <a:path w="72390" h="1367789">
                  <a:moveTo>
                    <a:pt x="71996" y="323888"/>
                  </a:moveTo>
                  <a:lnTo>
                    <a:pt x="0" y="323888"/>
                  </a:lnTo>
                  <a:lnTo>
                    <a:pt x="0" y="395884"/>
                  </a:lnTo>
                  <a:lnTo>
                    <a:pt x="71996" y="395884"/>
                  </a:lnTo>
                  <a:lnTo>
                    <a:pt x="71996" y="323888"/>
                  </a:lnTo>
                  <a:close/>
                </a:path>
                <a:path w="72390" h="1367789">
                  <a:moveTo>
                    <a:pt x="71996" y="0"/>
                  </a:moveTo>
                  <a:lnTo>
                    <a:pt x="0" y="0"/>
                  </a:lnTo>
                  <a:lnTo>
                    <a:pt x="0" y="71996"/>
                  </a:lnTo>
                  <a:lnTo>
                    <a:pt x="71996" y="71996"/>
                  </a:lnTo>
                  <a:lnTo>
                    <a:pt x="71996" y="0"/>
                  </a:lnTo>
                  <a:close/>
                </a:path>
              </a:pathLst>
            </a:custGeom>
            <a:solidFill>
              <a:srgbClr val="231F20"/>
            </a:solidFill>
          </p:spPr>
          <p:txBody>
            <a:bodyPr wrap="square" lIns="0" tIns="0" rIns="0" bIns="0" rtlCol="0"/>
            <a:lstStyle/>
            <a:p>
              <a:endParaRPr/>
            </a:p>
          </p:txBody>
        </p:sp>
        <p:sp>
          <p:nvSpPr>
            <p:cNvPr id="15" name="object 15"/>
            <p:cNvSpPr/>
            <p:nvPr/>
          </p:nvSpPr>
          <p:spPr>
            <a:xfrm>
              <a:off x="6971881" y="3313798"/>
              <a:ext cx="1875155" cy="1136015"/>
            </a:xfrm>
            <a:custGeom>
              <a:avLst/>
              <a:gdLst/>
              <a:ahLst/>
              <a:cxnLst/>
              <a:rect l="l" t="t" r="r" b="b"/>
              <a:pathLst>
                <a:path w="1875154" h="1136014">
                  <a:moveTo>
                    <a:pt x="1875116" y="0"/>
                  </a:moveTo>
                  <a:lnTo>
                    <a:pt x="192112" y="0"/>
                  </a:lnTo>
                  <a:lnTo>
                    <a:pt x="192862" y="477050"/>
                  </a:lnTo>
                  <a:lnTo>
                    <a:pt x="0" y="656259"/>
                  </a:lnTo>
                  <a:lnTo>
                    <a:pt x="193154" y="659650"/>
                  </a:lnTo>
                  <a:lnTo>
                    <a:pt x="193916" y="1135087"/>
                  </a:lnTo>
                  <a:lnTo>
                    <a:pt x="1118755" y="1135672"/>
                  </a:lnTo>
                  <a:lnTo>
                    <a:pt x="1875116" y="1135672"/>
                  </a:lnTo>
                  <a:lnTo>
                    <a:pt x="1875116" y="0"/>
                  </a:lnTo>
                  <a:close/>
                </a:path>
              </a:pathLst>
            </a:custGeom>
            <a:solidFill>
              <a:srgbClr val="FFFFFF"/>
            </a:solidFill>
          </p:spPr>
          <p:txBody>
            <a:bodyPr wrap="square" lIns="0" tIns="0" rIns="0" bIns="0" rtlCol="0"/>
            <a:lstStyle/>
            <a:p>
              <a:endParaRPr/>
            </a:p>
          </p:txBody>
        </p:sp>
      </p:grpSp>
      <p:sp>
        <p:nvSpPr>
          <p:cNvPr id="18" name="Rechteck 17"/>
          <p:cNvSpPr/>
          <p:nvPr/>
        </p:nvSpPr>
        <p:spPr>
          <a:xfrm>
            <a:off x="6934200" y="3127755"/>
            <a:ext cx="1981200" cy="1444245"/>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19704" y="1320404"/>
            <a:ext cx="8238495" cy="2202372"/>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bject 16"/>
          <p:cNvSpPr txBox="1"/>
          <p:nvPr/>
        </p:nvSpPr>
        <p:spPr>
          <a:xfrm>
            <a:off x="506285" y="1656926"/>
            <a:ext cx="8638197" cy="1736373"/>
          </a:xfrm>
          <a:prstGeom prst="rect">
            <a:avLst/>
          </a:prstGeom>
        </p:spPr>
        <p:txBody>
          <a:bodyPr vert="horz" wrap="square" lIns="0" tIns="12700" rIns="0" bIns="0" rtlCol="0">
            <a:spAutoFit/>
          </a:bodyPr>
          <a:lstStyle/>
          <a:p>
            <a:pPr marL="298450" indent="-285750">
              <a:spcBef>
                <a:spcPts val="1200"/>
              </a:spcBef>
              <a:buClr>
                <a:schemeClr val="tx1"/>
              </a:buClr>
              <a:buFont typeface="Wingdings" panose="05000000000000000000" pitchFamily="2" charset="2"/>
              <a:buChar char="§"/>
            </a:pPr>
            <a:r>
              <a:rPr sz="1200" spc="15" dirty="0">
                <a:solidFill>
                  <a:srgbClr val="FFFFFF"/>
                </a:solidFill>
                <a:latin typeface="Bahnschrift SemiLight" panose="020B0502040204020203" pitchFamily="34" charset="0"/>
                <a:cs typeface="DIN 2014"/>
              </a:rPr>
              <a:t>Mit</a:t>
            </a:r>
            <a:r>
              <a:rPr sz="1200" spc="45" dirty="0">
                <a:solidFill>
                  <a:srgbClr val="FFFFFF"/>
                </a:solidFill>
                <a:latin typeface="Bahnschrift SemiLight" panose="020B0502040204020203" pitchFamily="34" charset="0"/>
                <a:cs typeface="DIN 2014"/>
              </a:rPr>
              <a:t> </a:t>
            </a:r>
            <a:r>
              <a:rPr sz="1200" spc="20" dirty="0">
                <a:solidFill>
                  <a:srgbClr val="FFFFFF"/>
                </a:solidFill>
                <a:latin typeface="Bahnschrift SemiLight" panose="020B0502040204020203" pitchFamily="34" charset="0"/>
                <a:cs typeface="DIN 2014"/>
              </a:rPr>
              <a:t>Blick</a:t>
            </a:r>
            <a:r>
              <a:rPr sz="1200" spc="50"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auf</a:t>
            </a:r>
            <a:r>
              <a:rPr sz="1200" spc="45"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die</a:t>
            </a:r>
            <a:r>
              <a:rPr sz="1200" spc="50" dirty="0">
                <a:solidFill>
                  <a:srgbClr val="FFFFFF"/>
                </a:solidFill>
                <a:latin typeface="Bahnschrift SemiLight" panose="020B0502040204020203" pitchFamily="34" charset="0"/>
                <a:cs typeface="DIN 2014"/>
              </a:rPr>
              <a:t> </a:t>
            </a:r>
            <a:r>
              <a:rPr sz="1200" spc="20" dirty="0">
                <a:solidFill>
                  <a:srgbClr val="FFFFFF"/>
                </a:solidFill>
                <a:latin typeface="Bahnschrift SemiLight" panose="020B0502040204020203" pitchFamily="34" charset="0"/>
                <a:cs typeface="DIN 2014"/>
              </a:rPr>
              <a:t>zurückliegende</a:t>
            </a:r>
            <a:r>
              <a:rPr sz="1200" spc="45" dirty="0">
                <a:solidFill>
                  <a:srgbClr val="FFFFFF"/>
                </a:solidFill>
                <a:latin typeface="Bahnschrift SemiLight" panose="020B0502040204020203" pitchFamily="34" charset="0"/>
                <a:cs typeface="DIN 2014"/>
              </a:rPr>
              <a:t> </a:t>
            </a:r>
            <a:r>
              <a:rPr sz="1200" spc="20" dirty="0">
                <a:solidFill>
                  <a:srgbClr val="FFFFFF"/>
                </a:solidFill>
                <a:latin typeface="Bahnschrift SemiLight" panose="020B0502040204020203" pitchFamily="34" charset="0"/>
                <a:cs typeface="DIN 2014"/>
              </a:rPr>
              <a:t>Übung:</a:t>
            </a:r>
            <a:r>
              <a:rPr sz="1200" spc="50" dirty="0">
                <a:solidFill>
                  <a:srgbClr val="FFFFFF"/>
                </a:solidFill>
                <a:latin typeface="Bahnschrift SemiLight" panose="020B0502040204020203" pitchFamily="34" charset="0"/>
                <a:cs typeface="DIN 2014"/>
              </a:rPr>
              <a:t> </a:t>
            </a:r>
            <a:r>
              <a:rPr sz="1200" b="1" spc="15" dirty="0" err="1">
                <a:solidFill>
                  <a:srgbClr val="FFFFFF"/>
                </a:solidFill>
                <a:latin typeface="Bahnschrift SemiBold" panose="020B0502040204020203" pitchFamily="34" charset="0"/>
                <a:cs typeface="DIN 2014 Bold"/>
              </a:rPr>
              <a:t>Wie</a:t>
            </a:r>
            <a:r>
              <a:rPr sz="1200" b="1" spc="45" dirty="0">
                <a:solidFill>
                  <a:srgbClr val="FFFFFF"/>
                </a:solidFill>
                <a:latin typeface="Bahnschrift SemiBold" panose="020B0502040204020203" pitchFamily="34" charset="0"/>
                <a:cs typeface="DIN 2014 Bold"/>
              </a:rPr>
              <a:t> </a:t>
            </a:r>
            <a:r>
              <a:rPr sz="1200" b="1" spc="20" dirty="0" err="1" smtClean="0">
                <a:solidFill>
                  <a:srgbClr val="FFFFFF"/>
                </a:solidFill>
                <a:latin typeface="Bahnschrift SemiBold" panose="020B0502040204020203" pitchFamily="34" charset="0"/>
                <a:cs typeface="DIN 2014 Bold"/>
              </a:rPr>
              <a:t>fühl</a:t>
            </a:r>
            <a:r>
              <a:rPr lang="de-DE" sz="1200" b="1" spc="20" dirty="0" smtClean="0">
                <a:solidFill>
                  <a:srgbClr val="FFFFFF"/>
                </a:solidFill>
                <a:latin typeface="Bahnschrift SemiBold" panose="020B0502040204020203" pitchFamily="34" charset="0"/>
                <a:cs typeface="DIN 2014 Bold"/>
              </a:rPr>
              <a:t>en</a:t>
            </a:r>
            <a:r>
              <a:rPr sz="1200" b="1" spc="50" dirty="0" smtClean="0">
                <a:solidFill>
                  <a:srgbClr val="FFFFFF"/>
                </a:solidFill>
                <a:latin typeface="Bahnschrift SemiBold" panose="020B0502040204020203" pitchFamily="34" charset="0"/>
                <a:cs typeface="DIN 2014 Bold"/>
              </a:rPr>
              <a:t> </a:t>
            </a:r>
            <a:r>
              <a:rPr lang="de-DE" sz="1200" b="1" spc="15" dirty="0" smtClean="0">
                <a:solidFill>
                  <a:srgbClr val="FFFFFF"/>
                </a:solidFill>
                <a:latin typeface="Bahnschrift SemiBold" panose="020B0502040204020203" pitchFamily="34" charset="0"/>
                <a:cs typeface="DIN 2014 Bold"/>
              </a:rPr>
              <a:t>Sie</a:t>
            </a:r>
            <a:r>
              <a:rPr sz="1200" b="1" spc="45" dirty="0" smtClean="0">
                <a:solidFill>
                  <a:srgbClr val="FFFFFF"/>
                </a:solidFill>
                <a:latin typeface="Bahnschrift SemiBold" panose="020B0502040204020203" pitchFamily="34" charset="0"/>
                <a:cs typeface="DIN 2014 Bold"/>
              </a:rPr>
              <a:t> </a:t>
            </a:r>
            <a:r>
              <a:rPr lang="de-DE" sz="1200" b="1" spc="20" dirty="0" smtClean="0">
                <a:solidFill>
                  <a:srgbClr val="FFFFFF"/>
                </a:solidFill>
                <a:latin typeface="Bahnschrift SemiBold" panose="020B0502040204020203" pitchFamily="34" charset="0"/>
                <a:cs typeface="DIN 2014 Bold"/>
              </a:rPr>
              <a:t>si</a:t>
            </a:r>
            <a:r>
              <a:rPr sz="1200" b="1" spc="20" dirty="0" err="1" smtClean="0">
                <a:solidFill>
                  <a:srgbClr val="FFFFFF"/>
                </a:solidFill>
                <a:latin typeface="Bahnschrift SemiBold" panose="020B0502040204020203" pitchFamily="34" charset="0"/>
                <a:cs typeface="DIN 2014 Bold"/>
              </a:rPr>
              <a:t>ch</a:t>
            </a:r>
            <a:r>
              <a:rPr sz="1200" spc="20" dirty="0">
                <a:solidFill>
                  <a:srgbClr val="FFFFFF"/>
                </a:solidFill>
                <a:latin typeface="Bahnschrift SemiLight" panose="020B0502040204020203" pitchFamily="34" charset="0"/>
                <a:cs typeface="DIN 2014"/>
              </a:rPr>
              <a:t>?</a:t>
            </a:r>
            <a:endParaRPr sz="1200" dirty="0">
              <a:latin typeface="Bahnschrift SemiLight" panose="020B0502040204020203" pitchFamily="34" charset="0"/>
              <a:cs typeface="DIN 2014"/>
            </a:endParaRPr>
          </a:p>
          <a:p>
            <a:pPr marL="298450" indent="-285750">
              <a:spcBef>
                <a:spcPts val="1200"/>
              </a:spcBef>
              <a:buClr>
                <a:schemeClr val="tx1"/>
              </a:buClr>
              <a:buFont typeface="Wingdings" panose="05000000000000000000" pitchFamily="2" charset="2"/>
              <a:buChar char="§"/>
            </a:pPr>
            <a:r>
              <a:rPr sz="1200" spc="15" dirty="0">
                <a:solidFill>
                  <a:srgbClr val="FFFFFF"/>
                </a:solidFill>
                <a:latin typeface="Bahnschrift SemiLight" panose="020B0502040204020203" pitchFamily="34" charset="0"/>
                <a:cs typeface="DIN 2014"/>
              </a:rPr>
              <a:t>Wie</a:t>
            </a:r>
            <a:r>
              <a:rPr sz="1200" spc="55" dirty="0">
                <a:solidFill>
                  <a:srgbClr val="FFFFFF"/>
                </a:solidFill>
                <a:latin typeface="Bahnschrift SemiLight" panose="020B0502040204020203" pitchFamily="34" charset="0"/>
                <a:cs typeface="DIN 2014"/>
              </a:rPr>
              <a:t> </a:t>
            </a:r>
            <a:r>
              <a:rPr sz="1200" spc="20" dirty="0" err="1">
                <a:solidFill>
                  <a:srgbClr val="FFFFFF"/>
                </a:solidFill>
                <a:latin typeface="Bahnschrift SemiLight" panose="020B0502040204020203" pitchFamily="34" charset="0"/>
                <a:cs typeface="DIN 2014"/>
              </a:rPr>
              <a:t>zufrieden</a:t>
            </a:r>
            <a:r>
              <a:rPr sz="1200" spc="55" dirty="0">
                <a:solidFill>
                  <a:srgbClr val="FFFFFF"/>
                </a:solidFill>
                <a:latin typeface="Bahnschrift SemiLight" panose="020B0502040204020203" pitchFamily="34" charset="0"/>
                <a:cs typeface="DIN 2014"/>
              </a:rPr>
              <a:t> </a:t>
            </a:r>
            <a:r>
              <a:rPr lang="de-DE" sz="1200" spc="15" dirty="0" smtClean="0">
                <a:solidFill>
                  <a:srgbClr val="FFFFFF"/>
                </a:solidFill>
                <a:latin typeface="Bahnschrift SemiLight" panose="020B0502040204020203" pitchFamily="34" charset="0"/>
                <a:cs typeface="DIN 2014"/>
              </a:rPr>
              <a:t>sind Sie </a:t>
            </a:r>
            <a:r>
              <a:rPr sz="1200" spc="20" dirty="0" err="1" smtClean="0">
                <a:solidFill>
                  <a:srgbClr val="FFFFFF"/>
                </a:solidFill>
                <a:latin typeface="Bahnschrift SemiLight" panose="020B0502040204020203" pitchFamily="34" charset="0"/>
                <a:cs typeface="DIN 2014"/>
              </a:rPr>
              <a:t>persönlich</a:t>
            </a:r>
            <a:r>
              <a:rPr sz="1200" spc="55" dirty="0" smtClean="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mit</a:t>
            </a:r>
            <a:r>
              <a:rPr sz="1200" spc="60"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den</a:t>
            </a:r>
            <a:r>
              <a:rPr sz="1200" spc="55" dirty="0">
                <a:solidFill>
                  <a:srgbClr val="FFFFFF"/>
                </a:solidFill>
                <a:latin typeface="Bahnschrift SemiLight" panose="020B0502040204020203" pitchFamily="34" charset="0"/>
                <a:cs typeface="DIN 2014"/>
              </a:rPr>
              <a:t> </a:t>
            </a:r>
            <a:r>
              <a:rPr sz="1200" spc="20" dirty="0">
                <a:solidFill>
                  <a:srgbClr val="FFFFFF"/>
                </a:solidFill>
                <a:latin typeface="Bahnschrift SemiLight" panose="020B0502040204020203" pitchFamily="34" charset="0"/>
                <a:cs typeface="DIN 2014"/>
              </a:rPr>
              <a:t>Moderationsstilen?</a:t>
            </a:r>
            <a:endParaRPr sz="1200" dirty="0">
              <a:latin typeface="Bahnschrift SemiLight" panose="020B0502040204020203" pitchFamily="34" charset="0"/>
              <a:cs typeface="DIN 2014"/>
            </a:endParaRPr>
          </a:p>
          <a:p>
            <a:pPr marL="298450" marR="847090" indent="-285750">
              <a:spcBef>
                <a:spcPts val="1200"/>
              </a:spcBef>
              <a:buClr>
                <a:schemeClr val="tx1"/>
              </a:buClr>
              <a:buFont typeface="Wingdings" panose="05000000000000000000" pitchFamily="2" charset="2"/>
              <a:buChar char="§"/>
            </a:pPr>
            <a:r>
              <a:rPr sz="1200" spc="15" dirty="0" err="1">
                <a:solidFill>
                  <a:srgbClr val="FFFFFF"/>
                </a:solidFill>
                <a:latin typeface="Bahnschrift SemiLight" panose="020B0502040204020203" pitchFamily="34" charset="0"/>
                <a:cs typeface="DIN 2014"/>
              </a:rPr>
              <a:t>Wie</a:t>
            </a:r>
            <a:r>
              <a:rPr sz="1200" spc="55" dirty="0">
                <a:solidFill>
                  <a:srgbClr val="FFFFFF"/>
                </a:solidFill>
                <a:latin typeface="Bahnschrift SemiLight" panose="020B0502040204020203" pitchFamily="34" charset="0"/>
                <a:cs typeface="DIN 2014"/>
              </a:rPr>
              <a:t> </a:t>
            </a:r>
            <a:r>
              <a:rPr lang="de-DE" sz="1200" spc="15" dirty="0" smtClean="0">
                <a:solidFill>
                  <a:srgbClr val="FFFFFF"/>
                </a:solidFill>
                <a:latin typeface="Bahnschrift SemiLight" panose="020B0502040204020203" pitchFamily="34" charset="0"/>
                <a:cs typeface="DIN 2014"/>
              </a:rPr>
              <a:t>haben Sie </a:t>
            </a:r>
            <a:r>
              <a:rPr sz="1200" spc="15" dirty="0" smtClean="0">
                <a:solidFill>
                  <a:srgbClr val="FFFFFF"/>
                </a:solidFill>
                <a:latin typeface="Bahnschrift SemiLight" panose="020B0502040204020203" pitchFamily="34" charset="0"/>
                <a:cs typeface="DIN 2014"/>
              </a:rPr>
              <a:t>die</a:t>
            </a:r>
            <a:r>
              <a:rPr sz="1200" spc="55" dirty="0" smtClean="0">
                <a:solidFill>
                  <a:srgbClr val="FFFFFF"/>
                </a:solidFill>
                <a:latin typeface="Bahnschrift SemiLight" panose="020B0502040204020203" pitchFamily="34" charset="0"/>
                <a:cs typeface="DIN 2014"/>
              </a:rPr>
              <a:t> </a:t>
            </a:r>
            <a:r>
              <a:rPr sz="1200" b="1" spc="20" dirty="0">
                <a:solidFill>
                  <a:srgbClr val="FFFFFF"/>
                </a:solidFill>
                <a:latin typeface="Bahnschrift SemiBold" panose="020B0502040204020203" pitchFamily="34" charset="0"/>
                <a:cs typeface="DIN 2014 Bold"/>
              </a:rPr>
              <a:t>Handhabung</a:t>
            </a:r>
            <a:r>
              <a:rPr sz="1200" b="1" spc="60" dirty="0">
                <a:solidFill>
                  <a:srgbClr val="FFFFFF"/>
                </a:solidFill>
                <a:latin typeface="Bahnschrift SemiBold" panose="020B0502040204020203" pitchFamily="34" charset="0"/>
                <a:cs typeface="DIN 2014 Bold"/>
              </a:rPr>
              <a:t> </a:t>
            </a:r>
            <a:r>
              <a:rPr sz="1200" b="1" spc="15" dirty="0">
                <a:solidFill>
                  <a:srgbClr val="FFFFFF"/>
                </a:solidFill>
                <a:latin typeface="Bahnschrift SemiBold" panose="020B0502040204020203" pitchFamily="34" charset="0"/>
                <a:cs typeface="DIN 2014 Bold"/>
              </a:rPr>
              <a:t>der</a:t>
            </a:r>
            <a:r>
              <a:rPr sz="1200" b="1" spc="55" dirty="0">
                <a:solidFill>
                  <a:srgbClr val="FFFFFF"/>
                </a:solidFill>
                <a:latin typeface="Bahnschrift SemiBold" panose="020B0502040204020203" pitchFamily="34" charset="0"/>
                <a:cs typeface="DIN 2014 Bold"/>
              </a:rPr>
              <a:t> </a:t>
            </a:r>
            <a:r>
              <a:rPr sz="1200" b="1" spc="20" dirty="0">
                <a:solidFill>
                  <a:srgbClr val="FFFFFF"/>
                </a:solidFill>
                <a:latin typeface="Bahnschrift SemiBold" panose="020B0502040204020203" pitchFamily="34" charset="0"/>
                <a:cs typeface="DIN 2014 Bold"/>
              </a:rPr>
              <a:t>Moderationsstile</a:t>
            </a:r>
            <a:r>
              <a:rPr sz="1200" b="1" spc="60" dirty="0">
                <a:solidFill>
                  <a:srgbClr val="FFFFFF"/>
                </a:solidFill>
                <a:latin typeface="Bahnschrift SemiBold" panose="020B0502040204020203" pitchFamily="34" charset="0"/>
                <a:cs typeface="DIN 2014 Bold"/>
              </a:rPr>
              <a:t> </a:t>
            </a:r>
            <a:r>
              <a:rPr sz="1200" spc="20" dirty="0">
                <a:solidFill>
                  <a:srgbClr val="FFFFFF"/>
                </a:solidFill>
                <a:latin typeface="Bahnschrift SemiLight" panose="020B0502040204020203" pitchFamily="34" charset="0"/>
                <a:cs typeface="DIN 2014"/>
              </a:rPr>
              <a:t>erlebt?</a:t>
            </a:r>
            <a:r>
              <a:rPr sz="1200" spc="55"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Wie</a:t>
            </a:r>
            <a:r>
              <a:rPr sz="1200" spc="55"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war</a:t>
            </a:r>
            <a:r>
              <a:rPr sz="1200" spc="60"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die</a:t>
            </a:r>
            <a:r>
              <a:rPr sz="1200" spc="55" dirty="0">
                <a:solidFill>
                  <a:srgbClr val="FFFFFF"/>
                </a:solidFill>
                <a:latin typeface="Bahnschrift SemiLight" panose="020B0502040204020203" pitchFamily="34" charset="0"/>
                <a:cs typeface="DIN 2014"/>
              </a:rPr>
              <a:t> </a:t>
            </a:r>
            <a:r>
              <a:rPr sz="1200" b="1" spc="20" dirty="0">
                <a:solidFill>
                  <a:srgbClr val="FFFFFF"/>
                </a:solidFill>
                <a:latin typeface="Bahnschrift SemiBold" panose="020B0502040204020203" pitchFamily="34" charset="0"/>
                <a:cs typeface="DIN 2014 Bold"/>
              </a:rPr>
              <a:t>Handhabung</a:t>
            </a:r>
            <a:r>
              <a:rPr sz="1200" b="1" spc="60" dirty="0">
                <a:solidFill>
                  <a:srgbClr val="FFFFFF"/>
                </a:solidFill>
                <a:latin typeface="Bahnschrift SemiBold" panose="020B0502040204020203" pitchFamily="34" charset="0"/>
                <a:cs typeface="DIN 2014 Bold"/>
              </a:rPr>
              <a:t> </a:t>
            </a:r>
            <a:r>
              <a:rPr sz="1200" b="1" spc="15" dirty="0">
                <a:solidFill>
                  <a:srgbClr val="FFFFFF"/>
                </a:solidFill>
                <a:latin typeface="Bahnschrift SemiBold" panose="020B0502040204020203" pitchFamily="34" charset="0"/>
                <a:cs typeface="DIN 2014 Bold"/>
              </a:rPr>
              <a:t>der</a:t>
            </a:r>
            <a:r>
              <a:rPr sz="1200" b="1" spc="55" dirty="0">
                <a:solidFill>
                  <a:srgbClr val="FFFFFF"/>
                </a:solidFill>
                <a:latin typeface="Bahnschrift SemiBold" panose="020B0502040204020203" pitchFamily="34" charset="0"/>
                <a:cs typeface="DIN 2014 Bold"/>
              </a:rPr>
              <a:t> </a:t>
            </a:r>
            <a:r>
              <a:rPr lang="de-DE" sz="1200" b="1" spc="55" dirty="0" smtClean="0">
                <a:solidFill>
                  <a:srgbClr val="FFFFFF"/>
                </a:solidFill>
                <a:latin typeface="Bahnschrift SemiBold" panose="020B0502040204020203" pitchFamily="34" charset="0"/>
                <a:cs typeface="DIN 2014 Bold"/>
              </a:rPr>
              <a:t>M</a:t>
            </a:r>
            <a:r>
              <a:rPr sz="1200" b="1" spc="20" dirty="0" err="1" smtClean="0">
                <a:solidFill>
                  <a:srgbClr val="FFFFFF"/>
                </a:solidFill>
                <a:latin typeface="Bahnschrift SemiBold" panose="020B0502040204020203" pitchFamily="34" charset="0"/>
                <a:cs typeface="DIN 2014 Bold"/>
              </a:rPr>
              <a:t>aterialien</a:t>
            </a:r>
            <a:r>
              <a:rPr sz="1200" spc="20" dirty="0">
                <a:solidFill>
                  <a:srgbClr val="FFFFFF"/>
                </a:solidFill>
                <a:latin typeface="Bahnschrift SemiLight" panose="020B0502040204020203" pitchFamily="34" charset="0"/>
                <a:cs typeface="DIN 2014"/>
              </a:rPr>
              <a:t>? </a:t>
            </a:r>
            <a:r>
              <a:rPr sz="1200" spc="-310" dirty="0">
                <a:solidFill>
                  <a:srgbClr val="FFFFFF"/>
                </a:solidFill>
                <a:latin typeface="Bahnschrift SemiLight" panose="020B0502040204020203" pitchFamily="34" charset="0"/>
                <a:cs typeface="DIN 2014"/>
              </a:rPr>
              <a:t> </a:t>
            </a:r>
            <a:endParaRPr lang="de-DE" sz="1200" spc="-310" dirty="0" smtClean="0">
              <a:solidFill>
                <a:srgbClr val="FFFFFF"/>
              </a:solidFill>
              <a:latin typeface="Bahnschrift SemiLight" panose="020B0502040204020203" pitchFamily="34" charset="0"/>
              <a:cs typeface="DIN 2014"/>
            </a:endParaRPr>
          </a:p>
          <a:p>
            <a:pPr marL="298450" marR="847090" indent="-285750">
              <a:spcBef>
                <a:spcPts val="1200"/>
              </a:spcBef>
              <a:buClr>
                <a:schemeClr val="tx1"/>
              </a:buClr>
              <a:buFont typeface="Wingdings" panose="05000000000000000000" pitchFamily="2" charset="2"/>
              <a:buChar char="§"/>
            </a:pPr>
            <a:r>
              <a:rPr sz="1200" spc="10" dirty="0" smtClean="0">
                <a:solidFill>
                  <a:srgbClr val="FFFFFF"/>
                </a:solidFill>
                <a:latin typeface="Bahnschrift SemiLight" panose="020B0502040204020203" pitchFamily="34" charset="0"/>
                <a:cs typeface="DIN 2014"/>
              </a:rPr>
              <a:t>Was</a:t>
            </a:r>
            <a:r>
              <a:rPr sz="1200" spc="45" dirty="0" smtClean="0">
                <a:solidFill>
                  <a:srgbClr val="FFFFFF"/>
                </a:solidFill>
                <a:latin typeface="Bahnschrift SemiLight" panose="020B0502040204020203" pitchFamily="34" charset="0"/>
                <a:cs typeface="DIN 2014"/>
              </a:rPr>
              <a:t> </a:t>
            </a:r>
            <a:r>
              <a:rPr sz="1200" spc="10" dirty="0" err="1" smtClean="0">
                <a:solidFill>
                  <a:srgbClr val="FFFFFF"/>
                </a:solidFill>
                <a:latin typeface="Bahnschrift SemiLight" panose="020B0502040204020203" pitchFamily="34" charset="0"/>
                <a:cs typeface="DIN 2014"/>
              </a:rPr>
              <a:t>könn</a:t>
            </a:r>
            <a:r>
              <a:rPr lang="de-DE" sz="1200" spc="10" dirty="0" smtClean="0">
                <a:solidFill>
                  <a:srgbClr val="FFFFFF"/>
                </a:solidFill>
                <a:latin typeface="Bahnschrift SemiLight" panose="020B0502040204020203" pitchFamily="34" charset="0"/>
                <a:cs typeface="DIN 2014"/>
              </a:rPr>
              <a:t>en Sie</a:t>
            </a:r>
            <a:r>
              <a:rPr sz="1200" spc="50" dirty="0" smtClean="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aus</a:t>
            </a:r>
            <a:r>
              <a:rPr sz="1200" spc="50"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dem</a:t>
            </a:r>
            <a:r>
              <a:rPr sz="1200" spc="50"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Workshop</a:t>
            </a:r>
            <a:r>
              <a:rPr sz="1200" spc="50" dirty="0">
                <a:solidFill>
                  <a:srgbClr val="FFFFFF"/>
                </a:solidFill>
                <a:latin typeface="Bahnschrift SemiLight" panose="020B0502040204020203" pitchFamily="34" charset="0"/>
                <a:cs typeface="DIN 2014"/>
              </a:rPr>
              <a:t> </a:t>
            </a:r>
            <a:r>
              <a:rPr sz="1200" spc="25" dirty="0">
                <a:solidFill>
                  <a:srgbClr val="FFFFFF"/>
                </a:solidFill>
                <a:latin typeface="Bahnschrift SemiLight" panose="020B0502040204020203" pitchFamily="34" charset="0"/>
                <a:cs typeface="DIN 2014"/>
              </a:rPr>
              <a:t>mitnehmen?</a:t>
            </a:r>
            <a:endParaRPr sz="1200" dirty="0">
              <a:latin typeface="Bahnschrift SemiLight" panose="020B0502040204020203" pitchFamily="34" charset="0"/>
              <a:cs typeface="DIN 2014"/>
            </a:endParaRPr>
          </a:p>
          <a:p>
            <a:pPr marL="298450" indent="-285750">
              <a:spcBef>
                <a:spcPts val="1200"/>
              </a:spcBef>
              <a:buClr>
                <a:schemeClr val="tx1"/>
              </a:buClr>
              <a:buFont typeface="Wingdings" panose="05000000000000000000" pitchFamily="2" charset="2"/>
              <a:buChar char="§"/>
            </a:pPr>
            <a:r>
              <a:rPr sz="1200" spc="10" dirty="0">
                <a:solidFill>
                  <a:srgbClr val="FFFFFF"/>
                </a:solidFill>
                <a:latin typeface="Bahnschrift SemiLight" panose="020B0502040204020203" pitchFamily="34" charset="0"/>
                <a:cs typeface="DIN 2014"/>
              </a:rPr>
              <a:t>Was</a:t>
            </a:r>
            <a:r>
              <a:rPr sz="1200" spc="45" dirty="0">
                <a:solidFill>
                  <a:srgbClr val="FFFFFF"/>
                </a:solidFill>
                <a:latin typeface="Bahnschrift SemiLight" panose="020B0502040204020203" pitchFamily="34" charset="0"/>
                <a:cs typeface="DIN 2014"/>
              </a:rPr>
              <a:t> </a:t>
            </a:r>
            <a:r>
              <a:rPr lang="de-DE" sz="1200" spc="20" dirty="0" smtClean="0">
                <a:solidFill>
                  <a:srgbClr val="FFFFFF"/>
                </a:solidFill>
                <a:latin typeface="Bahnschrift SemiLight" panose="020B0502040204020203" pitchFamily="34" charset="0"/>
                <a:cs typeface="DIN 2014"/>
              </a:rPr>
              <a:t>würden Sie si</a:t>
            </a:r>
            <a:r>
              <a:rPr sz="1200" spc="15" dirty="0" err="1" smtClean="0">
                <a:solidFill>
                  <a:srgbClr val="FFFFFF"/>
                </a:solidFill>
                <a:latin typeface="Bahnschrift SemiLight" panose="020B0502040204020203" pitchFamily="34" charset="0"/>
                <a:cs typeface="DIN 2014"/>
              </a:rPr>
              <a:t>ch</a:t>
            </a:r>
            <a:r>
              <a:rPr sz="1200" spc="50" dirty="0" smtClean="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für</a:t>
            </a:r>
            <a:r>
              <a:rPr sz="1200" spc="45" dirty="0">
                <a:solidFill>
                  <a:srgbClr val="FFFFFF"/>
                </a:solidFill>
                <a:latin typeface="Bahnschrift SemiLight" panose="020B0502040204020203" pitchFamily="34" charset="0"/>
                <a:cs typeface="DIN 2014"/>
              </a:rPr>
              <a:t> </a:t>
            </a:r>
            <a:r>
              <a:rPr sz="1200" spc="20" dirty="0">
                <a:solidFill>
                  <a:srgbClr val="FFFFFF"/>
                </a:solidFill>
                <a:latin typeface="Bahnschrift SemiLight" panose="020B0502040204020203" pitchFamily="34" charset="0"/>
                <a:cs typeface="DIN 2014"/>
              </a:rPr>
              <a:t>weitere</a:t>
            </a:r>
            <a:r>
              <a:rPr sz="1200" spc="50" dirty="0">
                <a:solidFill>
                  <a:srgbClr val="FFFFFF"/>
                </a:solidFill>
                <a:latin typeface="Bahnschrift SemiLight" panose="020B0502040204020203" pitchFamily="34" charset="0"/>
                <a:cs typeface="DIN 2014"/>
              </a:rPr>
              <a:t> </a:t>
            </a:r>
            <a:r>
              <a:rPr sz="1200" spc="15" dirty="0">
                <a:solidFill>
                  <a:srgbClr val="FFFFFF"/>
                </a:solidFill>
                <a:latin typeface="Bahnschrift SemiLight" panose="020B0502040204020203" pitchFamily="34" charset="0"/>
                <a:cs typeface="DIN 2014"/>
              </a:rPr>
              <a:t>Workshops</a:t>
            </a:r>
            <a:r>
              <a:rPr sz="1200" spc="45" dirty="0">
                <a:solidFill>
                  <a:srgbClr val="FFFFFF"/>
                </a:solidFill>
                <a:latin typeface="Bahnschrift SemiLight" panose="020B0502040204020203" pitchFamily="34" charset="0"/>
                <a:cs typeface="DIN 2014"/>
              </a:rPr>
              <a:t> </a:t>
            </a:r>
            <a:r>
              <a:rPr sz="1200" spc="25" dirty="0" err="1">
                <a:solidFill>
                  <a:srgbClr val="FFFFFF"/>
                </a:solidFill>
                <a:latin typeface="Bahnschrift SemiLight" panose="020B0502040204020203" pitchFamily="34" charset="0"/>
                <a:cs typeface="DIN 2014"/>
              </a:rPr>
              <a:t>wünschen</a:t>
            </a:r>
            <a:r>
              <a:rPr sz="1200" spc="25" dirty="0" smtClean="0">
                <a:solidFill>
                  <a:srgbClr val="FFFFFF"/>
                </a:solidFill>
                <a:latin typeface="Bahnschrift SemiLight" panose="020B0502040204020203" pitchFamily="34" charset="0"/>
                <a:cs typeface="DIN 2014"/>
              </a:rPr>
              <a:t>?</a:t>
            </a:r>
            <a:endParaRPr sz="1200" dirty="0" smtClean="0">
              <a:latin typeface="Bahnschrift SemiLight" panose="020B0502040204020203" pitchFamily="34" charset="0"/>
              <a:cs typeface="DIN 2014"/>
            </a:endParaRPr>
          </a:p>
          <a:p>
            <a:pPr>
              <a:lnSpc>
                <a:spcPct val="100000"/>
              </a:lnSpc>
              <a:spcBef>
                <a:spcPts val="15"/>
              </a:spcBef>
            </a:pPr>
            <a:endParaRPr sz="1200" dirty="0" smtClean="0">
              <a:latin typeface="Bahnschrift SemiLight" panose="020B0502040204020203" pitchFamily="34" charset="0"/>
              <a:cs typeface="DIN 2014"/>
            </a:endParaRPr>
          </a:p>
        </p:txBody>
      </p:sp>
      <p:sp>
        <p:nvSpPr>
          <p:cNvPr id="21" name="Rechteck 20"/>
          <p:cNvSpPr/>
          <p:nvPr/>
        </p:nvSpPr>
        <p:spPr>
          <a:xfrm>
            <a:off x="7467600" y="136525"/>
            <a:ext cx="1574897" cy="914400"/>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36</a:t>
            </a:fld>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790950" cy="452120"/>
          </a:xfrm>
          <a:prstGeom prst="rect">
            <a:avLst/>
          </a:prstGeom>
        </p:spPr>
        <p:txBody>
          <a:bodyPr vert="horz" wrap="square" lIns="0" tIns="12700" rIns="0" bIns="0" rtlCol="0">
            <a:spAutoFit/>
          </a:bodyPr>
          <a:lstStyle/>
          <a:p>
            <a:pPr marL="12700">
              <a:lnSpc>
                <a:spcPct val="100000"/>
              </a:lnSpc>
              <a:spcBef>
                <a:spcPts val="100"/>
              </a:spcBef>
            </a:pPr>
            <a:r>
              <a:rPr dirty="0"/>
              <a:t>DIE</a:t>
            </a:r>
            <a:r>
              <a:rPr spc="-60" dirty="0"/>
              <a:t> </a:t>
            </a:r>
            <a:r>
              <a:rPr spc="-5" dirty="0"/>
              <a:t>AUTORINNEN</a:t>
            </a:r>
            <a:r>
              <a:rPr spc="-55" dirty="0"/>
              <a:t> </a:t>
            </a:r>
            <a:r>
              <a:rPr dirty="0"/>
              <a:t>UND</a:t>
            </a:r>
            <a:r>
              <a:rPr spc="-55" dirty="0"/>
              <a:t> </a:t>
            </a:r>
            <a:r>
              <a:rPr spc="-5" dirty="0"/>
              <a:t>AUTOREN</a:t>
            </a:r>
          </a:p>
        </p:txBody>
      </p:sp>
      <p:pic>
        <p:nvPicPr>
          <p:cNvPr id="12" name="object 12"/>
          <p:cNvPicPr/>
          <p:nvPr/>
        </p:nvPicPr>
        <p:blipFill>
          <a:blip r:embed="rId3" cstate="print"/>
          <a:stretch>
            <a:fillRect/>
          </a:stretch>
        </p:blipFill>
        <p:spPr>
          <a:xfrm>
            <a:off x="496798" y="1369796"/>
            <a:ext cx="1260005" cy="1562404"/>
          </a:xfrm>
          <a:prstGeom prst="rect">
            <a:avLst/>
          </a:prstGeom>
        </p:spPr>
      </p:pic>
      <p:sp>
        <p:nvSpPr>
          <p:cNvPr id="13" name="object 13"/>
          <p:cNvSpPr txBox="1"/>
          <p:nvPr/>
        </p:nvSpPr>
        <p:spPr>
          <a:xfrm>
            <a:off x="386820" y="2041526"/>
            <a:ext cx="92333" cy="903732"/>
          </a:xfrm>
          <a:prstGeom prst="rect">
            <a:avLst/>
          </a:prstGeom>
        </p:spPr>
        <p:txBody>
          <a:bodyPr vert="vert270" wrap="square" lIns="0" tIns="10160" rIns="0" bIns="0" rtlCol="0">
            <a:spAutoFit/>
          </a:bodyPr>
          <a:lstStyle/>
          <a:p>
            <a:pPr marL="12700">
              <a:lnSpc>
                <a:spcPct val="100000"/>
              </a:lnSpc>
              <a:spcBef>
                <a:spcPts val="80"/>
              </a:spcBef>
            </a:pPr>
            <a:r>
              <a:rPr sz="600" dirty="0">
                <a:solidFill>
                  <a:srgbClr val="231F20"/>
                </a:solidFill>
                <a:latin typeface="Bahnschrift SemiLight" panose="020B0502040204020203" pitchFamily="34" charset="0"/>
                <a:cs typeface="DIN 2014"/>
              </a:rPr>
              <a:t>Foto:</a:t>
            </a:r>
            <a:r>
              <a:rPr sz="600" spc="-5" dirty="0">
                <a:solidFill>
                  <a:srgbClr val="231F20"/>
                </a:solidFill>
                <a:latin typeface="Bahnschrift SemiLight" panose="020B0502040204020203" pitchFamily="34" charset="0"/>
                <a:cs typeface="DIN 2014"/>
              </a:rPr>
              <a:t> </a:t>
            </a:r>
            <a:r>
              <a:rPr sz="600" spc="5" dirty="0">
                <a:solidFill>
                  <a:srgbClr val="231F20"/>
                </a:solidFill>
                <a:latin typeface="Bahnschrift SemiLight" panose="020B0502040204020203" pitchFamily="34" charset="0"/>
                <a:cs typeface="DIN 2014"/>
              </a:rPr>
              <a:t>Linda</a:t>
            </a:r>
            <a:r>
              <a:rPr sz="600" spc="-5" dirty="0">
                <a:solidFill>
                  <a:srgbClr val="231F20"/>
                </a:solidFill>
                <a:latin typeface="Bahnschrift SemiLight" panose="020B0502040204020203" pitchFamily="34" charset="0"/>
                <a:cs typeface="DIN 2014"/>
              </a:rPr>
              <a:t> </a:t>
            </a:r>
            <a:r>
              <a:rPr sz="600" spc="10" dirty="0">
                <a:solidFill>
                  <a:srgbClr val="231F20"/>
                </a:solidFill>
                <a:latin typeface="Bahnschrift SemiLight" panose="020B0502040204020203" pitchFamily="34" charset="0"/>
                <a:cs typeface="DIN 2014"/>
              </a:rPr>
              <a:t>Frehmann</a:t>
            </a:r>
            <a:endParaRPr sz="600" dirty="0">
              <a:latin typeface="Bahnschrift SemiLight" panose="020B0502040204020203" pitchFamily="34" charset="0"/>
              <a:cs typeface="DIN 2014"/>
            </a:endParaRPr>
          </a:p>
        </p:txBody>
      </p:sp>
      <p:pic>
        <p:nvPicPr>
          <p:cNvPr id="14" name="object 14"/>
          <p:cNvPicPr/>
          <p:nvPr/>
        </p:nvPicPr>
        <p:blipFill>
          <a:blip r:embed="rId4" cstate="print"/>
          <a:stretch>
            <a:fillRect/>
          </a:stretch>
        </p:blipFill>
        <p:spPr>
          <a:xfrm>
            <a:off x="496798" y="3293999"/>
            <a:ext cx="1260005" cy="1562404"/>
          </a:xfrm>
          <a:prstGeom prst="rect">
            <a:avLst/>
          </a:prstGeom>
        </p:spPr>
      </p:pic>
      <p:sp>
        <p:nvSpPr>
          <p:cNvPr id="15" name="object 15"/>
          <p:cNvSpPr txBox="1"/>
          <p:nvPr/>
        </p:nvSpPr>
        <p:spPr>
          <a:xfrm>
            <a:off x="386821" y="3772053"/>
            <a:ext cx="92333" cy="1097403"/>
          </a:xfrm>
          <a:prstGeom prst="rect">
            <a:avLst/>
          </a:prstGeom>
        </p:spPr>
        <p:txBody>
          <a:bodyPr vert="vert270" wrap="square" lIns="0" tIns="10160" rIns="0" bIns="0" rtlCol="0">
            <a:spAutoFit/>
          </a:bodyPr>
          <a:lstStyle/>
          <a:p>
            <a:pPr marL="12700">
              <a:lnSpc>
                <a:spcPct val="100000"/>
              </a:lnSpc>
              <a:spcBef>
                <a:spcPts val="80"/>
              </a:spcBef>
            </a:pPr>
            <a:r>
              <a:rPr sz="600" dirty="0">
                <a:solidFill>
                  <a:srgbClr val="231F20"/>
                </a:solidFill>
                <a:latin typeface="Bahnschrift SemiLight" panose="020B0502040204020203" pitchFamily="34" charset="0"/>
                <a:cs typeface="DIN 2014"/>
              </a:rPr>
              <a:t>Foto:</a:t>
            </a:r>
            <a:r>
              <a:rPr sz="600" spc="-5" dirty="0">
                <a:solidFill>
                  <a:srgbClr val="231F20"/>
                </a:solidFill>
                <a:latin typeface="Bahnschrift SemiLight" panose="020B0502040204020203" pitchFamily="34" charset="0"/>
                <a:cs typeface="DIN 2014"/>
              </a:rPr>
              <a:t> </a:t>
            </a:r>
            <a:r>
              <a:rPr sz="600" spc="5" dirty="0">
                <a:solidFill>
                  <a:srgbClr val="231F20"/>
                </a:solidFill>
                <a:latin typeface="Bahnschrift SemiLight" panose="020B0502040204020203" pitchFamily="34" charset="0"/>
                <a:cs typeface="DIN 2014"/>
              </a:rPr>
              <a:t>Linda</a:t>
            </a:r>
            <a:r>
              <a:rPr sz="600" spc="-5" dirty="0">
                <a:solidFill>
                  <a:srgbClr val="231F20"/>
                </a:solidFill>
                <a:latin typeface="Bahnschrift SemiLight" panose="020B0502040204020203" pitchFamily="34" charset="0"/>
                <a:cs typeface="DIN 2014"/>
              </a:rPr>
              <a:t> </a:t>
            </a:r>
            <a:r>
              <a:rPr sz="600" spc="10" dirty="0">
                <a:solidFill>
                  <a:srgbClr val="231F20"/>
                </a:solidFill>
                <a:latin typeface="Bahnschrift SemiLight" panose="020B0502040204020203" pitchFamily="34" charset="0"/>
                <a:cs typeface="DIN 2014"/>
              </a:rPr>
              <a:t>Frehmann</a:t>
            </a:r>
            <a:endParaRPr sz="600" dirty="0">
              <a:latin typeface="Bahnschrift SemiLight" panose="020B0502040204020203" pitchFamily="34" charset="0"/>
              <a:cs typeface="DIN 2014"/>
            </a:endParaRPr>
          </a:p>
        </p:txBody>
      </p:sp>
      <p:sp>
        <p:nvSpPr>
          <p:cNvPr id="16" name="object 16"/>
          <p:cNvSpPr txBox="1"/>
          <p:nvPr/>
        </p:nvSpPr>
        <p:spPr>
          <a:xfrm>
            <a:off x="1852099" y="1302917"/>
            <a:ext cx="3945254" cy="3587136"/>
          </a:xfrm>
          <a:prstGeom prst="rect">
            <a:avLst/>
          </a:prstGeom>
        </p:spPr>
        <p:txBody>
          <a:bodyPr vert="horz" wrap="square" lIns="0" tIns="12700" rIns="0" bIns="0" rtlCol="0">
            <a:spAutoFit/>
          </a:bodyPr>
          <a:lstStyle/>
          <a:p>
            <a:pPr marL="12700" marR="344170">
              <a:lnSpc>
                <a:spcPct val="113999"/>
              </a:lnSpc>
              <a:spcBef>
                <a:spcPts val="100"/>
              </a:spcBef>
            </a:pPr>
            <a:r>
              <a:rPr sz="850" b="1" spc="10" dirty="0">
                <a:solidFill>
                  <a:srgbClr val="231F20"/>
                </a:solidFill>
                <a:latin typeface="Bahnschrift SemiBold" panose="020B0502040204020203" pitchFamily="34" charset="0"/>
                <a:cs typeface="DIN 2014 Bold"/>
              </a:rPr>
              <a:t>Dominique</a:t>
            </a:r>
            <a:r>
              <a:rPr sz="850" b="1" spc="45" dirty="0">
                <a:solidFill>
                  <a:srgbClr val="231F20"/>
                </a:solidFill>
                <a:latin typeface="Bahnschrift SemiBold" panose="020B0502040204020203" pitchFamily="34" charset="0"/>
                <a:cs typeface="DIN 2014 Bold"/>
              </a:rPr>
              <a:t> </a:t>
            </a:r>
            <a:r>
              <a:rPr sz="850" b="1" spc="10" dirty="0">
                <a:solidFill>
                  <a:srgbClr val="231F20"/>
                </a:solidFill>
                <a:latin typeface="Bahnschrift SemiBold" panose="020B0502040204020203" pitchFamily="34" charset="0"/>
                <a:cs typeface="DIN 2014 Bold"/>
              </a:rPr>
              <a:t>Heinbach</a:t>
            </a:r>
            <a:r>
              <a:rPr sz="850" b="1" spc="45" dirty="0">
                <a:solidFill>
                  <a:srgbClr val="231F20"/>
                </a:solidFill>
                <a:latin typeface="Bahnschrift SemiBold" panose="020B0502040204020203" pitchFamily="34" charset="0"/>
                <a:cs typeface="DIN 2014 Bold"/>
              </a:rPr>
              <a:t> </a:t>
            </a:r>
            <a:r>
              <a:rPr sz="850" b="1" spc="5" dirty="0">
                <a:solidFill>
                  <a:srgbClr val="231F20"/>
                </a:solidFill>
                <a:latin typeface="Bahnschrift SemiBold" panose="020B0502040204020203" pitchFamily="34" charset="0"/>
                <a:cs typeface="DIN 2014 Bold"/>
              </a:rPr>
              <a:t>M.</a:t>
            </a:r>
            <a:r>
              <a:rPr sz="850" b="1" spc="45" dirty="0">
                <a:solidFill>
                  <a:srgbClr val="231F20"/>
                </a:solidFill>
                <a:latin typeface="Bahnschrift SemiBold" panose="020B0502040204020203" pitchFamily="34" charset="0"/>
                <a:cs typeface="DIN 2014 Bold"/>
              </a:rPr>
              <a:t> </a:t>
            </a:r>
            <a:r>
              <a:rPr sz="850" b="1" spc="5" dirty="0">
                <a:solidFill>
                  <a:srgbClr val="231F20"/>
                </a:solidFill>
                <a:latin typeface="Bahnschrift SemiBold" panose="020B0502040204020203" pitchFamily="34" charset="0"/>
                <a:cs typeface="DIN 2014 Bold"/>
              </a:rPr>
              <a:t>A.</a:t>
            </a:r>
            <a:r>
              <a:rPr sz="850" b="1" spc="45" dirty="0">
                <a:solidFill>
                  <a:srgbClr val="231F20"/>
                </a:solidFill>
                <a:latin typeface="Bahnschrift SemiBold" panose="020B0502040204020203" pitchFamily="34" charset="0"/>
                <a:cs typeface="DIN 2014 Bold"/>
              </a:rPr>
              <a:t> </a:t>
            </a:r>
            <a:r>
              <a:rPr sz="850" spc="10" dirty="0">
                <a:solidFill>
                  <a:srgbClr val="231F20"/>
                </a:solidFill>
                <a:latin typeface="Bahnschrift SemiLight" panose="020B0502040204020203" pitchFamily="34" charset="0"/>
                <a:cs typeface="DIN 2014"/>
              </a:rPr>
              <a:t>ist</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wissenschaftliche</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Mitarbeiterin</a:t>
            </a:r>
            <a:r>
              <a:rPr sz="850" spc="45"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in</a:t>
            </a:r>
            <a:r>
              <a:rPr sz="850" spc="45"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der </a:t>
            </a:r>
            <a:r>
              <a:rPr sz="850" spc="2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Nachwuchsforschungsgruppe</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„Deliberative</a:t>
            </a:r>
            <a:r>
              <a:rPr sz="850" spc="5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Diskussionen</a:t>
            </a:r>
            <a:r>
              <a:rPr sz="850" spc="5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im</a:t>
            </a:r>
            <a:r>
              <a:rPr sz="850" spc="50"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Social</a:t>
            </a:r>
            <a:endParaRPr sz="850" dirty="0">
              <a:latin typeface="Bahnschrift SemiLight" panose="020B0502040204020203" pitchFamily="34" charset="0"/>
              <a:cs typeface="DIN 2014"/>
            </a:endParaRPr>
          </a:p>
          <a:p>
            <a:pPr marL="12700" marR="5080">
              <a:lnSpc>
                <a:spcPct val="113999"/>
              </a:lnSpc>
            </a:pPr>
            <a:r>
              <a:rPr sz="850" spc="5" dirty="0">
                <a:solidFill>
                  <a:srgbClr val="231F20"/>
                </a:solidFill>
                <a:latin typeface="Bahnschrift SemiLight" panose="020B0502040204020203" pitchFamily="34" charset="0"/>
                <a:cs typeface="DIN 2014"/>
              </a:rPr>
              <a:t>Web“</a:t>
            </a:r>
            <a:r>
              <a:rPr sz="850" spc="35"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am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Institut</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für</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Sozialwissenschaften</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der</a:t>
            </a:r>
            <a:r>
              <a:rPr sz="850" spc="40"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Heinrich-Heine-Universität </a:t>
            </a:r>
            <a:r>
              <a:rPr sz="850" spc="2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Düsseldorf.</a:t>
            </a:r>
            <a:r>
              <a:rPr sz="850" spc="4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In</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ihrer</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Dissertation</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erforscht</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sie</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die</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Effekte</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von</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Moderation </a:t>
            </a:r>
            <a:r>
              <a:rPr sz="850" spc="1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auf</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die</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Qualität</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und</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Wirkung</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von</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Online-Diskussionen.</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Ihre</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Forschungs- </a:t>
            </a:r>
            <a:r>
              <a:rPr sz="850" spc="1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schwerpunkte</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liegen</a:t>
            </a:r>
            <a:r>
              <a:rPr sz="850" spc="5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im</a:t>
            </a:r>
            <a:r>
              <a:rPr sz="850" spc="5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Bereich</a:t>
            </a:r>
            <a:r>
              <a:rPr sz="850" spc="5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der</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Online-Partizipation</a:t>
            </a:r>
            <a:r>
              <a:rPr sz="850" spc="5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und</a:t>
            </a:r>
            <a:r>
              <a:rPr sz="850" spc="5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-Deliberation </a:t>
            </a:r>
            <a:r>
              <a:rPr sz="850" spc="1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sowie</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der</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Medienwirkungs-</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und</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Persuasionsforschung</a:t>
            </a:r>
            <a:r>
              <a:rPr sz="850" spc="4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Social</a:t>
            </a:r>
            <a:r>
              <a:rPr sz="850" spc="4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Web.</a:t>
            </a:r>
            <a:endParaRPr sz="850" dirty="0">
              <a:latin typeface="Bahnschrift SemiLight" panose="020B0502040204020203" pitchFamily="34" charset="0"/>
              <a:cs typeface="DIN 2014"/>
            </a:endParaRPr>
          </a:p>
          <a:p>
            <a:pPr marL="12700" marR="2407285">
              <a:lnSpc>
                <a:spcPct val="109400"/>
              </a:lnSpc>
              <a:spcBef>
                <a:spcPts val="5"/>
              </a:spcBef>
            </a:pPr>
            <a:r>
              <a:rPr lang="de-DE" sz="850" dirty="0">
                <a:latin typeface="Bahnschrift SemiLight" panose="020B0502040204020203" pitchFamily="34" charset="0"/>
                <a:cs typeface="DIN 2014"/>
                <a:hlinkClick r:id="rId5"/>
              </a:rPr>
              <a:t/>
            </a:r>
            <a:br>
              <a:rPr lang="de-DE" sz="850" dirty="0">
                <a:latin typeface="Bahnschrift SemiLight" panose="020B0502040204020203" pitchFamily="34" charset="0"/>
                <a:cs typeface="DIN 2014"/>
                <a:hlinkClick r:id="rId5"/>
              </a:rPr>
            </a:br>
            <a:endParaRPr lang="de-DE" sz="850" i="1" spc="10" dirty="0" smtClean="0">
              <a:solidFill>
                <a:srgbClr val="231F20"/>
              </a:solidFill>
              <a:latin typeface="Bahnschrift SemiLight" panose="020B0502040204020203" pitchFamily="34" charset="0"/>
              <a:cs typeface="DIN 2014"/>
              <a:hlinkClick r:id="rId5"/>
            </a:endParaRPr>
          </a:p>
          <a:p>
            <a:pPr marL="12700" marR="2407285">
              <a:lnSpc>
                <a:spcPct val="109400"/>
              </a:lnSpc>
              <a:spcBef>
                <a:spcPts val="5"/>
              </a:spcBef>
            </a:pPr>
            <a:r>
              <a:rPr sz="850" i="1" spc="10" dirty="0" smtClean="0">
                <a:solidFill>
                  <a:srgbClr val="231F20"/>
                </a:solidFill>
                <a:latin typeface="Bahnschrift SemiLight" panose="020B0502040204020203" pitchFamily="34" charset="0"/>
                <a:cs typeface="DIN 2014"/>
                <a:hlinkClick r:id="rId5"/>
              </a:rPr>
              <a:t>dominique.heinbach@hhu.de </a:t>
            </a:r>
            <a:r>
              <a:rPr sz="850" i="1" spc="-225" dirty="0" smtClean="0">
                <a:solidFill>
                  <a:srgbClr val="231F20"/>
                </a:solidFill>
                <a:latin typeface="Bahnschrift SemiLight" panose="020B0502040204020203" pitchFamily="34" charset="0"/>
                <a:cs typeface="DIN 2014"/>
              </a:rPr>
              <a:t> </a:t>
            </a:r>
            <a:r>
              <a:rPr sz="850" i="1" spc="10" dirty="0">
                <a:solidFill>
                  <a:srgbClr val="00AE9D"/>
                </a:solidFill>
                <a:latin typeface="Bahnschrift SemiLight" panose="020B0502040204020203" pitchFamily="34" charset="0"/>
                <a:cs typeface="DIN 2014"/>
              </a:rPr>
              <a:t>Twitter:</a:t>
            </a:r>
            <a:r>
              <a:rPr sz="850" i="1" spc="25" dirty="0">
                <a:solidFill>
                  <a:srgbClr val="00AE9D"/>
                </a:solidFill>
                <a:latin typeface="Bahnschrift SemiLight" panose="020B0502040204020203" pitchFamily="34" charset="0"/>
                <a:cs typeface="DIN 2014"/>
              </a:rPr>
              <a:t> </a:t>
            </a:r>
            <a:r>
              <a:rPr sz="850" i="1" spc="15" dirty="0">
                <a:solidFill>
                  <a:srgbClr val="00AE9D"/>
                </a:solidFill>
                <a:latin typeface="Bahnschrift SemiLight" panose="020B0502040204020203" pitchFamily="34" charset="0"/>
                <a:cs typeface="DIN 2014"/>
              </a:rPr>
              <a:t>@HeinbachD</a:t>
            </a:r>
            <a:endParaRPr sz="850" dirty="0">
              <a:latin typeface="Bahnschrift SemiLight" panose="020B0502040204020203" pitchFamily="34" charset="0"/>
              <a:cs typeface="DIN 2014"/>
            </a:endParaRPr>
          </a:p>
          <a:p>
            <a:pPr>
              <a:lnSpc>
                <a:spcPct val="100000"/>
              </a:lnSpc>
            </a:pPr>
            <a:endParaRPr lang="de-DE" sz="850" dirty="0" smtClean="0">
              <a:latin typeface="Bahnschrift SemiLight" panose="020B0502040204020203" pitchFamily="34" charset="0"/>
              <a:cs typeface="DIN 2014"/>
            </a:endParaRPr>
          </a:p>
          <a:p>
            <a:pPr>
              <a:lnSpc>
                <a:spcPct val="100000"/>
              </a:lnSpc>
            </a:pPr>
            <a:endParaRPr lang="de-DE" sz="850" dirty="0">
              <a:latin typeface="Bahnschrift SemiLight" panose="020B0502040204020203" pitchFamily="34" charset="0"/>
              <a:cs typeface="DIN 2014"/>
            </a:endParaRPr>
          </a:p>
          <a:p>
            <a:pPr marL="12700" marR="66675">
              <a:lnSpc>
                <a:spcPct val="113999"/>
              </a:lnSpc>
              <a:spcBef>
                <a:spcPts val="885"/>
              </a:spcBef>
            </a:pPr>
            <a:r>
              <a:rPr sz="850" b="1" spc="5" dirty="0" smtClean="0">
                <a:solidFill>
                  <a:srgbClr val="231F20"/>
                </a:solidFill>
                <a:latin typeface="Bahnschrift SemiBold" panose="020B0502040204020203" pitchFamily="34" charset="0"/>
                <a:cs typeface="DIN 2014 Bold"/>
              </a:rPr>
              <a:t>Prof</a:t>
            </a:r>
            <a:r>
              <a:rPr sz="850" b="1" spc="5" dirty="0">
                <a:solidFill>
                  <a:srgbClr val="231F20"/>
                </a:solidFill>
                <a:latin typeface="Bahnschrift SemiBold" panose="020B0502040204020203" pitchFamily="34" charset="0"/>
                <a:cs typeface="DIN 2014 Bold"/>
              </a:rPr>
              <a:t>.</a:t>
            </a:r>
            <a:r>
              <a:rPr sz="850" b="1" spc="40" dirty="0">
                <a:solidFill>
                  <a:srgbClr val="231F20"/>
                </a:solidFill>
                <a:latin typeface="Bahnschrift SemiBold" panose="020B0502040204020203" pitchFamily="34" charset="0"/>
                <a:cs typeface="DIN 2014 Bold"/>
              </a:rPr>
              <a:t> </a:t>
            </a:r>
            <a:r>
              <a:rPr sz="850" b="1" spc="-5" dirty="0">
                <a:solidFill>
                  <a:srgbClr val="231F20"/>
                </a:solidFill>
                <a:latin typeface="Bahnschrift SemiBold" panose="020B0502040204020203" pitchFamily="34" charset="0"/>
                <a:cs typeface="DIN 2014 Bold"/>
              </a:rPr>
              <a:t>Dr.</a:t>
            </a:r>
            <a:r>
              <a:rPr sz="850" b="1" spc="45" dirty="0">
                <a:solidFill>
                  <a:srgbClr val="231F20"/>
                </a:solidFill>
                <a:latin typeface="Bahnschrift SemiBold" panose="020B0502040204020203" pitchFamily="34" charset="0"/>
                <a:cs typeface="DIN 2014 Bold"/>
              </a:rPr>
              <a:t> </a:t>
            </a:r>
            <a:r>
              <a:rPr sz="850" b="1" spc="10" dirty="0">
                <a:solidFill>
                  <a:srgbClr val="231F20"/>
                </a:solidFill>
                <a:latin typeface="Bahnschrift SemiBold" panose="020B0502040204020203" pitchFamily="34" charset="0"/>
                <a:cs typeface="DIN 2014 Bold"/>
              </a:rPr>
              <a:t>Marc</a:t>
            </a:r>
            <a:r>
              <a:rPr sz="850" b="1" spc="45" dirty="0">
                <a:solidFill>
                  <a:srgbClr val="231F20"/>
                </a:solidFill>
                <a:latin typeface="Bahnschrift SemiBold" panose="020B0502040204020203" pitchFamily="34" charset="0"/>
                <a:cs typeface="DIN 2014 Bold"/>
              </a:rPr>
              <a:t> </a:t>
            </a:r>
            <a:r>
              <a:rPr sz="850" b="1" spc="10" dirty="0">
                <a:solidFill>
                  <a:srgbClr val="231F20"/>
                </a:solidFill>
                <a:latin typeface="Bahnschrift SemiBold" panose="020B0502040204020203" pitchFamily="34" charset="0"/>
                <a:cs typeface="DIN 2014 Bold"/>
              </a:rPr>
              <a:t>Ziegele</a:t>
            </a:r>
            <a:r>
              <a:rPr sz="850" b="1" spc="45" dirty="0">
                <a:solidFill>
                  <a:srgbClr val="231F20"/>
                </a:solidFill>
                <a:latin typeface="Bahnschrift SemiBold" panose="020B0502040204020203" pitchFamily="34" charset="0"/>
                <a:cs typeface="DIN 2014 Bold"/>
              </a:rPr>
              <a:t> </a:t>
            </a:r>
            <a:r>
              <a:rPr sz="850" spc="10" dirty="0">
                <a:solidFill>
                  <a:srgbClr val="231F20"/>
                </a:solidFill>
                <a:latin typeface="Bahnschrift SemiLight" panose="020B0502040204020203" pitchFamily="34" charset="0"/>
                <a:cs typeface="DIN 2014"/>
              </a:rPr>
              <a:t>ist</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Professor</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für</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politische</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Online-Kommunikation </a:t>
            </a:r>
            <a:r>
              <a:rPr sz="850" spc="15"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am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Institut</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für</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Sozialwissenschaften</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der</a:t>
            </a:r>
            <a:r>
              <a:rPr sz="850" spc="40"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Heinrich-Heine-Universität </a:t>
            </a:r>
            <a:r>
              <a:rPr sz="850" spc="2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Düsseldorf.</a:t>
            </a:r>
            <a:r>
              <a:rPr sz="850" spc="35"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Er</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ist</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außerdem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Leiter</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der</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vom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Ministerium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für</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Kultur</a:t>
            </a:r>
            <a:r>
              <a:rPr sz="850" spc="40"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und </a:t>
            </a:r>
            <a:r>
              <a:rPr sz="850" spc="2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Wissenschaft</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des</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Landes</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NRW</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geförderten</a:t>
            </a:r>
            <a:r>
              <a:rPr sz="850" spc="35"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Nachwuchsforschungsgruppe</a:t>
            </a:r>
            <a:endParaRPr sz="850" dirty="0">
              <a:latin typeface="Bahnschrift SemiLight" panose="020B0502040204020203" pitchFamily="34" charset="0"/>
              <a:cs typeface="DIN 2014"/>
            </a:endParaRPr>
          </a:p>
          <a:p>
            <a:pPr marL="12700" marR="75565">
              <a:lnSpc>
                <a:spcPct val="113999"/>
              </a:lnSpc>
            </a:pPr>
            <a:r>
              <a:rPr sz="850" spc="10" dirty="0">
                <a:solidFill>
                  <a:srgbClr val="231F20"/>
                </a:solidFill>
                <a:latin typeface="Bahnschrift SemiLight" panose="020B0502040204020203" pitchFamily="34" charset="0"/>
                <a:cs typeface="DIN 2014"/>
              </a:rPr>
              <a:t>„Deliberative</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Diskussionen</a:t>
            </a:r>
            <a:r>
              <a:rPr sz="850" spc="4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im</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Social</a:t>
            </a:r>
            <a:r>
              <a:rPr sz="850" spc="40" dirty="0">
                <a:solidFill>
                  <a:srgbClr val="231F20"/>
                </a:solidFill>
                <a:latin typeface="Bahnschrift SemiLight" panose="020B0502040204020203" pitchFamily="34" charset="0"/>
                <a:cs typeface="DIN 2014"/>
              </a:rPr>
              <a:t> </a:t>
            </a:r>
            <a:r>
              <a:rPr sz="850" dirty="0">
                <a:solidFill>
                  <a:srgbClr val="231F20"/>
                </a:solidFill>
                <a:latin typeface="Bahnschrift SemiLight" panose="020B0502040204020203" pitchFamily="34" charset="0"/>
                <a:cs typeface="DIN 2014"/>
              </a:rPr>
              <a:t>Web“.</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Bereits</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seit</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mehr</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als</a:t>
            </a:r>
            <a:r>
              <a:rPr sz="850" spc="40"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zehn </a:t>
            </a:r>
            <a:r>
              <a:rPr sz="850" spc="2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Jahren</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erforscht</a:t>
            </a:r>
            <a:r>
              <a:rPr sz="850" spc="4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er</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die</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Diskussionskultur</a:t>
            </a:r>
            <a:r>
              <a:rPr sz="850" spc="4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im</a:t>
            </a:r>
            <a:r>
              <a:rPr sz="850" spc="4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Internet</a:t>
            </a:r>
            <a:r>
              <a:rPr sz="850" spc="4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sowie</a:t>
            </a:r>
            <a:r>
              <a:rPr sz="850" spc="40"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Maßnahmen, </a:t>
            </a:r>
            <a:r>
              <a:rPr sz="850" spc="20"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um</a:t>
            </a:r>
            <a:r>
              <a:rPr sz="850" spc="30"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die</a:t>
            </a:r>
            <a:r>
              <a:rPr sz="850" spc="35" dirty="0">
                <a:solidFill>
                  <a:srgbClr val="231F20"/>
                </a:solidFill>
                <a:latin typeface="Bahnschrift SemiLight" panose="020B0502040204020203" pitchFamily="34" charset="0"/>
                <a:cs typeface="DIN 2014"/>
              </a:rPr>
              <a:t> </a:t>
            </a:r>
            <a:r>
              <a:rPr sz="850" spc="10" dirty="0">
                <a:solidFill>
                  <a:srgbClr val="231F20"/>
                </a:solidFill>
                <a:latin typeface="Bahnschrift SemiLight" panose="020B0502040204020203" pitchFamily="34" charset="0"/>
                <a:cs typeface="DIN 2014"/>
              </a:rPr>
              <a:t>Debatten</a:t>
            </a:r>
            <a:r>
              <a:rPr sz="850" spc="35" dirty="0">
                <a:solidFill>
                  <a:srgbClr val="231F20"/>
                </a:solidFill>
                <a:latin typeface="Bahnschrift SemiLight" panose="020B0502040204020203" pitchFamily="34" charset="0"/>
                <a:cs typeface="DIN 2014"/>
              </a:rPr>
              <a:t> </a:t>
            </a:r>
            <a:r>
              <a:rPr sz="850" spc="5" dirty="0">
                <a:solidFill>
                  <a:srgbClr val="231F20"/>
                </a:solidFill>
                <a:latin typeface="Bahnschrift SemiLight" panose="020B0502040204020203" pitchFamily="34" charset="0"/>
                <a:cs typeface="DIN 2014"/>
              </a:rPr>
              <a:t>zu</a:t>
            </a:r>
            <a:r>
              <a:rPr sz="850" spc="35" dirty="0">
                <a:solidFill>
                  <a:srgbClr val="231F20"/>
                </a:solidFill>
                <a:latin typeface="Bahnschrift SemiLight" panose="020B0502040204020203" pitchFamily="34" charset="0"/>
                <a:cs typeface="DIN 2014"/>
              </a:rPr>
              <a:t> </a:t>
            </a:r>
            <a:r>
              <a:rPr sz="850" spc="15" dirty="0">
                <a:solidFill>
                  <a:srgbClr val="231F20"/>
                </a:solidFill>
                <a:latin typeface="Bahnschrift SemiLight" panose="020B0502040204020203" pitchFamily="34" charset="0"/>
                <a:cs typeface="DIN 2014"/>
              </a:rPr>
              <a:t>verbessern.</a:t>
            </a:r>
            <a:endParaRPr sz="850" dirty="0">
              <a:latin typeface="Bahnschrift SemiLight" panose="020B0502040204020203" pitchFamily="34" charset="0"/>
              <a:cs typeface="DIN 2014"/>
            </a:endParaRPr>
          </a:p>
          <a:p>
            <a:pPr>
              <a:lnSpc>
                <a:spcPct val="100000"/>
              </a:lnSpc>
              <a:spcBef>
                <a:spcPts val="10"/>
              </a:spcBef>
            </a:pPr>
            <a:r>
              <a:rPr lang="de-DE" sz="850" dirty="0" smtClean="0">
                <a:latin typeface="Bahnschrift SemiLight" panose="020B0502040204020203" pitchFamily="34" charset="0"/>
                <a:cs typeface="DIN 2014"/>
              </a:rPr>
              <a:t/>
            </a:r>
            <a:br>
              <a:rPr lang="de-DE" sz="850" dirty="0" smtClean="0">
                <a:latin typeface="Bahnschrift SemiLight" panose="020B0502040204020203" pitchFamily="34" charset="0"/>
                <a:cs typeface="DIN 2014"/>
              </a:rPr>
            </a:br>
            <a:endParaRPr sz="850" dirty="0">
              <a:latin typeface="Bahnschrift SemiLight" panose="020B0502040204020203" pitchFamily="34" charset="0"/>
              <a:cs typeface="DIN 2014"/>
            </a:endParaRPr>
          </a:p>
          <a:p>
            <a:pPr marL="12700" marR="2789555">
              <a:lnSpc>
                <a:spcPct val="105700"/>
              </a:lnSpc>
            </a:pPr>
            <a:r>
              <a:rPr sz="850" i="1" spc="10" dirty="0">
                <a:solidFill>
                  <a:srgbClr val="231F20"/>
                </a:solidFill>
                <a:latin typeface="Bahnschrift SemiLight" panose="020B0502040204020203" pitchFamily="34" charset="0"/>
                <a:cs typeface="DIN 2014"/>
                <a:hlinkClick r:id="rId6"/>
              </a:rPr>
              <a:t>marc.ziegele@hhu.de </a:t>
            </a:r>
            <a:r>
              <a:rPr sz="850" i="1" spc="-225" dirty="0">
                <a:solidFill>
                  <a:srgbClr val="231F20"/>
                </a:solidFill>
                <a:latin typeface="Bahnschrift SemiLight" panose="020B0502040204020203" pitchFamily="34" charset="0"/>
                <a:cs typeface="DIN 2014"/>
              </a:rPr>
              <a:t> </a:t>
            </a:r>
            <a:r>
              <a:rPr sz="850" i="1" spc="10" dirty="0">
                <a:solidFill>
                  <a:srgbClr val="00AE9D"/>
                </a:solidFill>
                <a:latin typeface="Bahnschrift SemiLight" panose="020B0502040204020203" pitchFamily="34" charset="0"/>
                <a:cs typeface="DIN 2014"/>
              </a:rPr>
              <a:t>Twitter: </a:t>
            </a:r>
            <a:r>
              <a:rPr sz="850" i="1" spc="15" dirty="0">
                <a:solidFill>
                  <a:srgbClr val="00AE9D"/>
                </a:solidFill>
                <a:latin typeface="Bahnschrift SemiLight" panose="020B0502040204020203" pitchFamily="34" charset="0"/>
                <a:cs typeface="DIN 2014"/>
              </a:rPr>
              <a:t>@ziegelem</a:t>
            </a:r>
            <a:endParaRPr sz="850" dirty="0">
              <a:latin typeface="Bahnschrift SemiLight" panose="020B0502040204020203" pitchFamily="34" charset="0"/>
              <a:cs typeface="DIN 2014"/>
            </a:endParaRPr>
          </a:p>
        </p:txBody>
      </p:sp>
      <p:pic>
        <p:nvPicPr>
          <p:cNvPr id="18" name="Grafik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37</a:t>
            </a:fld>
            <a:endParaRPr 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1684020" cy="452120"/>
          </a:xfrm>
          <a:prstGeom prst="rect">
            <a:avLst/>
          </a:prstGeom>
        </p:spPr>
        <p:txBody>
          <a:bodyPr vert="horz" wrap="square" lIns="0" tIns="12700" rIns="0" bIns="0" rtlCol="0">
            <a:spAutoFit/>
          </a:bodyPr>
          <a:lstStyle/>
          <a:p>
            <a:pPr marL="12700">
              <a:lnSpc>
                <a:spcPct val="100000"/>
              </a:lnSpc>
              <a:spcBef>
                <a:spcPts val="100"/>
              </a:spcBef>
            </a:pPr>
            <a:r>
              <a:rPr dirty="0"/>
              <a:t>VIELEN</a:t>
            </a:r>
            <a:r>
              <a:rPr spc="-100" dirty="0"/>
              <a:t> </a:t>
            </a:r>
            <a:r>
              <a:rPr spc="-10" dirty="0"/>
              <a:t>DANK!</a:t>
            </a:r>
          </a:p>
        </p:txBody>
      </p:sp>
      <p:sp>
        <p:nvSpPr>
          <p:cNvPr id="12" name="object 12"/>
          <p:cNvSpPr txBox="1"/>
          <p:nvPr/>
        </p:nvSpPr>
        <p:spPr>
          <a:xfrm>
            <a:off x="491299" y="1670117"/>
            <a:ext cx="1652905" cy="980012"/>
          </a:xfrm>
          <a:prstGeom prst="rect">
            <a:avLst/>
          </a:prstGeom>
        </p:spPr>
        <p:txBody>
          <a:bodyPr vert="horz" wrap="square" lIns="0" tIns="33020" rIns="0" bIns="0" rtlCol="0">
            <a:spAutoFit/>
          </a:bodyPr>
          <a:lstStyle/>
          <a:p>
            <a:pPr marL="12700">
              <a:lnSpc>
                <a:spcPct val="100000"/>
              </a:lnSpc>
              <a:spcBef>
                <a:spcPts val="260"/>
              </a:spcBef>
            </a:pPr>
            <a:r>
              <a:rPr sz="900" b="1" dirty="0">
                <a:solidFill>
                  <a:srgbClr val="00AE9D"/>
                </a:solidFill>
                <a:latin typeface="Bahnschrift SemiBold" panose="020B0502040204020203" pitchFamily="34" charset="0"/>
                <a:cs typeface="DIN 2014 Bold"/>
              </a:rPr>
              <a:t>Herausgeberin:</a:t>
            </a:r>
            <a:endParaRPr sz="900" dirty="0">
              <a:latin typeface="Bahnschrift SemiBold" panose="020B0502040204020203" pitchFamily="34" charset="0"/>
              <a:cs typeface="DIN 2014 Bold"/>
            </a:endParaRPr>
          </a:p>
          <a:p>
            <a:pPr marL="12700" marR="5080">
              <a:lnSpc>
                <a:spcPct val="113999"/>
              </a:lnSpc>
            </a:pPr>
            <a:r>
              <a:rPr sz="900" dirty="0">
                <a:solidFill>
                  <a:srgbClr val="231F20"/>
                </a:solidFill>
                <a:latin typeface="Bahnschrift SemiLight" panose="020B0502040204020203" pitchFamily="34" charset="0"/>
                <a:cs typeface="DIN 2014"/>
              </a:rPr>
              <a:t>Landesanstalt für Medien NRW  Zollhof 2</a:t>
            </a:r>
            <a:endParaRPr sz="900" dirty="0">
              <a:latin typeface="Bahnschrift SemiLight" panose="020B0502040204020203" pitchFamily="34" charset="0"/>
              <a:cs typeface="DIN 2014"/>
            </a:endParaRPr>
          </a:p>
          <a:p>
            <a:pPr marL="12700">
              <a:lnSpc>
                <a:spcPct val="100000"/>
              </a:lnSpc>
              <a:spcBef>
                <a:spcPts val="160"/>
              </a:spcBef>
            </a:pPr>
            <a:r>
              <a:rPr sz="900" dirty="0">
                <a:solidFill>
                  <a:srgbClr val="231F20"/>
                </a:solidFill>
                <a:latin typeface="Bahnschrift SemiLight" panose="020B0502040204020203" pitchFamily="34" charset="0"/>
                <a:cs typeface="DIN 2014"/>
              </a:rPr>
              <a:t>40221 Düsseldorf</a:t>
            </a:r>
            <a:endParaRPr sz="900" dirty="0">
              <a:latin typeface="Bahnschrift SemiLight" panose="020B0502040204020203" pitchFamily="34" charset="0"/>
              <a:cs typeface="DIN 2014"/>
            </a:endParaRPr>
          </a:p>
          <a:p>
            <a:pPr marL="12700">
              <a:lnSpc>
                <a:spcPct val="100000"/>
              </a:lnSpc>
              <a:spcBef>
                <a:spcPts val="160"/>
              </a:spcBef>
            </a:pPr>
            <a:r>
              <a:rPr sz="900" dirty="0">
                <a:solidFill>
                  <a:srgbClr val="231F20"/>
                </a:solidFill>
                <a:latin typeface="Bahnschrift SemiLight" panose="020B0502040204020203" pitchFamily="34" charset="0"/>
                <a:cs typeface="DIN 2014"/>
              </a:rPr>
              <a:t>T +49 211 77007-0</a:t>
            </a:r>
            <a:endParaRPr sz="900" dirty="0">
              <a:latin typeface="Bahnschrift SemiLight" panose="020B0502040204020203" pitchFamily="34" charset="0"/>
              <a:cs typeface="DIN 2014"/>
            </a:endParaRPr>
          </a:p>
          <a:p>
            <a:pPr marL="12700">
              <a:lnSpc>
                <a:spcPct val="100000"/>
              </a:lnSpc>
              <a:spcBef>
                <a:spcPts val="160"/>
              </a:spcBef>
            </a:pPr>
            <a:r>
              <a:rPr sz="900" dirty="0">
                <a:solidFill>
                  <a:srgbClr val="231F20"/>
                </a:solidFill>
                <a:latin typeface="Bahnschrift SemiLight" panose="020B0502040204020203" pitchFamily="34" charset="0"/>
                <a:cs typeface="DIN 2014"/>
              </a:rPr>
              <a:t>F +49 211 727170</a:t>
            </a:r>
            <a:endParaRPr sz="900" dirty="0">
              <a:latin typeface="Bahnschrift SemiLight" panose="020B0502040204020203" pitchFamily="34" charset="0"/>
              <a:cs typeface="DIN 2014"/>
            </a:endParaRPr>
          </a:p>
        </p:txBody>
      </p:sp>
      <p:sp>
        <p:nvSpPr>
          <p:cNvPr id="13" name="object 13"/>
          <p:cNvSpPr txBox="1"/>
          <p:nvPr/>
        </p:nvSpPr>
        <p:spPr>
          <a:xfrm>
            <a:off x="491299" y="2825817"/>
            <a:ext cx="1482090" cy="328551"/>
          </a:xfrm>
          <a:prstGeom prst="rect">
            <a:avLst/>
          </a:prstGeom>
        </p:spPr>
        <p:txBody>
          <a:bodyPr vert="horz" wrap="square" lIns="0" tIns="12700" rIns="0" bIns="0" rtlCol="0">
            <a:spAutoFit/>
          </a:bodyPr>
          <a:lstStyle/>
          <a:p>
            <a:pPr marL="12700" marR="5080">
              <a:lnSpc>
                <a:spcPct val="113999"/>
              </a:lnSpc>
              <a:spcBef>
                <a:spcPts val="100"/>
              </a:spcBef>
            </a:pPr>
            <a:r>
              <a:rPr sz="900" dirty="0">
                <a:solidFill>
                  <a:srgbClr val="231F20"/>
                </a:solidFill>
                <a:latin typeface="Bahnschrift SemiLight" panose="020B0502040204020203" pitchFamily="34" charset="0"/>
                <a:cs typeface="DIN 2014"/>
                <a:hlinkClick r:id="rId2"/>
              </a:rPr>
              <a:t>info@medienanstalt-nrw.de </a:t>
            </a:r>
            <a:r>
              <a:rPr sz="900" dirty="0">
                <a:solidFill>
                  <a:srgbClr val="231F20"/>
                </a:solidFill>
                <a:latin typeface="Bahnschrift SemiLight" panose="020B0502040204020203" pitchFamily="34" charset="0"/>
                <a:cs typeface="DIN 2014"/>
              </a:rPr>
              <a:t> </a:t>
            </a:r>
            <a:r>
              <a:rPr sz="900" dirty="0">
                <a:solidFill>
                  <a:srgbClr val="231F20"/>
                </a:solidFill>
                <a:latin typeface="Bahnschrift SemiLight" panose="020B0502040204020203" pitchFamily="34" charset="0"/>
                <a:cs typeface="DIN 2014"/>
                <a:hlinkClick r:id="rId3"/>
              </a:rPr>
              <a:t>www.medienanstalt-nrw.de</a:t>
            </a:r>
            <a:endParaRPr sz="900" dirty="0">
              <a:latin typeface="Bahnschrift SemiLight" panose="020B0502040204020203" pitchFamily="34" charset="0"/>
              <a:cs typeface="DIN 2014"/>
            </a:endParaRPr>
          </a:p>
        </p:txBody>
      </p:sp>
      <p:sp>
        <p:nvSpPr>
          <p:cNvPr id="14" name="object 14"/>
          <p:cNvSpPr txBox="1"/>
          <p:nvPr/>
        </p:nvSpPr>
        <p:spPr>
          <a:xfrm>
            <a:off x="3344298" y="1670117"/>
            <a:ext cx="2827901" cy="335989"/>
          </a:xfrm>
          <a:prstGeom prst="rect">
            <a:avLst/>
          </a:prstGeom>
        </p:spPr>
        <p:txBody>
          <a:bodyPr vert="horz" wrap="square" lIns="0" tIns="33020" rIns="0" bIns="0" rtlCol="0">
            <a:spAutoFit/>
          </a:bodyPr>
          <a:lstStyle/>
          <a:p>
            <a:pPr marL="12700">
              <a:lnSpc>
                <a:spcPct val="100000"/>
              </a:lnSpc>
              <a:spcBef>
                <a:spcPts val="260"/>
              </a:spcBef>
            </a:pPr>
            <a:r>
              <a:rPr sz="900" b="1" dirty="0">
                <a:solidFill>
                  <a:srgbClr val="00AE9D"/>
                </a:solidFill>
                <a:latin typeface="Bahnschrift SemiBold" panose="020B0502040204020203" pitchFamily="34" charset="0"/>
                <a:cs typeface="DIN 2014 Bold"/>
              </a:rPr>
              <a:t>Verantwortlich:</a:t>
            </a:r>
            <a:endParaRPr sz="900" dirty="0">
              <a:latin typeface="Bahnschrift SemiBold" panose="020B0502040204020203" pitchFamily="34" charset="0"/>
              <a:cs typeface="DIN 2014 Bold"/>
            </a:endParaRPr>
          </a:p>
          <a:p>
            <a:pPr marL="12700">
              <a:lnSpc>
                <a:spcPct val="100000"/>
              </a:lnSpc>
              <a:spcBef>
                <a:spcPts val="160"/>
              </a:spcBef>
            </a:pPr>
            <a:r>
              <a:rPr sz="900" dirty="0">
                <a:solidFill>
                  <a:srgbClr val="231F20"/>
                </a:solidFill>
                <a:latin typeface="Bahnschrift SemiLight" panose="020B0502040204020203" pitchFamily="34" charset="0"/>
                <a:cs typeface="DIN 2014"/>
              </a:rPr>
              <a:t>Sabrina Nennstiel (Kommunikation)</a:t>
            </a:r>
            <a:endParaRPr sz="900" dirty="0">
              <a:latin typeface="Bahnschrift SemiLight" panose="020B0502040204020203" pitchFamily="34" charset="0"/>
              <a:cs typeface="DIN 2014"/>
            </a:endParaRPr>
          </a:p>
        </p:txBody>
      </p:sp>
      <p:sp>
        <p:nvSpPr>
          <p:cNvPr id="15" name="object 15"/>
          <p:cNvSpPr txBox="1"/>
          <p:nvPr/>
        </p:nvSpPr>
        <p:spPr>
          <a:xfrm>
            <a:off x="3344299" y="2165417"/>
            <a:ext cx="2273836" cy="335988"/>
          </a:xfrm>
          <a:prstGeom prst="rect">
            <a:avLst/>
          </a:prstGeom>
        </p:spPr>
        <p:txBody>
          <a:bodyPr vert="horz" wrap="square" lIns="0" tIns="33019" rIns="0" bIns="0" rtlCol="0">
            <a:spAutoFit/>
          </a:bodyPr>
          <a:lstStyle/>
          <a:p>
            <a:pPr marL="12700">
              <a:lnSpc>
                <a:spcPct val="100000"/>
              </a:lnSpc>
              <a:spcBef>
                <a:spcPts val="259"/>
              </a:spcBef>
            </a:pPr>
            <a:r>
              <a:rPr sz="900" b="1" dirty="0">
                <a:solidFill>
                  <a:srgbClr val="00AE9D"/>
                </a:solidFill>
                <a:latin typeface="Bahnschrift SemiBold" panose="020B0502040204020203" pitchFamily="34" charset="0"/>
                <a:cs typeface="DIN 2014 Bold"/>
              </a:rPr>
              <a:t>Redaktion:</a:t>
            </a:r>
            <a:endParaRPr sz="900" dirty="0">
              <a:latin typeface="Bahnschrift SemiBold" panose="020B0502040204020203" pitchFamily="34" charset="0"/>
              <a:cs typeface="DIN 2014 Bold"/>
            </a:endParaRPr>
          </a:p>
          <a:p>
            <a:pPr marL="12700">
              <a:lnSpc>
                <a:spcPct val="100000"/>
              </a:lnSpc>
              <a:spcBef>
                <a:spcPts val="160"/>
              </a:spcBef>
            </a:pPr>
            <a:r>
              <a:rPr sz="900" dirty="0">
                <a:solidFill>
                  <a:srgbClr val="231F20"/>
                </a:solidFill>
                <a:latin typeface="Bahnschrift SemiLight" panose="020B0502040204020203" pitchFamily="34" charset="0"/>
                <a:cs typeface="DIN 2014"/>
              </a:rPr>
              <a:t>Desiree Steppat (Forschung)</a:t>
            </a:r>
            <a:endParaRPr sz="900" dirty="0">
              <a:latin typeface="Bahnschrift SemiLight" panose="020B0502040204020203" pitchFamily="34" charset="0"/>
              <a:cs typeface="DIN 2014"/>
            </a:endParaRPr>
          </a:p>
        </p:txBody>
      </p:sp>
      <p:sp>
        <p:nvSpPr>
          <p:cNvPr id="16" name="object 16"/>
          <p:cNvSpPr txBox="1"/>
          <p:nvPr/>
        </p:nvSpPr>
        <p:spPr>
          <a:xfrm>
            <a:off x="3344299" y="2660717"/>
            <a:ext cx="4161621" cy="335988"/>
          </a:xfrm>
          <a:prstGeom prst="rect">
            <a:avLst/>
          </a:prstGeom>
        </p:spPr>
        <p:txBody>
          <a:bodyPr vert="horz" wrap="square" lIns="0" tIns="33019" rIns="0" bIns="0" rtlCol="0">
            <a:spAutoFit/>
          </a:bodyPr>
          <a:lstStyle/>
          <a:p>
            <a:pPr marL="12700">
              <a:lnSpc>
                <a:spcPct val="100000"/>
              </a:lnSpc>
              <a:spcBef>
                <a:spcPts val="259"/>
              </a:spcBef>
            </a:pPr>
            <a:r>
              <a:rPr sz="900" b="1" dirty="0">
                <a:solidFill>
                  <a:srgbClr val="00AE9D"/>
                </a:solidFill>
                <a:latin typeface="Bahnschrift SemiBold" panose="020B0502040204020203" pitchFamily="34" charset="0"/>
                <a:cs typeface="DIN 2014 Bold"/>
              </a:rPr>
              <a:t>Autorinnen und Autoren:</a:t>
            </a:r>
            <a:endParaRPr sz="900" dirty="0">
              <a:latin typeface="Bahnschrift SemiBold" panose="020B0502040204020203" pitchFamily="34" charset="0"/>
              <a:cs typeface="DIN 2014 Bold"/>
            </a:endParaRPr>
          </a:p>
          <a:p>
            <a:pPr marL="12700">
              <a:lnSpc>
                <a:spcPct val="100000"/>
              </a:lnSpc>
              <a:spcBef>
                <a:spcPts val="160"/>
              </a:spcBef>
            </a:pPr>
            <a:r>
              <a:rPr sz="900" dirty="0">
                <a:solidFill>
                  <a:srgbClr val="231F20"/>
                </a:solidFill>
                <a:latin typeface="Bahnschrift SemiLight" panose="020B0502040204020203" pitchFamily="34" charset="0"/>
                <a:cs typeface="DIN 2014"/>
              </a:rPr>
              <a:t>Dominique Heinbach M. A. und Prof. Dr. Marc Ziegele</a:t>
            </a:r>
            <a:endParaRPr sz="900" dirty="0">
              <a:latin typeface="Bahnschrift SemiLight" panose="020B0502040204020203" pitchFamily="34" charset="0"/>
              <a:cs typeface="DIN 2014"/>
            </a:endParaRPr>
          </a:p>
        </p:txBody>
      </p:sp>
      <p:sp>
        <p:nvSpPr>
          <p:cNvPr id="17" name="object 17"/>
          <p:cNvSpPr txBox="1"/>
          <p:nvPr/>
        </p:nvSpPr>
        <p:spPr>
          <a:xfrm>
            <a:off x="3344299" y="3156017"/>
            <a:ext cx="3734981" cy="335988"/>
          </a:xfrm>
          <a:prstGeom prst="rect">
            <a:avLst/>
          </a:prstGeom>
        </p:spPr>
        <p:txBody>
          <a:bodyPr vert="horz" wrap="square" lIns="0" tIns="33019" rIns="0" bIns="0" rtlCol="0">
            <a:spAutoFit/>
          </a:bodyPr>
          <a:lstStyle/>
          <a:p>
            <a:pPr marL="12700">
              <a:lnSpc>
                <a:spcPct val="100000"/>
              </a:lnSpc>
              <a:spcBef>
                <a:spcPts val="259"/>
              </a:spcBef>
            </a:pPr>
            <a:r>
              <a:rPr sz="900" b="1" dirty="0">
                <a:solidFill>
                  <a:srgbClr val="00AE9D"/>
                </a:solidFill>
                <a:latin typeface="Bahnschrift SemiBold" panose="020B0502040204020203" pitchFamily="34" charset="0"/>
                <a:cs typeface="DIN 2014 Bold"/>
              </a:rPr>
              <a:t>Gestaltung:</a:t>
            </a:r>
            <a:endParaRPr sz="900" dirty="0">
              <a:latin typeface="Bahnschrift SemiBold" panose="020B0502040204020203" pitchFamily="34" charset="0"/>
              <a:cs typeface="DIN 2014 Bold"/>
            </a:endParaRPr>
          </a:p>
          <a:p>
            <a:pPr marL="12700">
              <a:lnSpc>
                <a:spcPct val="100000"/>
              </a:lnSpc>
              <a:spcBef>
                <a:spcPts val="160"/>
              </a:spcBef>
            </a:pPr>
            <a:r>
              <a:rPr sz="900" dirty="0">
                <a:solidFill>
                  <a:srgbClr val="231F20"/>
                </a:solidFill>
                <a:latin typeface="Bahnschrift SemiLight" panose="020B0502040204020203" pitchFamily="34" charset="0"/>
                <a:cs typeface="DIN 2014"/>
              </a:rPr>
              <a:t>Nadine Hawle (NH CORPORATE – Designstudio)</a:t>
            </a:r>
            <a:endParaRPr sz="900" dirty="0">
              <a:latin typeface="Bahnschrift SemiLight" panose="020B0502040204020203" pitchFamily="34" charset="0"/>
              <a:cs typeface="DIN 2014"/>
            </a:endParaRP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38</a:t>
            </a:fld>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666E3E16-8781-FC42-9976-38561DF33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7" y="533374"/>
            <a:ext cx="4615815" cy="833119"/>
          </a:xfrm>
          <a:prstGeom prst="rect">
            <a:avLst/>
          </a:prstGeom>
        </p:spPr>
        <p:txBody>
          <a:bodyPr vert="horz" wrap="square" lIns="0" tIns="12700" rIns="0" bIns="0" rtlCol="0">
            <a:spAutoFit/>
          </a:bodyPr>
          <a:lstStyle/>
          <a:p>
            <a:pPr marL="12700">
              <a:lnSpc>
                <a:spcPts val="3180"/>
              </a:lnSpc>
              <a:spcBef>
                <a:spcPts val="100"/>
              </a:spcBef>
            </a:pPr>
            <a:r>
              <a:rPr spc="-10" dirty="0"/>
              <a:t>KONSTRUKTIVE</a:t>
            </a:r>
            <a:r>
              <a:rPr spc="-60" dirty="0"/>
              <a:t> </a:t>
            </a:r>
            <a:r>
              <a:rPr dirty="0"/>
              <a:t>DISKUSSIONEN</a:t>
            </a:r>
          </a:p>
          <a:p>
            <a:pPr marL="12700">
              <a:lnSpc>
                <a:spcPts val="3180"/>
              </a:lnSpc>
            </a:pPr>
            <a:r>
              <a:rPr spc="-10" dirty="0"/>
              <a:t>DURCH</a:t>
            </a:r>
            <a:r>
              <a:rPr spc="-55" dirty="0"/>
              <a:t> </a:t>
            </a:r>
            <a:r>
              <a:rPr dirty="0"/>
              <a:t>INTERAKTIVES</a:t>
            </a:r>
            <a:r>
              <a:rPr spc="-55" dirty="0"/>
              <a:t> </a:t>
            </a:r>
            <a:r>
              <a:rPr dirty="0"/>
              <a:t>EMPOWERMENT</a:t>
            </a:r>
          </a:p>
        </p:txBody>
      </p:sp>
      <p:sp>
        <p:nvSpPr>
          <p:cNvPr id="14" name="Rechteck 13"/>
          <p:cNvSpPr/>
          <p:nvPr/>
        </p:nvSpPr>
        <p:spPr>
          <a:xfrm>
            <a:off x="493077" y="2346325"/>
            <a:ext cx="3616008" cy="1143000"/>
          </a:xfrm>
          <a:prstGeom prst="rect">
            <a:avLst/>
          </a:prstGeom>
          <a:solidFill>
            <a:srgbClr val="EF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Bahnschrift SemiBold Condensed" panose="020B0502040204020203" pitchFamily="34" charset="0"/>
              </a:rPr>
              <a:t>SCHLACHTFELD</a:t>
            </a:r>
            <a:endParaRPr lang="de-DE" sz="2250" b="1" dirty="0">
              <a:latin typeface="Bahnschrift SemiBold Condensed" panose="020B0502040204020203" pitchFamily="34" charset="0"/>
            </a:endParaRPr>
          </a:p>
        </p:txBody>
      </p:sp>
      <p:sp>
        <p:nvSpPr>
          <p:cNvPr id="15" name="Rechteck 14"/>
          <p:cNvSpPr/>
          <p:nvPr/>
        </p:nvSpPr>
        <p:spPr>
          <a:xfrm>
            <a:off x="4957276" y="2346325"/>
            <a:ext cx="3616008" cy="1143000"/>
          </a:xfrm>
          <a:prstGeom prst="rect">
            <a:avLst/>
          </a:prstGeom>
          <a:solidFill>
            <a:srgbClr val="00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Bahnschrift SemiBold Condensed" panose="020B0502040204020203" pitchFamily="34" charset="0"/>
              </a:rPr>
              <a:t>AGORA</a:t>
            </a:r>
            <a:endParaRPr lang="de-DE" sz="2250" b="1" dirty="0">
              <a:latin typeface="Bahnschrift SemiBold Condensed" panose="020B0502040204020203" pitchFamily="34" charset="0"/>
            </a:endParaRPr>
          </a:p>
        </p:txBody>
      </p:sp>
      <p:sp>
        <p:nvSpPr>
          <p:cNvPr id="16" name="Gleichschenkliges Dreieck 15"/>
          <p:cNvSpPr/>
          <p:nvPr/>
        </p:nvSpPr>
        <p:spPr>
          <a:xfrm rot="5400000">
            <a:off x="4483608" y="2841625"/>
            <a:ext cx="176784" cy="152400"/>
          </a:xfrm>
          <a:prstGeom prst="triangle">
            <a:avLst/>
          </a:prstGeom>
          <a:solidFill>
            <a:srgbClr val="EF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 name="Foliennummernplatzhalter 2"/>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a:t>
            </a:fld>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2205991"/>
            <a:ext cx="4716145" cy="1896110"/>
          </a:xfrm>
          <a:prstGeom prst="rect">
            <a:avLst/>
          </a:prstGeom>
        </p:spPr>
        <p:txBody>
          <a:bodyPr vert="horz" wrap="square" lIns="0" tIns="100330" rIns="0" bIns="0" rtlCol="0">
            <a:spAutoFit/>
          </a:bodyPr>
          <a:lstStyle/>
          <a:p>
            <a:pPr marL="12700" marR="451484">
              <a:lnSpc>
                <a:spcPts val="3510"/>
              </a:lnSpc>
              <a:spcBef>
                <a:spcPts val="790"/>
              </a:spcBef>
            </a:pPr>
            <a:r>
              <a:rPr sz="3500" b="1" dirty="0">
                <a:solidFill>
                  <a:srgbClr val="231F20"/>
                </a:solidFill>
                <a:latin typeface="Bahnschrift SemiBold Condensed" panose="020B0502040204020203" pitchFamily="34" charset="0"/>
                <a:cs typeface="DIN OT Cond"/>
              </a:rPr>
              <a:t>DIE</a:t>
            </a:r>
            <a:r>
              <a:rPr sz="3500" b="1" spc="-65" dirty="0">
                <a:solidFill>
                  <a:srgbClr val="231F20"/>
                </a:solidFill>
                <a:latin typeface="Bahnschrift SemiBold Condensed" panose="020B0502040204020203" pitchFamily="34" charset="0"/>
                <a:cs typeface="DIN OT Cond"/>
              </a:rPr>
              <a:t> </a:t>
            </a:r>
            <a:r>
              <a:rPr sz="3500" b="1" spc="-10" dirty="0">
                <a:solidFill>
                  <a:srgbClr val="231F20"/>
                </a:solidFill>
                <a:latin typeface="Bahnschrift SemiBold Condensed" panose="020B0502040204020203" pitchFamily="34" charset="0"/>
                <a:cs typeface="DIN OT Cond"/>
              </a:rPr>
              <a:t>FOLGENDEN</a:t>
            </a:r>
            <a:r>
              <a:rPr sz="3500" b="1" spc="-65" dirty="0">
                <a:solidFill>
                  <a:srgbClr val="231F20"/>
                </a:solidFill>
                <a:latin typeface="Bahnschrift SemiBold Condensed" panose="020B0502040204020203" pitchFamily="34" charset="0"/>
                <a:cs typeface="DIN OT Cond"/>
              </a:rPr>
              <a:t> </a:t>
            </a:r>
            <a:r>
              <a:rPr sz="3500" b="1" dirty="0">
                <a:solidFill>
                  <a:srgbClr val="231F20"/>
                </a:solidFill>
                <a:latin typeface="Bahnschrift SemiBold Condensed" panose="020B0502040204020203" pitchFamily="34" charset="0"/>
                <a:cs typeface="DIN OT Cond"/>
              </a:rPr>
              <a:t>FOLIEN</a:t>
            </a:r>
            <a:r>
              <a:rPr sz="3500" b="1" spc="-60" dirty="0">
                <a:solidFill>
                  <a:srgbClr val="231F20"/>
                </a:solidFill>
                <a:latin typeface="Bahnschrift SemiBold Condensed" panose="020B0502040204020203" pitchFamily="34" charset="0"/>
                <a:cs typeface="DIN OT Cond"/>
              </a:rPr>
              <a:t> </a:t>
            </a:r>
            <a:r>
              <a:rPr sz="3500" b="1" dirty="0">
                <a:solidFill>
                  <a:srgbClr val="231F20"/>
                </a:solidFill>
                <a:latin typeface="Bahnschrift SemiBold Condensed" panose="020B0502040204020203" pitchFamily="34" charset="0"/>
                <a:cs typeface="DIN OT Cond"/>
              </a:rPr>
              <a:t>SIND </a:t>
            </a:r>
            <a:r>
              <a:rPr sz="3500" b="1" spc="-615" dirty="0">
                <a:solidFill>
                  <a:srgbClr val="231F20"/>
                </a:solidFill>
                <a:latin typeface="Bahnschrift SemiBold Condensed" panose="020B0502040204020203" pitchFamily="34" charset="0"/>
                <a:cs typeface="DIN OT Cond"/>
              </a:rPr>
              <a:t> </a:t>
            </a:r>
            <a:r>
              <a:rPr sz="3500" b="1" spc="-20" dirty="0">
                <a:solidFill>
                  <a:srgbClr val="231F20"/>
                </a:solidFill>
                <a:latin typeface="Bahnschrift SemiBold Condensed" panose="020B0502040204020203" pitchFamily="34" charset="0"/>
                <a:cs typeface="DIN OT Cond"/>
              </a:rPr>
              <a:t>ZUSATZMATERIALEN,</a:t>
            </a:r>
            <a:endParaRPr sz="3500" dirty="0">
              <a:latin typeface="Bahnschrift SemiBold Condensed" panose="020B0502040204020203" pitchFamily="34" charset="0"/>
              <a:cs typeface="DIN OT Cond"/>
            </a:endParaRPr>
          </a:p>
          <a:p>
            <a:pPr marL="12700" marR="5080">
              <a:lnSpc>
                <a:spcPts val="3510"/>
              </a:lnSpc>
            </a:pPr>
            <a:r>
              <a:rPr sz="3500" b="1" dirty="0">
                <a:solidFill>
                  <a:srgbClr val="00AE9D"/>
                </a:solidFill>
                <a:latin typeface="Bahnschrift SemiBold Condensed" panose="020B0502040204020203" pitchFamily="34" charset="0"/>
                <a:cs typeface="DIN OT Cond"/>
              </a:rPr>
              <a:t>DIE</a:t>
            </a:r>
            <a:r>
              <a:rPr sz="3500" b="1" spc="-70"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DEM</a:t>
            </a:r>
            <a:r>
              <a:rPr sz="3500" b="1" spc="-70"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WORKSHOPLEITENDEN </a:t>
            </a:r>
            <a:r>
              <a:rPr sz="3500" b="1" spc="-620"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ZUR</a:t>
            </a:r>
            <a:r>
              <a:rPr sz="3500" b="1" spc="-50"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VORBEREITUNG</a:t>
            </a:r>
            <a:r>
              <a:rPr sz="3500" b="1" spc="-45" dirty="0">
                <a:solidFill>
                  <a:srgbClr val="00AE9D"/>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DIENEN</a:t>
            </a:r>
            <a:endParaRPr sz="3500" dirty="0">
              <a:latin typeface="Bahnschrift SemiBold Condensed" panose="020B0502040204020203" pitchFamily="34" charset="0"/>
              <a:cs typeface="DIN OT Con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831715" cy="452120"/>
          </a:xfrm>
          <a:prstGeom prst="rect">
            <a:avLst/>
          </a:prstGeom>
        </p:spPr>
        <p:txBody>
          <a:bodyPr vert="horz" wrap="square" lIns="0" tIns="12700" rIns="0" bIns="0" rtlCol="0">
            <a:spAutoFit/>
          </a:bodyPr>
          <a:lstStyle/>
          <a:p>
            <a:pPr marL="12700">
              <a:lnSpc>
                <a:spcPct val="100000"/>
              </a:lnSpc>
              <a:spcBef>
                <a:spcPts val="100"/>
              </a:spcBef>
            </a:pPr>
            <a:r>
              <a:rPr spc="-5" dirty="0"/>
              <a:t>WAS</a:t>
            </a:r>
            <a:r>
              <a:rPr spc="-65" dirty="0"/>
              <a:t> </a:t>
            </a:r>
            <a:r>
              <a:rPr spc="-5" dirty="0"/>
              <a:t>IST</a:t>
            </a:r>
            <a:r>
              <a:rPr spc="-80" dirty="0"/>
              <a:t> </a:t>
            </a:r>
            <a:r>
              <a:rPr spc="-10" dirty="0"/>
              <a:t>EMPOWERMENT-MODERATION?</a:t>
            </a:r>
          </a:p>
        </p:txBody>
      </p:sp>
      <p:sp>
        <p:nvSpPr>
          <p:cNvPr id="12" name="object 12"/>
          <p:cNvSpPr txBox="1"/>
          <p:nvPr/>
        </p:nvSpPr>
        <p:spPr>
          <a:xfrm>
            <a:off x="491299" y="1661032"/>
            <a:ext cx="7945120" cy="1619226"/>
          </a:xfrm>
          <a:prstGeom prst="rect">
            <a:avLst/>
          </a:prstGeom>
        </p:spPr>
        <p:txBody>
          <a:bodyPr vert="horz" wrap="square" lIns="0" tIns="12700" rIns="0" bIns="0" rtlCol="0">
            <a:spAutoFit/>
          </a:bodyPr>
          <a:lstStyle/>
          <a:p>
            <a:pPr marL="12700" marR="146685">
              <a:lnSpc>
                <a:spcPct val="109000"/>
              </a:lnSpc>
              <a:spcBef>
                <a:spcPts val="100"/>
              </a:spcBef>
            </a:pPr>
            <a:r>
              <a:rPr sz="1200" dirty="0">
                <a:solidFill>
                  <a:srgbClr val="231F20"/>
                </a:solidFill>
                <a:latin typeface="Bahnschrift SemiLight" panose="020B0502040204020203" pitchFamily="34" charset="0"/>
                <a:cs typeface="DIN 2014"/>
              </a:rPr>
              <a:t>Empowerment-Moderation ist eine innovative Form der </a:t>
            </a:r>
            <a:r>
              <a:rPr sz="1200" b="1" dirty="0">
                <a:solidFill>
                  <a:srgbClr val="231F20"/>
                </a:solidFill>
                <a:latin typeface="Bahnschrift SemiBold" panose="020B0502040204020203" pitchFamily="34" charset="0"/>
                <a:cs typeface="DIN 2014 Bold"/>
              </a:rPr>
              <a:t>interaktiven Moderation </a:t>
            </a:r>
            <a:r>
              <a:rPr sz="1200" dirty="0">
                <a:solidFill>
                  <a:srgbClr val="231F20"/>
                </a:solidFill>
                <a:latin typeface="Bahnschrift SemiLight" panose="020B0502040204020203" pitchFamily="34" charset="0"/>
                <a:cs typeface="DIN 2014"/>
              </a:rPr>
              <a:t>von </a:t>
            </a:r>
            <a:r>
              <a:rPr sz="1200" b="1" dirty="0">
                <a:solidFill>
                  <a:srgbClr val="231F20"/>
                </a:solidFill>
                <a:latin typeface="Bahnschrift SemiBold" panose="020B0502040204020203" pitchFamily="34" charset="0"/>
                <a:cs typeface="DIN 2014 Bold"/>
              </a:rPr>
              <a:t>Online-Diskussionen</a:t>
            </a:r>
            <a:r>
              <a:rPr sz="1200" dirty="0">
                <a:solidFill>
                  <a:srgbClr val="231F20"/>
                </a:solidFill>
                <a:latin typeface="Bahnschrift SemiLight" panose="020B0502040204020203" pitchFamily="34" charset="0"/>
                <a:cs typeface="DIN 2014"/>
              </a:rPr>
              <a:t>:  Community Manager:innen beteiligen sich mit eigenen Beiträgen an den Diskussionen und unterstützen ihre  Nutzer:innen aktiv dabei, konstruktiv und respektvoll zu diskutieren und ein Gemeinschaftsgefühl innerhalb  der Community zu entwickeln. Empowerment-Moderation legt den </a:t>
            </a:r>
            <a:r>
              <a:rPr sz="1200" b="1" dirty="0">
                <a:solidFill>
                  <a:srgbClr val="231F20"/>
                </a:solidFill>
                <a:latin typeface="Bahnschrift SemiBold" panose="020B0502040204020203" pitchFamily="34" charset="0"/>
                <a:cs typeface="DIN 2014 Bold"/>
              </a:rPr>
              <a:t>Fokus auf bereichernde Kommentare</a:t>
            </a:r>
            <a:r>
              <a:rPr sz="1200" dirty="0">
                <a:solidFill>
                  <a:srgbClr val="231F20"/>
                </a:solidFill>
                <a:latin typeface="Bahnschrift SemiLight" panose="020B0502040204020203" pitchFamily="34" charset="0"/>
                <a:cs typeface="DIN 2014"/>
              </a:rPr>
              <a:t>, um</a:t>
            </a:r>
            <a:endParaRPr sz="1200" dirty="0">
              <a:latin typeface="Bahnschrift SemiLight" panose="020B0502040204020203" pitchFamily="34" charset="0"/>
              <a:cs typeface="DIN 2014"/>
            </a:endParaRPr>
          </a:p>
          <a:p>
            <a:pPr marL="12700" marR="5080">
              <a:lnSpc>
                <a:spcPct val="109000"/>
              </a:lnSpc>
            </a:pPr>
            <a:r>
              <a:rPr sz="1200" dirty="0">
                <a:solidFill>
                  <a:srgbClr val="231F20"/>
                </a:solidFill>
                <a:latin typeface="Bahnschrift SemiLight" panose="020B0502040204020203" pitchFamily="34" charset="0"/>
                <a:cs typeface="DIN 2014"/>
              </a:rPr>
              <a:t>konstruktive Diskussionen zu fördern, statt lediglich destruktive Diskussionen zu verhindern oder einzudäm-  men. Sie zielt darauf ab, Nutzer:innen dabei zu unterstützen und zu motivieren, </a:t>
            </a:r>
            <a:r>
              <a:rPr sz="1200" b="1" dirty="0">
                <a:solidFill>
                  <a:srgbClr val="231F20"/>
                </a:solidFill>
                <a:latin typeface="Bahnschrift SemiBold" panose="020B0502040204020203" pitchFamily="34" charset="0"/>
                <a:cs typeface="DIN 2014 Bold"/>
              </a:rPr>
              <a:t>konstruktive und respektvolle  Kommentare </a:t>
            </a:r>
            <a:r>
              <a:rPr sz="1200" dirty="0">
                <a:solidFill>
                  <a:srgbClr val="231F20"/>
                </a:solidFill>
                <a:latin typeface="Bahnschrift SemiLight" panose="020B0502040204020203" pitchFamily="34" charset="0"/>
                <a:cs typeface="DIN 2014"/>
              </a:rPr>
              <a:t>zu schreiben, die einen Mehrwert für die Diskussion und die Anbieter der Diskussionen haben.</a:t>
            </a:r>
            <a:endParaRPr sz="1200" dirty="0">
              <a:latin typeface="Bahnschrift SemiLight" panose="020B0502040204020203" pitchFamily="34" charset="0"/>
              <a:cs typeface="DIN 2014"/>
            </a:endParaRPr>
          </a:p>
          <a:p>
            <a:pPr marL="12700">
              <a:lnSpc>
                <a:spcPct val="100000"/>
              </a:lnSpc>
              <a:spcBef>
                <a:spcPts val="140"/>
              </a:spcBef>
            </a:pPr>
            <a:r>
              <a:rPr sz="1200" dirty="0">
                <a:solidFill>
                  <a:srgbClr val="231F20"/>
                </a:solidFill>
                <a:latin typeface="Bahnschrift SemiLight" panose="020B0502040204020203" pitchFamily="34" charset="0"/>
                <a:cs typeface="DIN 2014"/>
              </a:rPr>
              <a:t>Außerdem soll Empowerment-Moderation die Community stärken und sie so zur Selbstregulierung anregen.</a:t>
            </a:r>
            <a:endParaRPr sz="1200" dirty="0">
              <a:latin typeface="Bahnschrift SemiLight" panose="020B0502040204020203" pitchFamily="34" charset="0"/>
              <a:cs typeface="DIN 2014"/>
            </a:endParaRPr>
          </a:p>
        </p:txBody>
      </p:sp>
      <p:sp>
        <p:nvSpPr>
          <p:cNvPr id="13" name="object 13"/>
          <p:cNvSpPr txBox="1"/>
          <p:nvPr/>
        </p:nvSpPr>
        <p:spPr>
          <a:xfrm>
            <a:off x="6040700" y="4183024"/>
            <a:ext cx="256413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EF3F6B"/>
                </a:solidFill>
                <a:latin typeface="Bahnschrift SemiBold Condensed" panose="020B0502040204020203" pitchFamily="34" charset="0"/>
                <a:cs typeface="DIN OT Cond"/>
              </a:rPr>
              <a:t>»Empowerment-Moderation</a:t>
            </a:r>
            <a:r>
              <a:rPr sz="1600" b="1" spc="40" dirty="0">
                <a:solidFill>
                  <a:srgbClr val="EF3F6B"/>
                </a:solidFill>
                <a:latin typeface="Bahnschrift SemiBold Condensed" panose="020B0502040204020203" pitchFamily="34" charset="0"/>
                <a:cs typeface="DIN OT Cond"/>
              </a:rPr>
              <a:t> </a:t>
            </a:r>
            <a:r>
              <a:rPr sz="1600" b="1" spc="25" dirty="0">
                <a:solidFill>
                  <a:srgbClr val="EF3F6B"/>
                </a:solidFill>
                <a:latin typeface="Bahnschrift SemiBold Condensed" panose="020B0502040204020203" pitchFamily="34" charset="0"/>
                <a:cs typeface="DIN OT Cond"/>
              </a:rPr>
              <a:t>wirkt.«</a:t>
            </a:r>
            <a:endParaRPr sz="1600" dirty="0">
              <a:latin typeface="Bahnschrift SemiBold Condensed" panose="020B0502040204020203" pitchFamily="34" charset="0"/>
              <a:cs typeface="DIN OT Cond"/>
            </a:endParaRPr>
          </a:p>
        </p:txBody>
      </p:sp>
      <p:grpSp>
        <p:nvGrpSpPr>
          <p:cNvPr id="14" name="object 14"/>
          <p:cNvGrpSpPr/>
          <p:nvPr/>
        </p:nvGrpSpPr>
        <p:grpSpPr>
          <a:xfrm>
            <a:off x="6053400" y="3913611"/>
            <a:ext cx="2536190" cy="208279"/>
            <a:chOff x="6053400" y="3913611"/>
            <a:chExt cx="2536190" cy="208279"/>
          </a:xfrm>
        </p:grpSpPr>
        <p:sp>
          <p:nvSpPr>
            <p:cNvPr id="15" name="object 15"/>
            <p:cNvSpPr/>
            <p:nvPr/>
          </p:nvSpPr>
          <p:spPr>
            <a:xfrm>
              <a:off x="7269389" y="4108818"/>
              <a:ext cx="1320165" cy="0"/>
            </a:xfrm>
            <a:custGeom>
              <a:avLst/>
              <a:gdLst/>
              <a:ahLst/>
              <a:cxnLst/>
              <a:rect l="l" t="t" r="r" b="b"/>
              <a:pathLst>
                <a:path w="1320165">
                  <a:moveTo>
                    <a:pt x="0" y="0"/>
                  </a:moveTo>
                  <a:lnTo>
                    <a:pt x="1319885" y="0"/>
                  </a:lnTo>
                </a:path>
              </a:pathLst>
            </a:custGeom>
            <a:ln w="12700">
              <a:solidFill>
                <a:srgbClr val="EF3F6B"/>
              </a:solidFill>
            </a:ln>
          </p:spPr>
          <p:txBody>
            <a:bodyPr wrap="square" lIns="0" tIns="0" rIns="0" bIns="0" rtlCol="0"/>
            <a:lstStyle/>
            <a:p>
              <a:endParaRPr/>
            </a:p>
          </p:txBody>
        </p:sp>
        <p:sp>
          <p:nvSpPr>
            <p:cNvPr id="16" name="object 16"/>
            <p:cNvSpPr/>
            <p:nvPr/>
          </p:nvSpPr>
          <p:spPr>
            <a:xfrm>
              <a:off x="6053400" y="4108818"/>
              <a:ext cx="1042669" cy="0"/>
            </a:xfrm>
            <a:custGeom>
              <a:avLst/>
              <a:gdLst/>
              <a:ahLst/>
              <a:cxnLst/>
              <a:rect l="l" t="t" r="r" b="b"/>
              <a:pathLst>
                <a:path w="1042670">
                  <a:moveTo>
                    <a:pt x="0" y="0"/>
                  </a:moveTo>
                  <a:lnTo>
                    <a:pt x="1042669" y="0"/>
                  </a:lnTo>
                </a:path>
              </a:pathLst>
            </a:custGeom>
            <a:ln w="12700">
              <a:solidFill>
                <a:srgbClr val="EF3F6B"/>
              </a:solidFill>
            </a:ln>
          </p:spPr>
          <p:txBody>
            <a:bodyPr wrap="square" lIns="0" tIns="0" rIns="0" bIns="0" rtlCol="0"/>
            <a:lstStyle/>
            <a:p>
              <a:endParaRPr/>
            </a:p>
          </p:txBody>
        </p:sp>
        <p:sp>
          <p:nvSpPr>
            <p:cNvPr id="17" name="object 17"/>
            <p:cNvSpPr/>
            <p:nvPr/>
          </p:nvSpPr>
          <p:spPr>
            <a:xfrm>
              <a:off x="7090196" y="3919961"/>
              <a:ext cx="184150" cy="195580"/>
            </a:xfrm>
            <a:custGeom>
              <a:avLst/>
              <a:gdLst/>
              <a:ahLst/>
              <a:cxnLst/>
              <a:rect l="l" t="t" r="r" b="b"/>
              <a:pathLst>
                <a:path w="184150" h="195579">
                  <a:moveTo>
                    <a:pt x="183603" y="190792"/>
                  </a:moveTo>
                  <a:lnTo>
                    <a:pt x="0" y="0"/>
                  </a:lnTo>
                  <a:lnTo>
                    <a:pt x="0" y="195198"/>
                  </a:lnTo>
                </a:path>
              </a:pathLst>
            </a:custGeom>
            <a:ln w="12700">
              <a:solidFill>
                <a:srgbClr val="EF3F6B"/>
              </a:solidFill>
            </a:ln>
          </p:spPr>
          <p:txBody>
            <a:bodyPr wrap="square" lIns="0" tIns="0" rIns="0" bIns="0" rtlCol="0"/>
            <a:lstStyle/>
            <a:p>
              <a:endParaRPr/>
            </a:p>
          </p:txBody>
        </p:sp>
      </p:grpSp>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41</a:t>
            </a:fld>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object 30"/>
          <p:cNvGrpSpPr/>
          <p:nvPr/>
        </p:nvGrpSpPr>
        <p:grpSpPr>
          <a:xfrm>
            <a:off x="0" y="1630756"/>
            <a:ext cx="3049270" cy="3514090"/>
            <a:chOff x="0" y="1630756"/>
            <a:chExt cx="3049270" cy="3514090"/>
          </a:xfrm>
        </p:grpSpPr>
        <p:sp>
          <p:nvSpPr>
            <p:cNvPr id="31" name="object 3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2" name="object 3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3" name="object 3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4" name="object 54"/>
          <p:cNvSpPr txBox="1">
            <a:spLocks noGrp="1"/>
          </p:cNvSpPr>
          <p:nvPr>
            <p:ph type="title"/>
          </p:nvPr>
        </p:nvSpPr>
        <p:spPr>
          <a:xfrm>
            <a:off x="493074" y="533377"/>
            <a:ext cx="4480560" cy="452120"/>
          </a:xfrm>
          <a:prstGeom prst="rect">
            <a:avLst/>
          </a:prstGeom>
        </p:spPr>
        <p:txBody>
          <a:bodyPr vert="horz" wrap="square" lIns="0" tIns="12700" rIns="0" bIns="0" rtlCol="0">
            <a:spAutoFit/>
          </a:bodyPr>
          <a:lstStyle/>
          <a:p>
            <a:pPr marL="12700">
              <a:lnSpc>
                <a:spcPct val="100000"/>
              </a:lnSpc>
              <a:spcBef>
                <a:spcPts val="100"/>
              </a:spcBef>
            </a:pPr>
            <a:r>
              <a:rPr dirty="0"/>
              <a:t>VORAUSSETZUNGEN</a:t>
            </a:r>
            <a:r>
              <a:rPr spc="-70" dirty="0"/>
              <a:t> </a:t>
            </a:r>
            <a:r>
              <a:rPr dirty="0"/>
              <a:t>UND</a:t>
            </a:r>
            <a:r>
              <a:rPr spc="-65" dirty="0"/>
              <a:t> </a:t>
            </a:r>
            <a:r>
              <a:rPr spc="-10" dirty="0"/>
              <a:t>ZIELGRUPPE</a:t>
            </a:r>
          </a:p>
        </p:txBody>
      </p:sp>
      <p:sp>
        <p:nvSpPr>
          <p:cNvPr id="55" name="object 55"/>
          <p:cNvSpPr txBox="1"/>
          <p:nvPr/>
        </p:nvSpPr>
        <p:spPr>
          <a:xfrm>
            <a:off x="491299" y="1661032"/>
            <a:ext cx="8056880" cy="2051331"/>
          </a:xfrm>
          <a:prstGeom prst="rect">
            <a:avLst/>
          </a:prstGeom>
        </p:spPr>
        <p:txBody>
          <a:bodyPr vert="horz" wrap="square" lIns="0" tIns="12700" rIns="0" bIns="0" rtlCol="0">
            <a:spAutoFit/>
          </a:bodyPr>
          <a:lstStyle/>
          <a:p>
            <a:pPr marL="12700" marR="289560" algn="just">
              <a:lnSpc>
                <a:spcPct val="109000"/>
              </a:lnSpc>
              <a:spcBef>
                <a:spcPts val="100"/>
              </a:spcBef>
            </a:pPr>
            <a:r>
              <a:rPr sz="1200" dirty="0">
                <a:solidFill>
                  <a:srgbClr val="231F20"/>
                </a:solidFill>
                <a:latin typeface="Bahnschrift SemiLight" panose="020B0502040204020203" pitchFamily="34" charset="0"/>
                <a:cs typeface="DIN 2014"/>
              </a:rPr>
              <a:t>Empowerment-Moderation kann in </a:t>
            </a:r>
            <a:r>
              <a:rPr sz="1200" b="1" dirty="0">
                <a:solidFill>
                  <a:srgbClr val="231F20"/>
                </a:solidFill>
                <a:latin typeface="Bahnschrift SemiBold" panose="020B0502040204020203" pitchFamily="34" charset="0"/>
                <a:cs typeface="DIN 2014 Bold"/>
              </a:rPr>
              <a:t>Kommentarbereichen auf Social-Media-Plattformen </a:t>
            </a:r>
            <a:r>
              <a:rPr sz="1200" dirty="0">
                <a:solidFill>
                  <a:srgbClr val="231F20"/>
                </a:solidFill>
                <a:latin typeface="Bahnschrift SemiLight" panose="020B0502040204020203" pitchFamily="34" charset="0"/>
                <a:cs typeface="DIN 2014"/>
              </a:rPr>
              <a:t>eingesetzt werden,  eignet sich aber auch für andere Umgebungen, wo Online-Diskussionen stattfinden. Das Workshop-Konzept  richtet sich an Community Manager:innen, die bereits Erfahrung in der Moderation von Online-Diskussionen</a:t>
            </a:r>
            <a:endParaRPr sz="1200" dirty="0">
              <a:latin typeface="Bahnschrift SemiLight" panose="020B0502040204020203" pitchFamily="34" charset="0"/>
              <a:cs typeface="DIN 2014"/>
            </a:endParaRPr>
          </a:p>
          <a:p>
            <a:pPr marL="12700" marR="5080">
              <a:lnSpc>
                <a:spcPct val="109000"/>
              </a:lnSpc>
            </a:pPr>
            <a:r>
              <a:rPr sz="1200" dirty="0">
                <a:solidFill>
                  <a:srgbClr val="231F20"/>
                </a:solidFill>
                <a:latin typeface="Bahnschrift SemiLight" panose="020B0502040204020203" pitchFamily="34" charset="0"/>
                <a:cs typeface="DIN 2014"/>
              </a:rPr>
              <a:t>haben und die Grundlagen der Kommentarmoderation beherrschen. Der Workshop „Empowerment-Moderation“  wurde als Aufbaumodul konzipiert. Es geht ausschließlich um interaktive Moderation, in der sich Community</a:t>
            </a:r>
            <a:endParaRPr sz="1200" dirty="0">
              <a:latin typeface="Bahnschrift SemiLight" panose="020B0502040204020203" pitchFamily="34" charset="0"/>
              <a:cs typeface="DIN 2014"/>
            </a:endParaRPr>
          </a:p>
          <a:p>
            <a:pPr marL="12700" marR="194310">
              <a:lnSpc>
                <a:spcPct val="109000"/>
              </a:lnSpc>
            </a:pPr>
            <a:r>
              <a:rPr sz="1200" dirty="0">
                <a:solidFill>
                  <a:srgbClr val="231F20"/>
                </a:solidFill>
                <a:latin typeface="Bahnschrift SemiLight" panose="020B0502040204020203" pitchFamily="34" charset="0"/>
                <a:cs typeface="DIN 2014"/>
              </a:rPr>
              <a:t>Manager:innen aktiv mit eigenen Kommentaren an der Diskussion beteiligen. Für Einsteiger:innen empfehlen  wir das Schulungskonzept „Hasskommentare moderieren lernen“, in dem die Grundlagen von Kommentar-  moderation und Community Management vermittelt werden.</a:t>
            </a:r>
            <a:endParaRPr sz="1200" dirty="0">
              <a:latin typeface="Bahnschrift SemiLight" panose="020B0502040204020203" pitchFamily="34" charset="0"/>
              <a:cs typeface="DIN 2014"/>
            </a:endParaRPr>
          </a:p>
          <a:p>
            <a:pPr>
              <a:lnSpc>
                <a:spcPct val="100000"/>
              </a:lnSpc>
              <a:spcBef>
                <a:spcPts val="50"/>
              </a:spcBef>
            </a:pPr>
            <a:endParaRPr sz="1200" dirty="0">
              <a:latin typeface="Bahnschrift SemiLight" panose="020B0502040204020203" pitchFamily="34" charset="0"/>
              <a:cs typeface="DIN 2014"/>
            </a:endParaRPr>
          </a:p>
          <a:p>
            <a:pPr marL="12700">
              <a:lnSpc>
                <a:spcPct val="100000"/>
              </a:lnSpc>
            </a:pPr>
            <a:r>
              <a:rPr sz="1200" dirty="0">
                <a:solidFill>
                  <a:srgbClr val="231F20"/>
                </a:solidFill>
                <a:latin typeface="Bahnschrift SemiLight" panose="020B0502040204020203" pitchFamily="34" charset="0"/>
                <a:cs typeface="DIN 2014"/>
              </a:rPr>
              <a:t>Der Workshop ist auf vier Stunden und 6-24 Teilnehmende ausgerichtet.</a:t>
            </a:r>
            <a:endParaRPr sz="1200" dirty="0">
              <a:latin typeface="Bahnschrift SemiLight" panose="020B0502040204020203" pitchFamily="34" charset="0"/>
              <a:cs typeface="DIN 2014"/>
            </a:endParaRPr>
          </a:p>
        </p:txBody>
      </p:sp>
      <p:pic>
        <p:nvPicPr>
          <p:cNvPr id="56" name="Grafik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42</a:t>
            </a:fld>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157220" cy="452120"/>
          </a:xfrm>
          <a:prstGeom prst="rect">
            <a:avLst/>
          </a:prstGeom>
        </p:spPr>
        <p:txBody>
          <a:bodyPr vert="horz" wrap="square" lIns="0" tIns="12700" rIns="0" bIns="0" rtlCol="0">
            <a:spAutoFit/>
          </a:bodyPr>
          <a:lstStyle/>
          <a:p>
            <a:pPr marL="12700">
              <a:lnSpc>
                <a:spcPct val="100000"/>
              </a:lnSpc>
              <a:spcBef>
                <a:spcPts val="100"/>
              </a:spcBef>
            </a:pPr>
            <a:r>
              <a:rPr dirty="0"/>
              <a:t>TIPPS</a:t>
            </a:r>
            <a:r>
              <a:rPr spc="-75" dirty="0"/>
              <a:t> </a:t>
            </a:r>
            <a:r>
              <a:rPr dirty="0"/>
              <a:t>ZUR</a:t>
            </a:r>
            <a:r>
              <a:rPr spc="-75" dirty="0"/>
              <a:t> </a:t>
            </a:r>
            <a:r>
              <a:rPr dirty="0"/>
              <a:t>VORBEREITUNG</a:t>
            </a:r>
          </a:p>
        </p:txBody>
      </p:sp>
      <p:sp>
        <p:nvSpPr>
          <p:cNvPr id="19" name="object 19"/>
          <p:cNvSpPr txBox="1"/>
          <p:nvPr/>
        </p:nvSpPr>
        <p:spPr>
          <a:xfrm>
            <a:off x="503999" y="1260386"/>
            <a:ext cx="7813040" cy="3075329"/>
          </a:xfrm>
          <a:prstGeom prst="rect">
            <a:avLst/>
          </a:prstGeom>
        </p:spPr>
        <p:txBody>
          <a:bodyPr vert="horz" wrap="square" lIns="0" tIns="12700" rIns="0" bIns="0" rtlCol="0">
            <a:spAutoFit/>
          </a:bodyPr>
          <a:lstStyle/>
          <a:p>
            <a:pPr marL="179388" indent="-179388">
              <a:lnSpc>
                <a:spcPct val="100000"/>
              </a:lnSpc>
              <a:spcBef>
                <a:spcPts val="100"/>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Machen Sie sich vorher mit den Übungsmaterialien vertraut (siehe Materialsammlung)</a:t>
            </a:r>
            <a:endParaRPr sz="1200" dirty="0">
              <a:latin typeface="Bahnschrift SemiLight" panose="020B0502040204020203" pitchFamily="34" charset="0"/>
              <a:cs typeface="DIN 2014"/>
            </a:endParaRPr>
          </a:p>
          <a:p>
            <a:pPr marL="179388" marR="16510" indent="-179388">
              <a:lnSpc>
                <a:spcPct val="109000"/>
              </a:lnSpc>
              <a:spcBef>
                <a:spcPts val="850"/>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Verschicken Sie vor dem Workshop die drei Übungsstränge (Blanko-Version), die Stil-Steckbriefe und das  Whitepaper an die Teilnehmenden (siehe Materialsammlung)</a:t>
            </a:r>
            <a:endParaRPr sz="1200" dirty="0">
              <a:latin typeface="Bahnschrift SemiLight" panose="020B0502040204020203" pitchFamily="34" charset="0"/>
              <a:cs typeface="DIN 2014"/>
            </a:endParaRPr>
          </a:p>
          <a:p>
            <a:pPr marL="179388" marR="5080" indent="-179388">
              <a:lnSpc>
                <a:spcPct val="109000"/>
              </a:lnSpc>
              <a:spcBef>
                <a:spcPts val="850"/>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Lesen Sie vorher das Whitepaper, um sich tiefer in das Thema einzuarbeiten. Wenn wenig Zeit ist, reichen  auch die Executive Summary und der Fact Sheet (siehe Materialsammlung)</a:t>
            </a:r>
            <a:endParaRPr sz="1200" dirty="0">
              <a:latin typeface="Bahnschrift SemiLight" panose="020B0502040204020203" pitchFamily="34" charset="0"/>
              <a:cs typeface="DIN 2014"/>
            </a:endParaRPr>
          </a:p>
          <a:p>
            <a:pPr marL="179388" marR="184785" indent="-179388">
              <a:lnSpc>
                <a:spcPct val="109000"/>
              </a:lnSpc>
              <a:spcBef>
                <a:spcPts val="850"/>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Bei Präsenz: Stellen Sie sicher, dass alle Teilnehmenden für die Übungen einen Laptop mitbringen oder  stellen Sie ggf. Laptops zur Verfügung</a:t>
            </a:r>
            <a:endParaRPr sz="1200" dirty="0">
              <a:latin typeface="Bahnschrift SemiLight" panose="020B0502040204020203" pitchFamily="34" charset="0"/>
              <a:cs typeface="DIN 2014"/>
            </a:endParaRPr>
          </a:p>
          <a:p>
            <a:pPr marL="179388" marR="741045" indent="-179388">
              <a:lnSpc>
                <a:spcPct val="109000"/>
              </a:lnSpc>
              <a:spcBef>
                <a:spcPts val="850"/>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Bei Präsenz: Stellen Sie sicher, dass alle benötigten Materialien im Raum zur Verfügung stehen  (Beamer, ggf. Flipchart und Flipchart-Papier, selbstklebende Moderationskarten und Stifte)</a:t>
            </a:r>
            <a:endParaRPr sz="1200" dirty="0">
              <a:latin typeface="Bahnschrift SemiLight" panose="020B0502040204020203" pitchFamily="34" charset="0"/>
              <a:cs typeface="DIN 2014"/>
            </a:endParaRPr>
          </a:p>
          <a:p>
            <a:pPr marL="179388" indent="-179388">
              <a:lnSpc>
                <a:spcPct val="100000"/>
              </a:lnSpc>
              <a:spcBef>
                <a:spcPts val="990"/>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Bei Präsenz: Drucken Sie die Stil-Steckbriefe aus</a:t>
            </a:r>
            <a:endParaRPr sz="1200" dirty="0">
              <a:latin typeface="Bahnschrift SemiLight" panose="020B0502040204020203" pitchFamily="34" charset="0"/>
              <a:cs typeface="DIN 2014"/>
            </a:endParaRPr>
          </a:p>
          <a:p>
            <a:pPr marL="179388" marR="294005" indent="-179388">
              <a:lnSpc>
                <a:spcPct val="110700"/>
              </a:lnSpc>
              <a:spcBef>
                <a:spcPts val="795"/>
              </a:spcBef>
              <a:buClr>
                <a:srgbClr val="00AE9D"/>
              </a:buClr>
              <a:buSzPct val="125000"/>
              <a:buFont typeface="Wingdings" panose="05000000000000000000" pitchFamily="2" charset="2"/>
              <a:buChar char="§"/>
            </a:pPr>
            <a:r>
              <a:rPr sz="1200" dirty="0">
                <a:solidFill>
                  <a:srgbClr val="231F20"/>
                </a:solidFill>
                <a:latin typeface="Bahnschrift SemiLight" panose="020B0502040204020203" pitchFamily="34" charset="0"/>
                <a:cs typeface="DIN 2014"/>
              </a:rPr>
              <a:t>Bei Präsenz: Sie können das Whitepaper auch als gedruckte Version über die LFM NRW bestellen und  an die Teilnehmenden verteilen (ca. 14 Tage Vorlauf)</a:t>
            </a:r>
            <a:endParaRPr sz="1200" dirty="0">
              <a:latin typeface="Bahnschrift SemiLight" panose="020B0502040204020203" pitchFamily="34" charset="0"/>
              <a:cs typeface="DIN 2014"/>
            </a:endParaRPr>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43</a:t>
            </a:fld>
            <a:endParaRPr lang="de-D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342004" cy="452120"/>
          </a:xfrm>
          <a:prstGeom prst="rect">
            <a:avLst/>
          </a:prstGeom>
        </p:spPr>
        <p:txBody>
          <a:bodyPr vert="horz" wrap="square" lIns="0" tIns="12700" rIns="0" bIns="0" rtlCol="0">
            <a:spAutoFit/>
          </a:bodyPr>
          <a:lstStyle/>
          <a:p>
            <a:pPr marL="12700">
              <a:lnSpc>
                <a:spcPct val="100000"/>
              </a:lnSpc>
              <a:spcBef>
                <a:spcPts val="100"/>
              </a:spcBef>
            </a:pPr>
            <a:r>
              <a:rPr dirty="0"/>
              <a:t>TIPPS</a:t>
            </a:r>
            <a:r>
              <a:rPr spc="-55" dirty="0"/>
              <a:t> </a:t>
            </a:r>
            <a:r>
              <a:rPr dirty="0"/>
              <a:t>ZUR</a:t>
            </a:r>
            <a:r>
              <a:rPr spc="-55" dirty="0"/>
              <a:t> </a:t>
            </a:r>
            <a:r>
              <a:rPr spc="-5" dirty="0"/>
              <a:t>NACHBEREITUNG</a:t>
            </a:r>
          </a:p>
        </p:txBody>
      </p:sp>
      <p:sp>
        <p:nvSpPr>
          <p:cNvPr id="16" name="object 16"/>
          <p:cNvSpPr txBox="1">
            <a:spLocks noGrp="1"/>
          </p:cNvSpPr>
          <p:nvPr>
            <p:ph type="body" idx="1"/>
          </p:nvPr>
        </p:nvSpPr>
        <p:spPr>
          <a:xfrm>
            <a:off x="549474" y="1661032"/>
            <a:ext cx="8045051" cy="2929456"/>
          </a:xfrm>
          <a:prstGeom prst="rect">
            <a:avLst/>
          </a:prstGeom>
        </p:spPr>
        <p:txBody>
          <a:bodyPr vert="horz" wrap="square" lIns="0" tIns="30480" rIns="0" bIns="0" rtlCol="0">
            <a:spAutoFit/>
          </a:bodyPr>
          <a:lstStyle/>
          <a:p>
            <a:pPr marL="404495" indent="-285750">
              <a:lnSpc>
                <a:spcPct val="100000"/>
              </a:lnSpc>
              <a:spcBef>
                <a:spcPts val="240"/>
              </a:spcBef>
              <a:buClr>
                <a:srgbClr val="00AE9D"/>
              </a:buClr>
              <a:buSzPct val="125000"/>
              <a:buFont typeface="Wingdings" panose="05000000000000000000" pitchFamily="2" charset="2"/>
              <a:buChar char="§"/>
            </a:pPr>
            <a:r>
              <a:rPr spc="10" dirty="0"/>
              <a:t>Verschicken</a:t>
            </a:r>
            <a:r>
              <a:rPr spc="55" dirty="0"/>
              <a:t> </a:t>
            </a:r>
            <a:r>
              <a:rPr spc="15" dirty="0"/>
              <a:t>Sie</a:t>
            </a:r>
            <a:r>
              <a:rPr spc="55" dirty="0"/>
              <a:t> </a:t>
            </a:r>
            <a:r>
              <a:rPr spc="15" dirty="0"/>
              <a:t>die</a:t>
            </a:r>
            <a:r>
              <a:rPr spc="60" dirty="0"/>
              <a:t> </a:t>
            </a:r>
            <a:r>
              <a:rPr spc="20" dirty="0"/>
              <a:t>Präsentation</a:t>
            </a:r>
            <a:r>
              <a:rPr spc="55" dirty="0"/>
              <a:t> </a:t>
            </a:r>
            <a:r>
              <a:rPr spc="15" dirty="0"/>
              <a:t>als</a:t>
            </a:r>
            <a:r>
              <a:rPr spc="60" dirty="0"/>
              <a:t> </a:t>
            </a:r>
            <a:r>
              <a:rPr spc="15" dirty="0"/>
              <a:t>PDF-Version</a:t>
            </a:r>
            <a:r>
              <a:rPr spc="55" dirty="0"/>
              <a:t> </a:t>
            </a:r>
            <a:r>
              <a:rPr spc="15" dirty="0"/>
              <a:t>als</a:t>
            </a:r>
            <a:r>
              <a:rPr spc="60" dirty="0"/>
              <a:t> </a:t>
            </a:r>
            <a:r>
              <a:rPr spc="20" dirty="0"/>
              <a:t>Handout</a:t>
            </a:r>
            <a:r>
              <a:rPr spc="55" dirty="0"/>
              <a:t> </a:t>
            </a:r>
            <a:r>
              <a:rPr spc="10" dirty="0"/>
              <a:t>an</a:t>
            </a:r>
            <a:r>
              <a:rPr spc="60" dirty="0"/>
              <a:t> </a:t>
            </a:r>
            <a:r>
              <a:rPr spc="15" dirty="0"/>
              <a:t>die</a:t>
            </a:r>
            <a:r>
              <a:rPr spc="55" dirty="0"/>
              <a:t> </a:t>
            </a:r>
            <a:r>
              <a:rPr spc="15" dirty="0"/>
              <a:t>Teilnehmenden.</a:t>
            </a:r>
            <a:r>
              <a:rPr spc="60" dirty="0"/>
              <a:t> </a:t>
            </a:r>
            <a:r>
              <a:rPr spc="15" dirty="0"/>
              <a:t>Hier</a:t>
            </a:r>
            <a:r>
              <a:rPr spc="55" dirty="0"/>
              <a:t> </a:t>
            </a:r>
            <a:r>
              <a:rPr spc="10" dirty="0"/>
              <a:t>können</a:t>
            </a:r>
            <a:r>
              <a:rPr spc="60" dirty="0"/>
              <a:t> </a:t>
            </a:r>
            <a:r>
              <a:rPr spc="25" dirty="0"/>
              <a:t>Sie</a:t>
            </a:r>
          </a:p>
          <a:p>
            <a:pPr marL="404495" marR="480695" indent="-285750">
              <a:lnSpc>
                <a:spcPct val="109000"/>
              </a:lnSpc>
              <a:buClr>
                <a:srgbClr val="00AE9D"/>
              </a:buClr>
              <a:buSzPct val="125000"/>
              <a:buFont typeface="Wingdings" panose="05000000000000000000" pitchFamily="2" charset="2"/>
              <a:buChar char="§"/>
            </a:pPr>
            <a:r>
              <a:rPr spc="15" dirty="0"/>
              <a:t>auch</a:t>
            </a:r>
            <a:r>
              <a:rPr spc="55" dirty="0"/>
              <a:t> </a:t>
            </a:r>
            <a:r>
              <a:rPr spc="15" dirty="0"/>
              <a:t>die</a:t>
            </a:r>
            <a:r>
              <a:rPr spc="55" dirty="0"/>
              <a:t> </a:t>
            </a:r>
            <a:r>
              <a:rPr spc="20" dirty="0"/>
              <a:t>Ergebnisse</a:t>
            </a:r>
            <a:r>
              <a:rPr spc="60" dirty="0"/>
              <a:t> </a:t>
            </a:r>
            <a:r>
              <a:rPr spc="15" dirty="0"/>
              <a:t>aus</a:t>
            </a:r>
            <a:r>
              <a:rPr spc="55" dirty="0"/>
              <a:t> </a:t>
            </a:r>
            <a:r>
              <a:rPr spc="15" dirty="0"/>
              <a:t>dem</a:t>
            </a:r>
            <a:r>
              <a:rPr spc="55" dirty="0"/>
              <a:t> </a:t>
            </a:r>
            <a:r>
              <a:rPr spc="20" dirty="0"/>
              <a:t>interaktiven</a:t>
            </a:r>
            <a:r>
              <a:rPr spc="60" dirty="0"/>
              <a:t> </a:t>
            </a:r>
            <a:r>
              <a:rPr spc="-5" dirty="0"/>
              <a:t>Teil</a:t>
            </a:r>
            <a:r>
              <a:rPr spc="55" dirty="0"/>
              <a:t> </a:t>
            </a:r>
            <a:r>
              <a:rPr spc="15" dirty="0"/>
              <a:t>zur</a:t>
            </a:r>
            <a:r>
              <a:rPr spc="60" dirty="0"/>
              <a:t> </a:t>
            </a:r>
            <a:r>
              <a:rPr spc="20" dirty="0"/>
              <a:t>Community-Strategie</a:t>
            </a:r>
            <a:r>
              <a:rPr spc="55" dirty="0"/>
              <a:t> </a:t>
            </a:r>
            <a:r>
              <a:rPr spc="20" dirty="0"/>
              <a:t>einbinden,</a:t>
            </a:r>
            <a:r>
              <a:rPr spc="55" dirty="0"/>
              <a:t> </a:t>
            </a:r>
            <a:r>
              <a:rPr spc="10" dirty="0"/>
              <a:t>z.</a:t>
            </a:r>
            <a:r>
              <a:rPr spc="60" dirty="0"/>
              <a:t> </a:t>
            </a:r>
            <a:r>
              <a:rPr spc="10" dirty="0"/>
              <a:t>B.</a:t>
            </a:r>
            <a:r>
              <a:rPr spc="55" dirty="0"/>
              <a:t> </a:t>
            </a:r>
            <a:r>
              <a:rPr spc="15" dirty="0"/>
              <a:t>mit</a:t>
            </a:r>
            <a:r>
              <a:rPr spc="60" dirty="0"/>
              <a:t> </a:t>
            </a:r>
            <a:r>
              <a:rPr spc="20" dirty="0"/>
              <a:t>Bildern</a:t>
            </a:r>
            <a:r>
              <a:rPr spc="55" dirty="0"/>
              <a:t> </a:t>
            </a:r>
            <a:r>
              <a:rPr spc="25" dirty="0"/>
              <a:t>der </a:t>
            </a:r>
            <a:r>
              <a:rPr spc="-310" dirty="0"/>
              <a:t> </a:t>
            </a:r>
            <a:r>
              <a:rPr spc="20" dirty="0"/>
              <a:t>Wordclouds</a:t>
            </a:r>
            <a:r>
              <a:rPr spc="45" dirty="0"/>
              <a:t> </a:t>
            </a:r>
            <a:r>
              <a:rPr spc="15" dirty="0"/>
              <a:t>oder</a:t>
            </a:r>
            <a:r>
              <a:rPr spc="50" dirty="0"/>
              <a:t> </a:t>
            </a:r>
            <a:r>
              <a:rPr spc="10" dirty="0"/>
              <a:t>Fotos</a:t>
            </a:r>
            <a:r>
              <a:rPr spc="50" dirty="0"/>
              <a:t> </a:t>
            </a:r>
            <a:r>
              <a:rPr spc="15" dirty="0"/>
              <a:t>der</a:t>
            </a:r>
            <a:r>
              <a:rPr spc="50" dirty="0"/>
              <a:t> </a:t>
            </a:r>
            <a:r>
              <a:rPr spc="20" dirty="0"/>
              <a:t>Ergebnisse</a:t>
            </a:r>
            <a:r>
              <a:rPr spc="50" dirty="0"/>
              <a:t> </a:t>
            </a:r>
            <a:r>
              <a:rPr spc="15" dirty="0"/>
              <a:t>des</a:t>
            </a:r>
            <a:r>
              <a:rPr spc="50" dirty="0"/>
              <a:t> </a:t>
            </a:r>
            <a:r>
              <a:rPr spc="20" dirty="0"/>
              <a:t>Gallery-Walks</a:t>
            </a:r>
          </a:p>
          <a:p>
            <a:pPr marL="404495" marR="77470" indent="-285750">
              <a:lnSpc>
                <a:spcPct val="109000"/>
              </a:lnSpc>
              <a:spcBef>
                <a:spcPts val="850"/>
              </a:spcBef>
              <a:buClr>
                <a:srgbClr val="00AE9D"/>
              </a:buClr>
              <a:buSzPct val="125000"/>
              <a:buFont typeface="Wingdings" panose="05000000000000000000" pitchFamily="2" charset="2"/>
              <a:buChar char="§"/>
            </a:pPr>
            <a:r>
              <a:rPr spc="10" dirty="0"/>
              <a:t>Wenn</a:t>
            </a:r>
            <a:r>
              <a:rPr spc="55" dirty="0"/>
              <a:t> </a:t>
            </a:r>
            <a:r>
              <a:rPr spc="15" dirty="0"/>
              <a:t>die</a:t>
            </a:r>
            <a:r>
              <a:rPr spc="55" dirty="0"/>
              <a:t> </a:t>
            </a:r>
            <a:r>
              <a:rPr spc="15" dirty="0"/>
              <a:t>Teilnehmenden</a:t>
            </a:r>
            <a:r>
              <a:rPr spc="55" dirty="0"/>
              <a:t> </a:t>
            </a:r>
            <a:r>
              <a:rPr spc="15" dirty="0"/>
              <a:t>gute</a:t>
            </a:r>
            <a:r>
              <a:rPr spc="60" dirty="0"/>
              <a:t> </a:t>
            </a:r>
            <a:r>
              <a:rPr spc="20" dirty="0"/>
              <a:t>Moderationskommentare</a:t>
            </a:r>
            <a:r>
              <a:rPr spc="55" dirty="0"/>
              <a:t> </a:t>
            </a:r>
            <a:r>
              <a:rPr spc="20" dirty="0"/>
              <a:t>erarbeitet</a:t>
            </a:r>
            <a:r>
              <a:rPr spc="55" dirty="0"/>
              <a:t> </a:t>
            </a:r>
            <a:r>
              <a:rPr spc="20" dirty="0"/>
              <a:t>haben:</a:t>
            </a:r>
            <a:r>
              <a:rPr spc="60" dirty="0"/>
              <a:t> </a:t>
            </a:r>
            <a:r>
              <a:rPr spc="20" dirty="0"/>
              <a:t>Lassen</a:t>
            </a:r>
            <a:r>
              <a:rPr spc="55" dirty="0"/>
              <a:t> </a:t>
            </a:r>
            <a:r>
              <a:rPr spc="15" dirty="0"/>
              <a:t>Sie</a:t>
            </a:r>
            <a:r>
              <a:rPr spc="55" dirty="0"/>
              <a:t> </a:t>
            </a:r>
            <a:r>
              <a:rPr spc="15" dirty="0"/>
              <a:t>sich</a:t>
            </a:r>
            <a:r>
              <a:rPr spc="60" dirty="0"/>
              <a:t> </a:t>
            </a:r>
            <a:r>
              <a:rPr spc="15" dirty="0"/>
              <a:t>die</a:t>
            </a:r>
            <a:r>
              <a:rPr spc="55" dirty="0"/>
              <a:t> </a:t>
            </a:r>
            <a:r>
              <a:rPr spc="20" dirty="0"/>
              <a:t>Übungsstränge </a:t>
            </a:r>
            <a:r>
              <a:rPr spc="-310" dirty="0"/>
              <a:t> </a:t>
            </a:r>
            <a:r>
              <a:rPr spc="15" dirty="0"/>
              <a:t>schicken</a:t>
            </a:r>
            <a:r>
              <a:rPr spc="50" dirty="0"/>
              <a:t> </a:t>
            </a:r>
            <a:r>
              <a:rPr spc="15" dirty="0"/>
              <a:t>und</a:t>
            </a:r>
            <a:r>
              <a:rPr spc="50" dirty="0"/>
              <a:t> </a:t>
            </a:r>
            <a:r>
              <a:rPr spc="20" dirty="0"/>
              <a:t>stellen</a:t>
            </a:r>
            <a:r>
              <a:rPr spc="50" dirty="0"/>
              <a:t> </a:t>
            </a:r>
            <a:r>
              <a:rPr spc="15" dirty="0"/>
              <a:t>Sie</a:t>
            </a:r>
            <a:r>
              <a:rPr spc="50" dirty="0"/>
              <a:t> </a:t>
            </a:r>
            <a:r>
              <a:rPr spc="15" dirty="0"/>
              <a:t>ein</a:t>
            </a:r>
            <a:r>
              <a:rPr spc="50" dirty="0"/>
              <a:t> </a:t>
            </a:r>
            <a:r>
              <a:rPr spc="20" dirty="0"/>
              <a:t>„Best</a:t>
            </a:r>
            <a:r>
              <a:rPr spc="50" dirty="0"/>
              <a:t> </a:t>
            </a:r>
            <a:r>
              <a:rPr spc="10" dirty="0"/>
              <a:t>of“</a:t>
            </a:r>
            <a:r>
              <a:rPr spc="50" dirty="0"/>
              <a:t> </a:t>
            </a:r>
            <a:r>
              <a:rPr spc="20" dirty="0"/>
              <a:t>zusammen,</a:t>
            </a:r>
            <a:r>
              <a:rPr spc="55" dirty="0"/>
              <a:t> </a:t>
            </a:r>
            <a:r>
              <a:rPr spc="15" dirty="0"/>
              <a:t>das</a:t>
            </a:r>
            <a:r>
              <a:rPr spc="50" dirty="0"/>
              <a:t> </a:t>
            </a:r>
            <a:r>
              <a:rPr spc="15" dirty="0"/>
              <a:t>Sie</a:t>
            </a:r>
            <a:r>
              <a:rPr spc="50" dirty="0"/>
              <a:t> </a:t>
            </a:r>
            <a:r>
              <a:rPr spc="10" dirty="0"/>
              <a:t>an</a:t>
            </a:r>
            <a:r>
              <a:rPr spc="50" dirty="0"/>
              <a:t> </a:t>
            </a:r>
            <a:r>
              <a:rPr spc="15" dirty="0"/>
              <a:t>die</a:t>
            </a:r>
            <a:r>
              <a:rPr spc="50" dirty="0"/>
              <a:t> </a:t>
            </a:r>
            <a:r>
              <a:rPr spc="15" dirty="0"/>
              <a:t>Teilnehmenden</a:t>
            </a:r>
            <a:r>
              <a:rPr spc="50" dirty="0"/>
              <a:t> </a:t>
            </a:r>
            <a:r>
              <a:rPr spc="20" dirty="0"/>
              <a:t>verschicken</a:t>
            </a:r>
          </a:p>
          <a:p>
            <a:pPr marL="404495" marR="654050" indent="-285750">
              <a:lnSpc>
                <a:spcPct val="109000"/>
              </a:lnSpc>
              <a:spcBef>
                <a:spcPts val="850"/>
              </a:spcBef>
              <a:buClr>
                <a:srgbClr val="00AE9D"/>
              </a:buClr>
              <a:buSzPct val="125000"/>
              <a:buFont typeface="Wingdings" panose="05000000000000000000" pitchFamily="2" charset="2"/>
              <a:buChar char="§"/>
            </a:pPr>
            <a:r>
              <a:rPr spc="20" dirty="0"/>
              <a:t>Bitten</a:t>
            </a:r>
            <a:r>
              <a:rPr spc="55" dirty="0"/>
              <a:t> </a:t>
            </a:r>
            <a:r>
              <a:rPr spc="15" dirty="0"/>
              <a:t>Sie</a:t>
            </a:r>
            <a:r>
              <a:rPr spc="55" dirty="0"/>
              <a:t> </a:t>
            </a:r>
            <a:r>
              <a:rPr spc="15" dirty="0"/>
              <a:t>die</a:t>
            </a:r>
            <a:r>
              <a:rPr spc="60" dirty="0"/>
              <a:t> </a:t>
            </a:r>
            <a:r>
              <a:rPr spc="15" dirty="0"/>
              <a:t>Teilnehmenden,</a:t>
            </a:r>
            <a:r>
              <a:rPr spc="55" dirty="0"/>
              <a:t> </a:t>
            </a:r>
            <a:r>
              <a:rPr spc="20" dirty="0"/>
              <a:t>Ihnen</a:t>
            </a:r>
            <a:r>
              <a:rPr spc="60" dirty="0"/>
              <a:t> </a:t>
            </a:r>
            <a:r>
              <a:rPr spc="20" dirty="0"/>
              <a:t>Screenshots</a:t>
            </a:r>
            <a:r>
              <a:rPr spc="55" dirty="0"/>
              <a:t> </a:t>
            </a:r>
            <a:r>
              <a:rPr spc="15" dirty="0"/>
              <a:t>und</a:t>
            </a:r>
            <a:r>
              <a:rPr spc="55" dirty="0"/>
              <a:t> </a:t>
            </a:r>
            <a:r>
              <a:rPr spc="20" dirty="0"/>
              <a:t>Erfahrungsberichte</a:t>
            </a:r>
            <a:r>
              <a:rPr spc="60" dirty="0"/>
              <a:t> </a:t>
            </a:r>
            <a:r>
              <a:rPr spc="10" dirty="0"/>
              <a:t>zu</a:t>
            </a:r>
            <a:r>
              <a:rPr spc="55" dirty="0"/>
              <a:t> </a:t>
            </a:r>
            <a:r>
              <a:rPr spc="15" dirty="0"/>
              <a:t>schicken,</a:t>
            </a:r>
            <a:r>
              <a:rPr spc="60" dirty="0"/>
              <a:t> </a:t>
            </a:r>
            <a:r>
              <a:rPr spc="10" dirty="0"/>
              <a:t>ob</a:t>
            </a:r>
            <a:r>
              <a:rPr spc="55" dirty="0"/>
              <a:t> </a:t>
            </a:r>
            <a:r>
              <a:rPr spc="15" dirty="0"/>
              <a:t>und</a:t>
            </a:r>
            <a:r>
              <a:rPr spc="60" dirty="0"/>
              <a:t> </a:t>
            </a:r>
            <a:r>
              <a:rPr spc="15" dirty="0"/>
              <a:t>wie</a:t>
            </a:r>
            <a:r>
              <a:rPr spc="55" dirty="0"/>
              <a:t> </a:t>
            </a:r>
            <a:r>
              <a:rPr spc="25" dirty="0"/>
              <a:t>sie </a:t>
            </a:r>
            <a:r>
              <a:rPr spc="-310" dirty="0"/>
              <a:t> </a:t>
            </a:r>
            <a:r>
              <a:rPr spc="20" dirty="0"/>
              <a:t>Empowerment-Moderation</a:t>
            </a:r>
            <a:r>
              <a:rPr spc="50" dirty="0"/>
              <a:t> </a:t>
            </a:r>
            <a:r>
              <a:rPr spc="15" dirty="0"/>
              <a:t>nach</a:t>
            </a:r>
            <a:r>
              <a:rPr spc="50" dirty="0"/>
              <a:t> </a:t>
            </a:r>
            <a:r>
              <a:rPr spc="15" dirty="0"/>
              <a:t>dem</a:t>
            </a:r>
            <a:r>
              <a:rPr spc="50" dirty="0"/>
              <a:t> </a:t>
            </a:r>
            <a:r>
              <a:rPr spc="15" dirty="0"/>
              <a:t>Workshop</a:t>
            </a:r>
            <a:r>
              <a:rPr spc="50" dirty="0"/>
              <a:t> </a:t>
            </a:r>
            <a:r>
              <a:rPr spc="20" dirty="0"/>
              <a:t>einsetzen</a:t>
            </a:r>
          </a:p>
          <a:p>
            <a:pPr marL="404495" indent="-285750">
              <a:lnSpc>
                <a:spcPct val="100000"/>
              </a:lnSpc>
              <a:spcBef>
                <a:spcPts val="990"/>
              </a:spcBef>
              <a:buClr>
                <a:srgbClr val="00AE9D"/>
              </a:buClr>
              <a:buSzPct val="125000"/>
              <a:buFont typeface="Wingdings" panose="05000000000000000000" pitchFamily="2" charset="2"/>
              <a:buChar char="§"/>
            </a:pPr>
            <a:r>
              <a:rPr spc="15" dirty="0"/>
              <a:t>Bei</a:t>
            </a:r>
            <a:r>
              <a:rPr spc="55" dirty="0"/>
              <a:t> </a:t>
            </a:r>
            <a:r>
              <a:rPr spc="20" dirty="0"/>
              <a:t>Gruppen,</a:t>
            </a:r>
            <a:r>
              <a:rPr spc="60" dirty="0"/>
              <a:t> </a:t>
            </a:r>
            <a:r>
              <a:rPr spc="15" dirty="0"/>
              <a:t>die</a:t>
            </a:r>
            <a:r>
              <a:rPr spc="55" dirty="0"/>
              <a:t> </a:t>
            </a:r>
            <a:r>
              <a:rPr spc="15" dirty="0"/>
              <a:t>sich</a:t>
            </a:r>
            <a:r>
              <a:rPr spc="60" dirty="0"/>
              <a:t> </a:t>
            </a:r>
            <a:r>
              <a:rPr spc="15" dirty="0"/>
              <a:t>aus</a:t>
            </a:r>
            <a:r>
              <a:rPr spc="55" dirty="0"/>
              <a:t> </a:t>
            </a:r>
            <a:r>
              <a:rPr spc="20" dirty="0"/>
              <a:t>verschiedenen</a:t>
            </a:r>
            <a:r>
              <a:rPr spc="60" dirty="0"/>
              <a:t> </a:t>
            </a:r>
            <a:r>
              <a:rPr spc="20" dirty="0"/>
              <a:t>Redaktionen</a:t>
            </a:r>
            <a:r>
              <a:rPr spc="60" dirty="0"/>
              <a:t> </a:t>
            </a:r>
            <a:r>
              <a:rPr spc="20" dirty="0"/>
              <a:t>zusammensetzen,</a:t>
            </a:r>
            <a:r>
              <a:rPr spc="55" dirty="0"/>
              <a:t> </a:t>
            </a:r>
            <a:r>
              <a:rPr spc="10" dirty="0"/>
              <a:t>können</a:t>
            </a:r>
            <a:r>
              <a:rPr spc="60" dirty="0"/>
              <a:t> </a:t>
            </a:r>
            <a:r>
              <a:rPr spc="15" dirty="0"/>
              <a:t>Sie</a:t>
            </a:r>
            <a:r>
              <a:rPr spc="55" dirty="0"/>
              <a:t> </a:t>
            </a:r>
            <a:r>
              <a:rPr spc="15" dirty="0"/>
              <a:t>auch</a:t>
            </a:r>
            <a:r>
              <a:rPr spc="60" dirty="0"/>
              <a:t> </a:t>
            </a:r>
            <a:r>
              <a:rPr spc="20" dirty="0"/>
              <a:t>einen</a:t>
            </a:r>
            <a:r>
              <a:rPr spc="60" dirty="0"/>
              <a:t> </a:t>
            </a:r>
            <a:r>
              <a:rPr spc="25" dirty="0"/>
              <a:t>Slack-Channel</a:t>
            </a:r>
          </a:p>
          <a:p>
            <a:pPr marL="404495" indent="-285750">
              <a:lnSpc>
                <a:spcPct val="100000"/>
              </a:lnSpc>
              <a:spcBef>
                <a:spcPts val="140"/>
              </a:spcBef>
              <a:buClr>
                <a:srgbClr val="00AE9D"/>
              </a:buClr>
              <a:buSzPct val="125000"/>
              <a:buFont typeface="Wingdings" panose="05000000000000000000" pitchFamily="2" charset="2"/>
              <a:buChar char="§"/>
            </a:pPr>
            <a:r>
              <a:rPr spc="5" dirty="0"/>
              <a:t>o.</a:t>
            </a:r>
            <a:r>
              <a:rPr spc="50" dirty="0"/>
              <a:t> </a:t>
            </a:r>
            <a:r>
              <a:rPr spc="10" dirty="0"/>
              <a:t>Ä.</a:t>
            </a:r>
            <a:r>
              <a:rPr spc="50" dirty="0"/>
              <a:t> </a:t>
            </a:r>
            <a:r>
              <a:rPr spc="20" dirty="0"/>
              <a:t>einrichten,</a:t>
            </a:r>
            <a:r>
              <a:rPr spc="50" dirty="0"/>
              <a:t> </a:t>
            </a:r>
            <a:r>
              <a:rPr spc="20" dirty="0"/>
              <a:t>damit</a:t>
            </a:r>
            <a:r>
              <a:rPr spc="50" dirty="0"/>
              <a:t> </a:t>
            </a:r>
            <a:r>
              <a:rPr spc="15" dirty="0"/>
              <a:t>die</a:t>
            </a:r>
            <a:r>
              <a:rPr spc="50" dirty="0"/>
              <a:t> </a:t>
            </a:r>
            <a:r>
              <a:rPr spc="15" dirty="0"/>
              <a:t>Teilnehmenden</a:t>
            </a:r>
            <a:r>
              <a:rPr spc="50" dirty="0"/>
              <a:t> </a:t>
            </a:r>
            <a:r>
              <a:rPr spc="20" dirty="0"/>
              <a:t>weiter</a:t>
            </a:r>
            <a:r>
              <a:rPr spc="50" dirty="0"/>
              <a:t> </a:t>
            </a:r>
            <a:r>
              <a:rPr spc="10" dirty="0"/>
              <a:t>in</a:t>
            </a:r>
            <a:r>
              <a:rPr spc="50" dirty="0"/>
              <a:t> </a:t>
            </a:r>
            <a:r>
              <a:rPr spc="15" dirty="0"/>
              <a:t>Kontakt</a:t>
            </a:r>
            <a:r>
              <a:rPr spc="50" dirty="0"/>
              <a:t> </a:t>
            </a:r>
            <a:r>
              <a:rPr spc="25" dirty="0"/>
              <a:t>bleiben</a:t>
            </a: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44</a:t>
            </a:fld>
            <a:endParaRPr 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object 20"/>
          <p:cNvGrpSpPr/>
          <p:nvPr/>
        </p:nvGrpSpPr>
        <p:grpSpPr>
          <a:xfrm>
            <a:off x="0" y="1630756"/>
            <a:ext cx="3049270" cy="3514090"/>
            <a:chOff x="0" y="1630756"/>
            <a:chExt cx="3049270" cy="3514090"/>
          </a:xfrm>
        </p:grpSpPr>
        <p:sp>
          <p:nvSpPr>
            <p:cNvPr id="21" name="object 2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2" name="object 2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3" name="object 2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4" name="object 2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5" name="object 2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4" name="object 44"/>
          <p:cNvSpPr txBox="1">
            <a:spLocks noGrp="1"/>
          </p:cNvSpPr>
          <p:nvPr>
            <p:ph type="title"/>
          </p:nvPr>
        </p:nvSpPr>
        <p:spPr>
          <a:xfrm>
            <a:off x="493074" y="533377"/>
            <a:ext cx="2608580" cy="452120"/>
          </a:xfrm>
          <a:prstGeom prst="rect">
            <a:avLst/>
          </a:prstGeom>
        </p:spPr>
        <p:txBody>
          <a:bodyPr vert="horz" wrap="square" lIns="0" tIns="12700" rIns="0" bIns="0" rtlCol="0">
            <a:spAutoFit/>
          </a:bodyPr>
          <a:lstStyle/>
          <a:p>
            <a:pPr marL="12700">
              <a:lnSpc>
                <a:spcPct val="100000"/>
              </a:lnSpc>
              <a:spcBef>
                <a:spcPts val="100"/>
              </a:spcBef>
            </a:pPr>
            <a:r>
              <a:rPr spc="-15" dirty="0"/>
              <a:t>MATERIALSAMMLUNG</a:t>
            </a:r>
          </a:p>
        </p:txBody>
      </p:sp>
      <p:sp>
        <p:nvSpPr>
          <p:cNvPr id="45" name="object 45"/>
          <p:cNvSpPr/>
          <p:nvPr/>
        </p:nvSpPr>
        <p:spPr>
          <a:xfrm>
            <a:off x="503999" y="17599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6" name="object 46"/>
          <p:cNvSpPr/>
          <p:nvPr/>
        </p:nvSpPr>
        <p:spPr>
          <a:xfrm>
            <a:off x="503999" y="20838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7" name="object 47"/>
          <p:cNvSpPr/>
          <p:nvPr/>
        </p:nvSpPr>
        <p:spPr>
          <a:xfrm>
            <a:off x="503999" y="24077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8" name="object 48"/>
          <p:cNvSpPr/>
          <p:nvPr/>
        </p:nvSpPr>
        <p:spPr>
          <a:xfrm>
            <a:off x="503999" y="27316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9" name="object 49"/>
          <p:cNvSpPr/>
          <p:nvPr/>
        </p:nvSpPr>
        <p:spPr>
          <a:xfrm>
            <a:off x="503999" y="30555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1" name="object 51"/>
          <p:cNvSpPr txBox="1"/>
          <p:nvPr/>
        </p:nvSpPr>
        <p:spPr>
          <a:xfrm>
            <a:off x="655755" y="1678813"/>
            <a:ext cx="6039485" cy="1525867"/>
          </a:xfrm>
          <a:prstGeom prst="rect">
            <a:avLst/>
          </a:prstGeom>
        </p:spPr>
        <p:txBody>
          <a:bodyPr vert="horz" wrap="square" lIns="0" tIns="12700" rIns="0" bIns="0" rtlCol="0">
            <a:spAutoFit/>
          </a:bodyPr>
          <a:lstStyle/>
          <a:p>
            <a:pPr marL="12700">
              <a:lnSpc>
                <a:spcPct val="100000"/>
              </a:lnSpc>
              <a:spcBef>
                <a:spcPts val="100"/>
              </a:spcBef>
            </a:pPr>
            <a:r>
              <a:rPr sz="1300" spc="20" dirty="0">
                <a:solidFill>
                  <a:srgbClr val="231F20"/>
                </a:solidFill>
                <a:latin typeface="Bahnschrift SemiLight" panose="020B0502040204020203" pitchFamily="34" charset="0"/>
                <a:cs typeface="DIN 2014"/>
              </a:rPr>
              <a:t>Präsentation</a:t>
            </a:r>
            <a:r>
              <a:rPr sz="1300" spc="45"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für</a:t>
            </a:r>
            <a:r>
              <a:rPr sz="1300" spc="45"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die</a:t>
            </a:r>
            <a:r>
              <a:rPr sz="1300" spc="45" dirty="0">
                <a:solidFill>
                  <a:srgbClr val="231F20"/>
                </a:solidFill>
                <a:latin typeface="Bahnschrift SemiLight" panose="020B0502040204020203" pitchFamily="34" charset="0"/>
                <a:cs typeface="DIN 2014"/>
              </a:rPr>
              <a:t> </a:t>
            </a:r>
            <a:r>
              <a:rPr sz="1300" spc="20" dirty="0">
                <a:solidFill>
                  <a:srgbClr val="231F20"/>
                </a:solidFill>
                <a:latin typeface="Bahnschrift SemiLight" panose="020B0502040204020203" pitchFamily="34" charset="0"/>
                <a:cs typeface="DIN 2014"/>
              </a:rPr>
              <a:t>Workshopleitung</a:t>
            </a:r>
            <a:endParaRPr sz="1300" dirty="0">
              <a:latin typeface="Bahnschrift SemiLight" panose="020B0502040204020203" pitchFamily="34" charset="0"/>
              <a:cs typeface="DIN 2014"/>
            </a:endParaRPr>
          </a:p>
          <a:p>
            <a:pPr marL="12700">
              <a:lnSpc>
                <a:spcPct val="100000"/>
              </a:lnSpc>
              <a:spcBef>
                <a:spcPts val="990"/>
              </a:spcBef>
            </a:pPr>
            <a:r>
              <a:rPr sz="1300" spc="20" dirty="0">
                <a:solidFill>
                  <a:srgbClr val="231F20"/>
                </a:solidFill>
                <a:latin typeface="Bahnschrift SemiLight" panose="020B0502040204020203" pitchFamily="34" charset="0"/>
                <a:cs typeface="DIN 2014"/>
              </a:rPr>
              <a:t>Stil-Steckbriefe</a:t>
            </a:r>
            <a:r>
              <a:rPr sz="1300" spc="40"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für</a:t>
            </a:r>
            <a:r>
              <a:rPr sz="1300" spc="40"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die</a:t>
            </a:r>
            <a:r>
              <a:rPr sz="1300" spc="40" dirty="0">
                <a:solidFill>
                  <a:srgbClr val="231F20"/>
                </a:solidFill>
                <a:latin typeface="Bahnschrift SemiLight" panose="020B0502040204020203" pitchFamily="34" charset="0"/>
                <a:cs typeface="DIN 2014"/>
              </a:rPr>
              <a:t> </a:t>
            </a:r>
            <a:r>
              <a:rPr sz="1300" spc="25" dirty="0">
                <a:solidFill>
                  <a:srgbClr val="231F20"/>
                </a:solidFill>
                <a:latin typeface="Bahnschrift SemiLight" panose="020B0502040204020203" pitchFamily="34" charset="0"/>
                <a:cs typeface="DIN 2014"/>
              </a:rPr>
              <a:t>Übungen</a:t>
            </a:r>
            <a:endParaRPr sz="1300" dirty="0">
              <a:latin typeface="Bahnschrift SemiLight" panose="020B0502040204020203" pitchFamily="34" charset="0"/>
              <a:cs typeface="DIN 2014"/>
            </a:endParaRPr>
          </a:p>
          <a:p>
            <a:pPr marL="12700">
              <a:lnSpc>
                <a:spcPct val="100000"/>
              </a:lnSpc>
              <a:spcBef>
                <a:spcPts val="990"/>
              </a:spcBef>
            </a:pPr>
            <a:r>
              <a:rPr lang="de-DE" sz="1300" spc="15" dirty="0" err="1" smtClean="0">
                <a:solidFill>
                  <a:srgbClr val="231F20"/>
                </a:solidFill>
                <a:latin typeface="Bahnschrift SemiLight" panose="020B0502040204020203" pitchFamily="34" charset="0"/>
                <a:cs typeface="DIN 2014"/>
              </a:rPr>
              <a:t>Zw</a:t>
            </a:r>
            <a:r>
              <a:rPr sz="1300" spc="15" dirty="0" err="1" smtClean="0">
                <a:solidFill>
                  <a:srgbClr val="231F20"/>
                </a:solidFill>
                <a:latin typeface="Bahnschrift SemiLight" panose="020B0502040204020203" pitchFamily="34" charset="0"/>
                <a:cs typeface="DIN 2014"/>
              </a:rPr>
              <a:t>ei</a:t>
            </a:r>
            <a:r>
              <a:rPr sz="1300" spc="55" dirty="0" smtClean="0">
                <a:solidFill>
                  <a:srgbClr val="231F20"/>
                </a:solidFill>
                <a:latin typeface="Bahnschrift SemiLight" panose="020B0502040204020203" pitchFamily="34" charset="0"/>
                <a:cs typeface="DIN 2014"/>
              </a:rPr>
              <a:t> </a:t>
            </a:r>
            <a:r>
              <a:rPr sz="1300" spc="20" dirty="0">
                <a:solidFill>
                  <a:srgbClr val="231F20"/>
                </a:solidFill>
                <a:latin typeface="Bahnschrift SemiLight" panose="020B0502040204020203" pitchFamily="34" charset="0"/>
                <a:cs typeface="DIN 2014"/>
              </a:rPr>
              <a:t>Übungs-Kommentarstränge</a:t>
            </a:r>
            <a:r>
              <a:rPr sz="1300" spc="60"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(Blanko-Version</a:t>
            </a:r>
            <a:r>
              <a:rPr sz="1300" spc="55"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für</a:t>
            </a:r>
            <a:r>
              <a:rPr sz="1300" spc="60"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die</a:t>
            </a:r>
            <a:r>
              <a:rPr sz="1300" spc="60" dirty="0">
                <a:solidFill>
                  <a:srgbClr val="231F20"/>
                </a:solidFill>
                <a:latin typeface="Bahnschrift SemiLight" panose="020B0502040204020203" pitchFamily="34" charset="0"/>
                <a:cs typeface="DIN 2014"/>
              </a:rPr>
              <a:t> </a:t>
            </a:r>
            <a:r>
              <a:rPr sz="1300" spc="15" dirty="0">
                <a:solidFill>
                  <a:srgbClr val="231F20"/>
                </a:solidFill>
                <a:latin typeface="Bahnschrift SemiLight" panose="020B0502040204020203" pitchFamily="34" charset="0"/>
                <a:cs typeface="DIN 2014"/>
              </a:rPr>
              <a:t>Teilnehmenden)</a:t>
            </a:r>
            <a:endParaRPr sz="1300" dirty="0">
              <a:latin typeface="Bahnschrift SemiLight" panose="020B0502040204020203" pitchFamily="34" charset="0"/>
              <a:cs typeface="DIN 2014"/>
            </a:endParaRPr>
          </a:p>
          <a:p>
            <a:pPr marL="12700" marR="5080">
              <a:lnSpc>
                <a:spcPct val="163500"/>
              </a:lnSpc>
            </a:pPr>
            <a:r>
              <a:rPr sz="1300" spc="25" dirty="0" smtClean="0">
                <a:solidFill>
                  <a:srgbClr val="231F20"/>
                </a:solidFill>
                <a:latin typeface="Bahnschrift SemiLight" panose="020B0502040204020203" pitchFamily="34" charset="0"/>
                <a:cs typeface="DIN 2014"/>
              </a:rPr>
              <a:t>Whitepaper</a:t>
            </a:r>
            <a:endParaRPr sz="1300" dirty="0">
              <a:latin typeface="Bahnschrift SemiLight" panose="020B0502040204020203" pitchFamily="34" charset="0"/>
              <a:cs typeface="DIN 2014"/>
            </a:endParaRPr>
          </a:p>
          <a:p>
            <a:pPr marL="12700">
              <a:lnSpc>
                <a:spcPct val="100000"/>
              </a:lnSpc>
              <a:spcBef>
                <a:spcPts val="990"/>
              </a:spcBef>
            </a:pPr>
            <a:r>
              <a:rPr sz="1300" spc="10" dirty="0">
                <a:solidFill>
                  <a:srgbClr val="231F20"/>
                </a:solidFill>
                <a:latin typeface="Bahnschrift SemiLight" panose="020B0502040204020203" pitchFamily="34" charset="0"/>
                <a:cs typeface="DIN 2014"/>
              </a:rPr>
              <a:t>Fact </a:t>
            </a:r>
            <a:r>
              <a:rPr sz="1300" spc="25" dirty="0">
                <a:solidFill>
                  <a:srgbClr val="231F20"/>
                </a:solidFill>
                <a:latin typeface="Bahnschrift SemiLight" panose="020B0502040204020203" pitchFamily="34" charset="0"/>
                <a:cs typeface="DIN 2014"/>
              </a:rPr>
              <a:t>Sheet</a:t>
            </a:r>
            <a:endParaRPr sz="1300" dirty="0">
              <a:latin typeface="Bahnschrift SemiLight" panose="020B0502040204020203" pitchFamily="34" charset="0"/>
              <a:cs typeface="DIN 2014"/>
            </a:endParaRPr>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grpSp>
        <p:nvGrpSpPr>
          <p:cNvPr id="53" name="object 2"/>
          <p:cNvGrpSpPr/>
          <p:nvPr/>
        </p:nvGrpSpPr>
        <p:grpSpPr>
          <a:xfrm>
            <a:off x="6349545" y="4461939"/>
            <a:ext cx="593725" cy="619760"/>
            <a:chOff x="6349545" y="4461939"/>
            <a:chExt cx="593725" cy="619760"/>
          </a:xfrm>
        </p:grpSpPr>
        <p:sp>
          <p:nvSpPr>
            <p:cNvPr id="54" name="object 3"/>
            <p:cNvSpPr/>
            <p:nvPr/>
          </p:nvSpPr>
          <p:spPr>
            <a:xfrm>
              <a:off x="6355577" y="4704932"/>
              <a:ext cx="343535" cy="370840"/>
            </a:xfrm>
            <a:custGeom>
              <a:avLst/>
              <a:gdLst/>
              <a:ahLst/>
              <a:cxnLst/>
              <a:rect l="l" t="t" r="r" b="b"/>
              <a:pathLst>
                <a:path w="343534" h="370839">
                  <a:moveTo>
                    <a:pt x="0" y="370230"/>
                  </a:moveTo>
                  <a:lnTo>
                    <a:pt x="2431" y="302279"/>
                  </a:lnTo>
                  <a:lnTo>
                    <a:pt x="10785" y="260346"/>
                  </a:lnTo>
                  <a:lnTo>
                    <a:pt x="31850" y="227076"/>
                  </a:lnTo>
                  <a:lnTo>
                    <a:pt x="72415" y="185115"/>
                  </a:lnTo>
                  <a:lnTo>
                    <a:pt x="147258" y="123947"/>
                  </a:lnTo>
                  <a:lnTo>
                    <a:pt x="236713" y="63896"/>
                  </a:lnTo>
                  <a:lnTo>
                    <a:pt x="311707" y="18176"/>
                  </a:lnTo>
                  <a:lnTo>
                    <a:pt x="343166" y="0"/>
                  </a:lnTo>
                </a:path>
              </a:pathLst>
            </a:custGeom>
            <a:ln w="12065">
              <a:solidFill>
                <a:srgbClr val="00AE9D"/>
              </a:solidFill>
            </a:ln>
          </p:spPr>
          <p:txBody>
            <a:bodyPr wrap="square" lIns="0" tIns="0" rIns="0" bIns="0" rtlCol="0"/>
            <a:lstStyle/>
            <a:p>
              <a:endParaRPr/>
            </a:p>
          </p:txBody>
        </p:sp>
        <p:sp>
          <p:nvSpPr>
            <p:cNvPr id="55" name="object 4"/>
            <p:cNvSpPr/>
            <p:nvPr/>
          </p:nvSpPr>
          <p:spPr>
            <a:xfrm>
              <a:off x="6699250" y="4467971"/>
              <a:ext cx="238125" cy="360680"/>
            </a:xfrm>
            <a:custGeom>
              <a:avLst/>
              <a:gdLst/>
              <a:ahLst/>
              <a:cxnLst/>
              <a:rect l="l" t="t" r="r" b="b"/>
              <a:pathLst>
                <a:path w="238125" h="360679">
                  <a:moveTo>
                    <a:pt x="146303" y="0"/>
                  </a:moveTo>
                  <a:lnTo>
                    <a:pt x="144729" y="103606"/>
                  </a:lnTo>
                  <a:lnTo>
                    <a:pt x="64600" y="165091"/>
                  </a:lnTo>
                  <a:lnTo>
                    <a:pt x="22815" y="200623"/>
                  </a:lnTo>
                  <a:lnTo>
                    <a:pt x="5804" y="223737"/>
                  </a:lnTo>
                  <a:lnTo>
                    <a:pt x="0" y="247967"/>
                  </a:lnTo>
                  <a:lnTo>
                    <a:pt x="25993" y="292724"/>
                  </a:lnTo>
                  <a:lnTo>
                    <a:pt x="42687" y="319320"/>
                  </a:lnTo>
                  <a:lnTo>
                    <a:pt x="57310" y="338266"/>
                  </a:lnTo>
                  <a:lnTo>
                    <a:pt x="77088" y="360070"/>
                  </a:lnTo>
                  <a:lnTo>
                    <a:pt x="86981" y="345940"/>
                  </a:lnTo>
                  <a:lnTo>
                    <a:pt x="112050" y="313466"/>
                  </a:lnTo>
                  <a:lnTo>
                    <a:pt x="148218" y="280585"/>
                  </a:lnTo>
                  <a:lnTo>
                    <a:pt x="191407" y="265232"/>
                  </a:lnTo>
                  <a:lnTo>
                    <a:pt x="237540" y="285343"/>
                  </a:lnTo>
                </a:path>
              </a:pathLst>
            </a:custGeom>
            <a:ln w="12065">
              <a:solidFill>
                <a:srgbClr val="00AE9D"/>
              </a:solidFill>
            </a:ln>
          </p:spPr>
          <p:txBody>
            <a:bodyPr wrap="square" lIns="0" tIns="0" rIns="0" bIns="0" rtlCol="0"/>
            <a:lstStyle/>
            <a:p>
              <a:endParaRPr/>
            </a:p>
          </p:txBody>
        </p:sp>
      </p:grpSp>
      <p:sp>
        <p:nvSpPr>
          <p:cNvPr id="56" name="object 5"/>
          <p:cNvSpPr/>
          <p:nvPr/>
        </p:nvSpPr>
        <p:spPr>
          <a:xfrm>
            <a:off x="7106853" y="4469660"/>
            <a:ext cx="238125" cy="358775"/>
          </a:xfrm>
          <a:custGeom>
            <a:avLst/>
            <a:gdLst/>
            <a:ahLst/>
            <a:cxnLst/>
            <a:rect l="l" t="t" r="r" b="b"/>
            <a:pathLst>
              <a:path w="238125" h="358775">
                <a:moveTo>
                  <a:pt x="93522" y="0"/>
                </a:moveTo>
                <a:lnTo>
                  <a:pt x="92811" y="101904"/>
                </a:lnTo>
                <a:lnTo>
                  <a:pt x="172947" y="163396"/>
                </a:lnTo>
                <a:lnTo>
                  <a:pt x="214734" y="198932"/>
                </a:lnTo>
                <a:lnTo>
                  <a:pt x="231743" y="222048"/>
                </a:lnTo>
                <a:lnTo>
                  <a:pt x="237540" y="246278"/>
                </a:lnTo>
                <a:lnTo>
                  <a:pt x="211547" y="291035"/>
                </a:lnTo>
                <a:lnTo>
                  <a:pt x="194854" y="317631"/>
                </a:lnTo>
                <a:lnTo>
                  <a:pt x="180235" y="336577"/>
                </a:lnTo>
                <a:lnTo>
                  <a:pt x="160464" y="358381"/>
                </a:lnTo>
                <a:lnTo>
                  <a:pt x="150572" y="344251"/>
                </a:lnTo>
                <a:lnTo>
                  <a:pt x="125502" y="311776"/>
                </a:lnTo>
                <a:lnTo>
                  <a:pt x="89332" y="278893"/>
                </a:lnTo>
                <a:lnTo>
                  <a:pt x="46139" y="263536"/>
                </a:lnTo>
                <a:lnTo>
                  <a:pt x="0" y="283641"/>
                </a:lnTo>
              </a:path>
            </a:pathLst>
          </a:custGeom>
          <a:ln w="12065">
            <a:solidFill>
              <a:srgbClr val="00AE9D"/>
            </a:solidFill>
          </a:ln>
        </p:spPr>
        <p:txBody>
          <a:bodyPr wrap="square" lIns="0" tIns="0" rIns="0" bIns="0" rtlCol="0"/>
          <a:lstStyle/>
          <a:p>
            <a:endParaRPr/>
          </a:p>
        </p:txBody>
      </p:sp>
      <p:grpSp>
        <p:nvGrpSpPr>
          <p:cNvPr id="57" name="object 6"/>
          <p:cNvGrpSpPr/>
          <p:nvPr/>
        </p:nvGrpSpPr>
        <p:grpSpPr>
          <a:xfrm>
            <a:off x="6805150" y="4577033"/>
            <a:ext cx="434340" cy="495934"/>
            <a:chOff x="6805150" y="4577033"/>
            <a:chExt cx="434340" cy="495934"/>
          </a:xfrm>
        </p:grpSpPr>
        <p:sp>
          <p:nvSpPr>
            <p:cNvPr id="58" name="object 7"/>
            <p:cNvSpPr/>
            <p:nvPr/>
          </p:nvSpPr>
          <p:spPr>
            <a:xfrm>
              <a:off x="6836406" y="4583065"/>
              <a:ext cx="186055" cy="290830"/>
            </a:xfrm>
            <a:custGeom>
              <a:avLst/>
              <a:gdLst/>
              <a:ahLst/>
              <a:cxnLst/>
              <a:rect l="l" t="t" r="r" b="b"/>
              <a:pathLst>
                <a:path w="186054" h="290829">
                  <a:moveTo>
                    <a:pt x="0" y="0"/>
                  </a:moveTo>
                  <a:lnTo>
                    <a:pt x="7543" y="42631"/>
                  </a:lnTo>
                  <a:lnTo>
                    <a:pt x="24960" y="79682"/>
                  </a:lnTo>
                  <a:lnTo>
                    <a:pt x="65663" y="131712"/>
                  </a:lnTo>
                  <a:lnTo>
                    <a:pt x="143065" y="219278"/>
                  </a:lnTo>
                  <a:lnTo>
                    <a:pt x="164952" y="249083"/>
                  </a:lnTo>
                  <a:lnTo>
                    <a:pt x="176671" y="266455"/>
                  </a:lnTo>
                  <a:lnTo>
                    <a:pt x="182200" y="278089"/>
                  </a:lnTo>
                  <a:lnTo>
                    <a:pt x="185521" y="290677"/>
                  </a:lnTo>
                </a:path>
              </a:pathLst>
            </a:custGeom>
            <a:ln w="12065">
              <a:solidFill>
                <a:srgbClr val="00AE9D"/>
              </a:solidFill>
            </a:ln>
          </p:spPr>
          <p:txBody>
            <a:bodyPr wrap="square" lIns="0" tIns="0" rIns="0" bIns="0" rtlCol="0"/>
            <a:lstStyle/>
            <a:p>
              <a:endParaRPr/>
            </a:p>
          </p:txBody>
        </p:sp>
        <p:sp>
          <p:nvSpPr>
            <p:cNvPr id="59" name="object 8"/>
            <p:cNvSpPr/>
            <p:nvPr/>
          </p:nvSpPr>
          <p:spPr>
            <a:xfrm>
              <a:off x="7021719" y="4583065"/>
              <a:ext cx="186055" cy="290830"/>
            </a:xfrm>
            <a:custGeom>
              <a:avLst/>
              <a:gdLst/>
              <a:ahLst/>
              <a:cxnLst/>
              <a:rect l="l" t="t" r="r" b="b"/>
              <a:pathLst>
                <a:path w="186054" h="290829">
                  <a:moveTo>
                    <a:pt x="185521" y="0"/>
                  </a:moveTo>
                  <a:lnTo>
                    <a:pt x="177978" y="42631"/>
                  </a:lnTo>
                  <a:lnTo>
                    <a:pt x="160561" y="79682"/>
                  </a:lnTo>
                  <a:lnTo>
                    <a:pt x="119858" y="131712"/>
                  </a:lnTo>
                  <a:lnTo>
                    <a:pt x="42456" y="219278"/>
                  </a:lnTo>
                  <a:lnTo>
                    <a:pt x="20568" y="249083"/>
                  </a:lnTo>
                  <a:lnTo>
                    <a:pt x="8850" y="266455"/>
                  </a:lnTo>
                  <a:lnTo>
                    <a:pt x="3320" y="278089"/>
                  </a:lnTo>
                  <a:lnTo>
                    <a:pt x="0" y="290677"/>
                  </a:lnTo>
                </a:path>
              </a:pathLst>
            </a:custGeom>
            <a:ln w="12065">
              <a:solidFill>
                <a:srgbClr val="00AE9D"/>
              </a:solidFill>
            </a:ln>
          </p:spPr>
          <p:txBody>
            <a:bodyPr wrap="square" lIns="0" tIns="0" rIns="0" bIns="0" rtlCol="0"/>
            <a:lstStyle/>
            <a:p>
              <a:endParaRPr/>
            </a:p>
          </p:txBody>
        </p:sp>
        <p:sp>
          <p:nvSpPr>
            <p:cNvPr id="60" name="object 9"/>
            <p:cNvSpPr/>
            <p:nvPr/>
          </p:nvSpPr>
          <p:spPr>
            <a:xfrm>
              <a:off x="6811183" y="4782789"/>
              <a:ext cx="422275" cy="284480"/>
            </a:xfrm>
            <a:custGeom>
              <a:avLst/>
              <a:gdLst/>
              <a:ahLst/>
              <a:cxnLst/>
              <a:rect l="l" t="t" r="r" b="b"/>
              <a:pathLst>
                <a:path w="422275" h="284479">
                  <a:moveTo>
                    <a:pt x="0" y="0"/>
                  </a:moveTo>
                  <a:lnTo>
                    <a:pt x="42265" y="103891"/>
                  </a:lnTo>
                  <a:lnTo>
                    <a:pt x="78333" y="168095"/>
                  </a:lnTo>
                  <a:lnTo>
                    <a:pt x="127983" y="219229"/>
                  </a:lnTo>
                  <a:lnTo>
                    <a:pt x="210997" y="283908"/>
                  </a:lnTo>
                  <a:lnTo>
                    <a:pt x="308177" y="190566"/>
                  </a:lnTo>
                  <a:lnTo>
                    <a:pt x="362550" y="130055"/>
                  </a:lnTo>
                  <a:lnTo>
                    <a:pt x="393895" y="75920"/>
                  </a:lnTo>
                  <a:lnTo>
                    <a:pt x="421995" y="1701"/>
                  </a:lnTo>
                </a:path>
              </a:pathLst>
            </a:custGeom>
            <a:ln w="12065">
              <a:solidFill>
                <a:srgbClr val="00AE9D"/>
              </a:solidFill>
            </a:ln>
          </p:spPr>
          <p:txBody>
            <a:bodyPr wrap="square" lIns="0" tIns="0" rIns="0" bIns="0" rtlCol="0"/>
            <a:lstStyle/>
            <a:p>
              <a:endParaRPr/>
            </a:p>
          </p:txBody>
        </p:sp>
      </p:grpSp>
      <p:grpSp>
        <p:nvGrpSpPr>
          <p:cNvPr id="61" name="object 10"/>
          <p:cNvGrpSpPr/>
          <p:nvPr/>
        </p:nvGrpSpPr>
        <p:grpSpPr>
          <a:xfrm>
            <a:off x="6665841" y="3634261"/>
            <a:ext cx="709930" cy="917575"/>
            <a:chOff x="6665841" y="3634261"/>
            <a:chExt cx="709930" cy="917575"/>
          </a:xfrm>
        </p:grpSpPr>
        <p:sp>
          <p:nvSpPr>
            <p:cNvPr id="62" name="object 11"/>
            <p:cNvSpPr/>
            <p:nvPr/>
          </p:nvSpPr>
          <p:spPr>
            <a:xfrm>
              <a:off x="6671874" y="3640294"/>
              <a:ext cx="682625" cy="461645"/>
            </a:xfrm>
            <a:custGeom>
              <a:avLst/>
              <a:gdLst/>
              <a:ahLst/>
              <a:cxnLst/>
              <a:rect l="l" t="t" r="r" b="b"/>
              <a:pathLst>
                <a:path w="682625" h="461645">
                  <a:moveTo>
                    <a:pt x="33670" y="461632"/>
                  </a:moveTo>
                  <a:lnTo>
                    <a:pt x="7310" y="355535"/>
                  </a:lnTo>
                  <a:lnTo>
                    <a:pt x="0" y="287464"/>
                  </a:lnTo>
                  <a:lnTo>
                    <a:pt x="13068" y="227985"/>
                  </a:lnTo>
                  <a:lnTo>
                    <a:pt x="47844" y="147662"/>
                  </a:lnTo>
                  <a:lnTo>
                    <a:pt x="75232" y="102820"/>
                  </a:lnTo>
                  <a:lnTo>
                    <a:pt x="110096" y="68022"/>
                  </a:lnTo>
                  <a:lnTo>
                    <a:pt x="150608" y="42016"/>
                  </a:lnTo>
                  <a:lnTo>
                    <a:pt x="194941" y="23548"/>
                  </a:lnTo>
                  <a:lnTo>
                    <a:pt x="241268" y="11366"/>
                  </a:lnTo>
                  <a:lnTo>
                    <a:pt x="287759" y="4216"/>
                  </a:lnTo>
                  <a:lnTo>
                    <a:pt x="332589" y="845"/>
                  </a:lnTo>
                  <a:lnTo>
                    <a:pt x="373929" y="0"/>
                  </a:lnTo>
                  <a:lnTo>
                    <a:pt x="407363" y="1509"/>
                  </a:lnTo>
                  <a:lnTo>
                    <a:pt x="482943" y="15994"/>
                  </a:lnTo>
                  <a:lnTo>
                    <a:pt x="521932" y="30579"/>
                  </a:lnTo>
                  <a:lnTo>
                    <a:pt x="559617" y="51131"/>
                  </a:lnTo>
                  <a:lnTo>
                    <a:pt x="594419" y="78455"/>
                  </a:lnTo>
                  <a:lnTo>
                    <a:pt x="624760" y="113355"/>
                  </a:lnTo>
                  <a:lnTo>
                    <a:pt x="649060" y="156634"/>
                  </a:lnTo>
                  <a:lnTo>
                    <a:pt x="665743" y="209098"/>
                  </a:lnTo>
                  <a:lnTo>
                    <a:pt x="673230" y="271551"/>
                  </a:lnTo>
                  <a:lnTo>
                    <a:pt x="681012" y="326974"/>
                  </a:lnTo>
                  <a:lnTo>
                    <a:pt x="682294" y="364896"/>
                  </a:lnTo>
                  <a:lnTo>
                    <a:pt x="675894" y="402817"/>
                  </a:lnTo>
                  <a:lnTo>
                    <a:pt x="660631" y="458241"/>
                  </a:lnTo>
                </a:path>
              </a:pathLst>
            </a:custGeom>
            <a:ln w="12065">
              <a:solidFill>
                <a:srgbClr val="00AE9D"/>
              </a:solidFill>
            </a:ln>
          </p:spPr>
          <p:txBody>
            <a:bodyPr wrap="square" lIns="0" tIns="0" rIns="0" bIns="0" rtlCol="0"/>
            <a:lstStyle/>
            <a:p>
              <a:endParaRPr/>
            </a:p>
          </p:txBody>
        </p:sp>
        <p:sp>
          <p:nvSpPr>
            <p:cNvPr id="63" name="object 12"/>
            <p:cNvSpPr/>
            <p:nvPr/>
          </p:nvSpPr>
          <p:spPr>
            <a:xfrm>
              <a:off x="6689788" y="3734756"/>
              <a:ext cx="680085" cy="810895"/>
            </a:xfrm>
            <a:custGeom>
              <a:avLst/>
              <a:gdLst/>
              <a:ahLst/>
              <a:cxnLst/>
              <a:rect l="l" t="t" r="r" b="b"/>
              <a:pathLst>
                <a:path w="680084" h="810895">
                  <a:moveTo>
                    <a:pt x="66167" y="544483"/>
                  </a:moveTo>
                  <a:lnTo>
                    <a:pt x="29692" y="529566"/>
                  </a:lnTo>
                  <a:lnTo>
                    <a:pt x="10642" y="513822"/>
                  </a:lnTo>
                  <a:lnTo>
                    <a:pt x="2812" y="487558"/>
                  </a:lnTo>
                  <a:lnTo>
                    <a:pt x="0" y="441080"/>
                  </a:lnTo>
                  <a:lnTo>
                    <a:pt x="2265" y="394724"/>
                  </a:lnTo>
                  <a:lnTo>
                    <a:pt x="12212" y="369030"/>
                  </a:lnTo>
                  <a:lnTo>
                    <a:pt x="27476" y="354780"/>
                  </a:lnTo>
                  <a:lnTo>
                    <a:pt x="45694" y="342757"/>
                  </a:lnTo>
                  <a:lnTo>
                    <a:pt x="62476" y="324349"/>
                  </a:lnTo>
                  <a:lnTo>
                    <a:pt x="74828" y="298470"/>
                  </a:lnTo>
                  <a:lnTo>
                    <a:pt x="82456" y="267188"/>
                  </a:lnTo>
                  <a:lnTo>
                    <a:pt x="85064" y="232571"/>
                  </a:lnTo>
                  <a:lnTo>
                    <a:pt x="84889" y="201898"/>
                  </a:lnTo>
                  <a:lnTo>
                    <a:pt x="86815" y="161243"/>
                  </a:lnTo>
                  <a:lnTo>
                    <a:pt x="94518" y="116446"/>
                  </a:lnTo>
                  <a:lnTo>
                    <a:pt x="111672" y="73343"/>
                  </a:lnTo>
                  <a:lnTo>
                    <a:pt x="141954" y="37775"/>
                  </a:lnTo>
                  <a:lnTo>
                    <a:pt x="189039" y="15579"/>
                  </a:lnTo>
                  <a:lnTo>
                    <a:pt x="235034" y="6864"/>
                  </a:lnTo>
                  <a:lnTo>
                    <a:pt x="286141" y="1465"/>
                  </a:lnTo>
                  <a:lnTo>
                    <a:pt x="339648" y="0"/>
                  </a:lnTo>
                  <a:lnTo>
                    <a:pt x="392841" y="3082"/>
                  </a:lnTo>
                  <a:lnTo>
                    <a:pt x="443006" y="11330"/>
                  </a:lnTo>
                  <a:lnTo>
                    <a:pt x="487432" y="25359"/>
                  </a:lnTo>
                  <a:lnTo>
                    <a:pt x="523403" y="45785"/>
                  </a:lnTo>
                  <a:lnTo>
                    <a:pt x="566367" y="101036"/>
                  </a:lnTo>
                  <a:lnTo>
                    <a:pt x="577883" y="154751"/>
                  </a:lnTo>
                  <a:lnTo>
                    <a:pt x="576554" y="205444"/>
                  </a:lnTo>
                  <a:lnTo>
                    <a:pt x="567647" y="251532"/>
                  </a:lnTo>
                  <a:lnTo>
                    <a:pt x="570258" y="281727"/>
                  </a:lnTo>
                  <a:lnTo>
                    <a:pt x="589409" y="309379"/>
                  </a:lnTo>
                  <a:lnTo>
                    <a:pt x="630123" y="347837"/>
                  </a:lnTo>
                  <a:lnTo>
                    <a:pt x="666596" y="385583"/>
                  </a:lnTo>
                  <a:lnTo>
                    <a:pt x="679738" y="414588"/>
                  </a:lnTo>
                  <a:lnTo>
                    <a:pt x="670435" y="449631"/>
                  </a:lnTo>
                  <a:lnTo>
                    <a:pt x="639572" y="505494"/>
                  </a:lnTo>
                  <a:lnTo>
                    <a:pt x="626449" y="524246"/>
                  </a:lnTo>
                  <a:lnTo>
                    <a:pt x="617316" y="534734"/>
                  </a:lnTo>
                  <a:lnTo>
                    <a:pt x="607891" y="540772"/>
                  </a:lnTo>
                  <a:lnTo>
                    <a:pt x="593890" y="546172"/>
                  </a:lnTo>
                  <a:lnTo>
                    <a:pt x="584728" y="642984"/>
                  </a:lnTo>
                  <a:lnTo>
                    <a:pt x="567891" y="697680"/>
                  </a:lnTo>
                  <a:lnTo>
                    <a:pt x="530973" y="730445"/>
                  </a:lnTo>
                  <a:lnTo>
                    <a:pt x="461568" y="761463"/>
                  </a:lnTo>
                  <a:lnTo>
                    <a:pt x="436265" y="789884"/>
                  </a:lnTo>
                  <a:lnTo>
                    <a:pt x="412734" y="804479"/>
                  </a:lnTo>
                  <a:lnTo>
                    <a:pt x="377386" y="809856"/>
                  </a:lnTo>
                  <a:lnTo>
                    <a:pt x="316636" y="810625"/>
                  </a:lnTo>
                  <a:lnTo>
                    <a:pt x="253086" y="801619"/>
                  </a:lnTo>
                  <a:lnTo>
                    <a:pt x="214639" y="781808"/>
                  </a:lnTo>
                  <a:lnTo>
                    <a:pt x="195685" y="761997"/>
                  </a:lnTo>
                  <a:lnTo>
                    <a:pt x="190614" y="752992"/>
                  </a:lnTo>
                  <a:lnTo>
                    <a:pt x="140820" y="737340"/>
                  </a:lnTo>
                  <a:lnTo>
                    <a:pt x="111259" y="710402"/>
                  </a:lnTo>
                  <a:lnTo>
                    <a:pt x="90264" y="652633"/>
                  </a:lnTo>
                  <a:lnTo>
                    <a:pt x="66167" y="544483"/>
                  </a:lnTo>
                  <a:close/>
                </a:path>
              </a:pathLst>
            </a:custGeom>
            <a:ln w="12065">
              <a:solidFill>
                <a:srgbClr val="00AE9D"/>
              </a:solidFill>
            </a:ln>
          </p:spPr>
          <p:txBody>
            <a:bodyPr wrap="square" lIns="0" tIns="0" rIns="0" bIns="0" rtlCol="0"/>
            <a:lstStyle/>
            <a:p>
              <a:endParaRPr/>
            </a:p>
          </p:txBody>
        </p:sp>
      </p:grpSp>
      <p:grpSp>
        <p:nvGrpSpPr>
          <p:cNvPr id="64" name="object 13"/>
          <p:cNvGrpSpPr/>
          <p:nvPr/>
        </p:nvGrpSpPr>
        <p:grpSpPr>
          <a:xfrm>
            <a:off x="7343850" y="3634259"/>
            <a:ext cx="1423035" cy="1453515"/>
            <a:chOff x="7343850" y="3634259"/>
            <a:chExt cx="1423035" cy="1453515"/>
          </a:xfrm>
        </p:grpSpPr>
        <p:sp>
          <p:nvSpPr>
            <p:cNvPr id="65" name="object 14"/>
            <p:cNvSpPr/>
            <p:nvPr/>
          </p:nvSpPr>
          <p:spPr>
            <a:xfrm>
              <a:off x="7920078" y="4062923"/>
              <a:ext cx="507365" cy="511809"/>
            </a:xfrm>
            <a:custGeom>
              <a:avLst/>
              <a:gdLst/>
              <a:ahLst/>
              <a:cxnLst/>
              <a:rect l="l" t="t" r="r" b="b"/>
              <a:pathLst>
                <a:path w="507365" h="511810">
                  <a:moveTo>
                    <a:pt x="50419" y="220002"/>
                  </a:moveTo>
                  <a:lnTo>
                    <a:pt x="50419" y="174167"/>
                  </a:lnTo>
                  <a:lnTo>
                    <a:pt x="424713" y="0"/>
                  </a:lnTo>
                  <a:lnTo>
                    <a:pt x="446798" y="28524"/>
                  </a:lnTo>
                  <a:lnTo>
                    <a:pt x="458139" y="50606"/>
                  </a:lnTo>
                  <a:lnTo>
                    <a:pt x="462318" y="77559"/>
                  </a:lnTo>
                  <a:lnTo>
                    <a:pt x="462915" y="120700"/>
                  </a:lnTo>
                  <a:lnTo>
                    <a:pt x="462915" y="221526"/>
                  </a:lnTo>
                  <a:lnTo>
                    <a:pt x="488524" y="230384"/>
                  </a:lnTo>
                  <a:lnTo>
                    <a:pt x="501675" y="240817"/>
                  </a:lnTo>
                  <a:lnTo>
                    <a:pt x="506520" y="259555"/>
                  </a:lnTo>
                  <a:lnTo>
                    <a:pt x="507212" y="293331"/>
                  </a:lnTo>
                  <a:lnTo>
                    <a:pt x="498380" y="329287"/>
                  </a:lnTo>
                  <a:lnTo>
                    <a:pt x="478948" y="351777"/>
                  </a:lnTo>
                  <a:lnTo>
                    <a:pt x="459517" y="363379"/>
                  </a:lnTo>
                  <a:lnTo>
                    <a:pt x="450684" y="366674"/>
                  </a:lnTo>
                  <a:lnTo>
                    <a:pt x="422688" y="450580"/>
                  </a:lnTo>
                  <a:lnTo>
                    <a:pt x="392826" y="493668"/>
                  </a:lnTo>
                  <a:lnTo>
                    <a:pt x="342624" y="509542"/>
                  </a:lnTo>
                  <a:lnTo>
                    <a:pt x="253606" y="511809"/>
                  </a:lnTo>
                  <a:lnTo>
                    <a:pt x="158841" y="489848"/>
                  </a:lnTo>
                  <a:lnTo>
                    <a:pt x="99309" y="441534"/>
                  </a:lnTo>
                  <a:lnTo>
                    <a:pt x="68420" y="393220"/>
                  </a:lnTo>
                  <a:lnTo>
                    <a:pt x="59588" y="371259"/>
                  </a:lnTo>
                  <a:lnTo>
                    <a:pt x="25138" y="359702"/>
                  </a:lnTo>
                  <a:lnTo>
                    <a:pt x="7448" y="347573"/>
                  </a:lnTo>
                  <a:lnTo>
                    <a:pt x="931" y="327425"/>
                  </a:lnTo>
                  <a:lnTo>
                    <a:pt x="0" y="291807"/>
                  </a:lnTo>
                  <a:lnTo>
                    <a:pt x="7877" y="254806"/>
                  </a:lnTo>
                  <a:lnTo>
                    <a:pt x="25209" y="232987"/>
                  </a:lnTo>
                  <a:lnTo>
                    <a:pt x="42541" y="222627"/>
                  </a:lnTo>
                  <a:lnTo>
                    <a:pt x="50419" y="220002"/>
                  </a:lnTo>
                  <a:close/>
                </a:path>
              </a:pathLst>
            </a:custGeom>
            <a:ln w="12065">
              <a:solidFill>
                <a:srgbClr val="00AE9D"/>
              </a:solidFill>
            </a:ln>
          </p:spPr>
          <p:txBody>
            <a:bodyPr wrap="square" lIns="0" tIns="0" rIns="0" bIns="0" rtlCol="0"/>
            <a:lstStyle/>
            <a:p>
              <a:endParaRPr/>
            </a:p>
          </p:txBody>
        </p:sp>
        <p:sp>
          <p:nvSpPr>
            <p:cNvPr id="66" name="object 15"/>
            <p:cNvSpPr/>
            <p:nvPr/>
          </p:nvSpPr>
          <p:spPr>
            <a:xfrm>
              <a:off x="7658185" y="3640292"/>
              <a:ext cx="1031240" cy="1017905"/>
            </a:xfrm>
            <a:custGeom>
              <a:avLst/>
              <a:gdLst/>
              <a:ahLst/>
              <a:cxnLst/>
              <a:rect l="l" t="t" r="r" b="b"/>
              <a:pathLst>
                <a:path w="1031240" h="1017904">
                  <a:moveTo>
                    <a:pt x="636422" y="1016647"/>
                  </a:moveTo>
                  <a:lnTo>
                    <a:pt x="680879" y="1003805"/>
                  </a:lnTo>
                  <a:lnTo>
                    <a:pt x="723590" y="987176"/>
                  </a:lnTo>
                  <a:lnTo>
                    <a:pt x="764359" y="966957"/>
                  </a:lnTo>
                  <a:lnTo>
                    <a:pt x="802991" y="943342"/>
                  </a:lnTo>
                  <a:lnTo>
                    <a:pt x="839289" y="916528"/>
                  </a:lnTo>
                  <a:lnTo>
                    <a:pt x="873059" y="886711"/>
                  </a:lnTo>
                  <a:lnTo>
                    <a:pt x="904104" y="854085"/>
                  </a:lnTo>
                  <a:lnTo>
                    <a:pt x="932230" y="818847"/>
                  </a:lnTo>
                  <a:lnTo>
                    <a:pt x="957240" y="781192"/>
                  </a:lnTo>
                  <a:lnTo>
                    <a:pt x="978939" y="741316"/>
                  </a:lnTo>
                  <a:lnTo>
                    <a:pt x="997131" y="699414"/>
                  </a:lnTo>
                  <a:lnTo>
                    <a:pt x="1011621" y="655683"/>
                  </a:lnTo>
                  <a:lnTo>
                    <a:pt x="1022214" y="610318"/>
                  </a:lnTo>
                  <a:lnTo>
                    <a:pt x="1028712" y="563514"/>
                  </a:lnTo>
                  <a:lnTo>
                    <a:pt x="1030922" y="515467"/>
                  </a:lnTo>
                  <a:lnTo>
                    <a:pt x="1028816" y="468549"/>
                  </a:lnTo>
                  <a:lnTo>
                    <a:pt x="1022618" y="422812"/>
                  </a:lnTo>
                  <a:lnTo>
                    <a:pt x="1012510" y="378436"/>
                  </a:lnTo>
                  <a:lnTo>
                    <a:pt x="998674" y="335604"/>
                  </a:lnTo>
                  <a:lnTo>
                    <a:pt x="981293" y="294499"/>
                  </a:lnTo>
                  <a:lnTo>
                    <a:pt x="960548" y="255301"/>
                  </a:lnTo>
                  <a:lnTo>
                    <a:pt x="936622" y="218194"/>
                  </a:lnTo>
                  <a:lnTo>
                    <a:pt x="909695" y="183359"/>
                  </a:lnTo>
                  <a:lnTo>
                    <a:pt x="879951" y="150977"/>
                  </a:lnTo>
                  <a:lnTo>
                    <a:pt x="847570" y="121232"/>
                  </a:lnTo>
                  <a:lnTo>
                    <a:pt x="812736" y="94304"/>
                  </a:lnTo>
                  <a:lnTo>
                    <a:pt x="775629" y="70376"/>
                  </a:lnTo>
                  <a:lnTo>
                    <a:pt x="736433" y="49631"/>
                  </a:lnTo>
                  <a:lnTo>
                    <a:pt x="695328" y="32249"/>
                  </a:lnTo>
                  <a:lnTo>
                    <a:pt x="652497" y="18413"/>
                  </a:lnTo>
                  <a:lnTo>
                    <a:pt x="608122" y="8304"/>
                  </a:lnTo>
                  <a:lnTo>
                    <a:pt x="562385" y="2106"/>
                  </a:lnTo>
                  <a:lnTo>
                    <a:pt x="515467" y="0"/>
                  </a:lnTo>
                  <a:lnTo>
                    <a:pt x="468549" y="2106"/>
                  </a:lnTo>
                  <a:lnTo>
                    <a:pt x="422812" y="8304"/>
                  </a:lnTo>
                  <a:lnTo>
                    <a:pt x="378436" y="18413"/>
                  </a:lnTo>
                  <a:lnTo>
                    <a:pt x="335604" y="32249"/>
                  </a:lnTo>
                  <a:lnTo>
                    <a:pt x="294499" y="49631"/>
                  </a:lnTo>
                  <a:lnTo>
                    <a:pt x="255301" y="70376"/>
                  </a:lnTo>
                  <a:lnTo>
                    <a:pt x="218194" y="94304"/>
                  </a:lnTo>
                  <a:lnTo>
                    <a:pt x="183359" y="121232"/>
                  </a:lnTo>
                  <a:lnTo>
                    <a:pt x="150977" y="150977"/>
                  </a:lnTo>
                  <a:lnTo>
                    <a:pt x="121232" y="183359"/>
                  </a:lnTo>
                  <a:lnTo>
                    <a:pt x="94304" y="218194"/>
                  </a:lnTo>
                  <a:lnTo>
                    <a:pt x="70376" y="255301"/>
                  </a:lnTo>
                  <a:lnTo>
                    <a:pt x="49631" y="294499"/>
                  </a:lnTo>
                  <a:lnTo>
                    <a:pt x="32249" y="335604"/>
                  </a:lnTo>
                  <a:lnTo>
                    <a:pt x="18413" y="378436"/>
                  </a:lnTo>
                  <a:lnTo>
                    <a:pt x="8304" y="422812"/>
                  </a:lnTo>
                  <a:lnTo>
                    <a:pt x="2106" y="468549"/>
                  </a:lnTo>
                  <a:lnTo>
                    <a:pt x="0" y="515467"/>
                  </a:lnTo>
                  <a:lnTo>
                    <a:pt x="2242" y="563866"/>
                  </a:lnTo>
                  <a:lnTo>
                    <a:pt x="8836" y="611001"/>
                  </a:lnTo>
                  <a:lnTo>
                    <a:pt x="19581" y="656674"/>
                  </a:lnTo>
                  <a:lnTo>
                    <a:pt x="34277" y="700684"/>
                  </a:lnTo>
                  <a:lnTo>
                    <a:pt x="52725" y="742830"/>
                  </a:lnTo>
                  <a:lnTo>
                    <a:pt x="74725" y="782913"/>
                  </a:lnTo>
                  <a:lnTo>
                    <a:pt x="100076" y="820734"/>
                  </a:lnTo>
                  <a:lnTo>
                    <a:pt x="128578" y="856091"/>
                  </a:lnTo>
                  <a:lnTo>
                    <a:pt x="160032" y="888786"/>
                  </a:lnTo>
                  <a:lnTo>
                    <a:pt x="194238" y="918617"/>
                  </a:lnTo>
                  <a:lnTo>
                    <a:pt x="230995" y="945385"/>
                  </a:lnTo>
                  <a:lnTo>
                    <a:pt x="270104" y="968890"/>
                  </a:lnTo>
                  <a:lnTo>
                    <a:pt x="311365" y="988933"/>
                  </a:lnTo>
                  <a:lnTo>
                    <a:pt x="354577" y="1005312"/>
                  </a:lnTo>
                  <a:lnTo>
                    <a:pt x="399541" y="1017828"/>
                  </a:lnTo>
                </a:path>
              </a:pathLst>
            </a:custGeom>
            <a:ln w="12065">
              <a:solidFill>
                <a:srgbClr val="00AE9D"/>
              </a:solidFill>
            </a:ln>
          </p:spPr>
          <p:txBody>
            <a:bodyPr wrap="square" lIns="0" tIns="0" rIns="0" bIns="0" rtlCol="0"/>
            <a:lstStyle/>
            <a:p>
              <a:endParaRPr/>
            </a:p>
          </p:txBody>
        </p:sp>
        <p:sp>
          <p:nvSpPr>
            <p:cNvPr id="67" name="object 16"/>
            <p:cNvSpPr/>
            <p:nvPr/>
          </p:nvSpPr>
          <p:spPr>
            <a:xfrm>
              <a:off x="8283060" y="4554019"/>
              <a:ext cx="477520" cy="527685"/>
            </a:xfrm>
            <a:custGeom>
              <a:avLst/>
              <a:gdLst/>
              <a:ahLst/>
              <a:cxnLst/>
              <a:rect l="l" t="t" r="r" b="b"/>
              <a:pathLst>
                <a:path w="477520" h="527685">
                  <a:moveTo>
                    <a:pt x="477215" y="527583"/>
                  </a:moveTo>
                  <a:lnTo>
                    <a:pt x="476652" y="418961"/>
                  </a:lnTo>
                  <a:lnTo>
                    <a:pt x="455183" y="354645"/>
                  </a:lnTo>
                  <a:lnTo>
                    <a:pt x="393658" y="309340"/>
                  </a:lnTo>
                  <a:lnTo>
                    <a:pt x="272923" y="257746"/>
                  </a:lnTo>
                  <a:lnTo>
                    <a:pt x="192581" y="225200"/>
                  </a:lnTo>
                  <a:lnTo>
                    <a:pt x="129372" y="198684"/>
                  </a:lnTo>
                  <a:lnTo>
                    <a:pt x="81331" y="176587"/>
                  </a:lnTo>
                  <a:lnTo>
                    <a:pt x="46494" y="157301"/>
                  </a:lnTo>
                  <a:lnTo>
                    <a:pt x="8574" y="120725"/>
                  </a:lnTo>
                  <a:lnTo>
                    <a:pt x="1562" y="100215"/>
                  </a:lnTo>
                  <a:lnTo>
                    <a:pt x="0" y="0"/>
                  </a:lnTo>
                </a:path>
              </a:pathLst>
            </a:custGeom>
            <a:ln w="12065">
              <a:solidFill>
                <a:srgbClr val="00AE9D"/>
              </a:solidFill>
            </a:ln>
          </p:spPr>
          <p:txBody>
            <a:bodyPr wrap="square" lIns="0" tIns="0" rIns="0" bIns="0" rtlCol="0"/>
            <a:lstStyle/>
            <a:p>
              <a:endParaRPr/>
            </a:p>
          </p:txBody>
        </p:sp>
        <p:pic>
          <p:nvPicPr>
            <p:cNvPr id="68" name="object 17"/>
            <p:cNvPicPr/>
            <p:nvPr/>
          </p:nvPicPr>
          <p:blipFill>
            <a:blip r:embed="rId3" cstate="print"/>
            <a:stretch>
              <a:fillRect/>
            </a:stretch>
          </p:blipFill>
          <p:spPr>
            <a:xfrm>
              <a:off x="8064337" y="4655825"/>
              <a:ext cx="226352" cy="183781"/>
            </a:xfrm>
            <a:prstGeom prst="rect">
              <a:avLst/>
            </a:prstGeom>
          </p:spPr>
        </p:pic>
        <p:sp>
          <p:nvSpPr>
            <p:cNvPr id="69" name="object 18"/>
            <p:cNvSpPr/>
            <p:nvPr/>
          </p:nvSpPr>
          <p:spPr>
            <a:xfrm>
              <a:off x="7655707" y="4554016"/>
              <a:ext cx="421640" cy="367030"/>
            </a:xfrm>
            <a:custGeom>
              <a:avLst/>
              <a:gdLst/>
              <a:ahLst/>
              <a:cxnLst/>
              <a:rect l="l" t="t" r="r" b="b"/>
              <a:pathLst>
                <a:path w="421640" h="367029">
                  <a:moveTo>
                    <a:pt x="0" y="366966"/>
                  </a:moveTo>
                  <a:lnTo>
                    <a:pt x="25859" y="336250"/>
                  </a:lnTo>
                  <a:lnTo>
                    <a:pt x="58712" y="306744"/>
                  </a:lnTo>
                  <a:lnTo>
                    <a:pt x="99394" y="279546"/>
                  </a:lnTo>
                  <a:lnTo>
                    <a:pt x="148742" y="255752"/>
                  </a:lnTo>
                  <a:lnTo>
                    <a:pt x="229035" y="223266"/>
                  </a:lnTo>
                  <a:lnTo>
                    <a:pt x="292206" y="196798"/>
                  </a:lnTo>
                  <a:lnTo>
                    <a:pt x="340219" y="174743"/>
                  </a:lnTo>
                  <a:lnTo>
                    <a:pt x="375035" y="155493"/>
                  </a:lnTo>
                  <a:lnTo>
                    <a:pt x="412932" y="118979"/>
                  </a:lnTo>
                  <a:lnTo>
                    <a:pt x="419938" y="98501"/>
                  </a:lnTo>
                  <a:lnTo>
                    <a:pt x="421500" y="0"/>
                  </a:lnTo>
                </a:path>
              </a:pathLst>
            </a:custGeom>
            <a:ln w="12065">
              <a:solidFill>
                <a:srgbClr val="00AE9D"/>
              </a:solidFill>
            </a:ln>
          </p:spPr>
          <p:txBody>
            <a:bodyPr wrap="square" lIns="0" tIns="0" rIns="0" bIns="0" rtlCol="0"/>
            <a:lstStyle/>
            <a:p>
              <a:endParaRPr/>
            </a:p>
          </p:txBody>
        </p:sp>
        <p:sp>
          <p:nvSpPr>
            <p:cNvPr id="70" name="object 19"/>
            <p:cNvSpPr/>
            <p:nvPr/>
          </p:nvSpPr>
          <p:spPr>
            <a:xfrm>
              <a:off x="7349882" y="4704932"/>
              <a:ext cx="343535" cy="370840"/>
            </a:xfrm>
            <a:custGeom>
              <a:avLst/>
              <a:gdLst/>
              <a:ahLst/>
              <a:cxnLst/>
              <a:rect l="l" t="t" r="r" b="b"/>
              <a:pathLst>
                <a:path w="343534" h="370839">
                  <a:moveTo>
                    <a:pt x="343166" y="370230"/>
                  </a:moveTo>
                  <a:lnTo>
                    <a:pt x="340735" y="302279"/>
                  </a:lnTo>
                  <a:lnTo>
                    <a:pt x="332381" y="260346"/>
                  </a:lnTo>
                  <a:lnTo>
                    <a:pt x="311316" y="227076"/>
                  </a:lnTo>
                  <a:lnTo>
                    <a:pt x="270751" y="185115"/>
                  </a:lnTo>
                  <a:lnTo>
                    <a:pt x="195908" y="123947"/>
                  </a:lnTo>
                  <a:lnTo>
                    <a:pt x="106452" y="63896"/>
                  </a:lnTo>
                  <a:lnTo>
                    <a:pt x="31458" y="18176"/>
                  </a:lnTo>
                  <a:lnTo>
                    <a:pt x="0" y="0"/>
                  </a:lnTo>
                </a:path>
              </a:pathLst>
            </a:custGeom>
            <a:ln w="12065">
              <a:solidFill>
                <a:srgbClr val="00AE9D"/>
              </a:solidFill>
            </a:ln>
          </p:spPr>
          <p:txBody>
            <a:bodyPr wrap="square" lIns="0" tIns="0" rIns="0" bIns="0" rtlCol="0"/>
            <a:lstStyle/>
            <a:p>
              <a:endParaRPr/>
            </a:p>
          </p:txBody>
        </p:sp>
      </p:grpSp>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45</a:t>
            </a:fld>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351020" cy="833119"/>
          </a:xfrm>
          <a:prstGeom prst="rect">
            <a:avLst/>
          </a:prstGeom>
        </p:spPr>
        <p:txBody>
          <a:bodyPr vert="horz" wrap="square" lIns="0" tIns="12700" rIns="0" bIns="0" rtlCol="0">
            <a:spAutoFit/>
          </a:bodyPr>
          <a:lstStyle/>
          <a:p>
            <a:pPr marL="12700">
              <a:lnSpc>
                <a:spcPts val="3180"/>
              </a:lnSpc>
              <a:spcBef>
                <a:spcPts val="100"/>
              </a:spcBef>
            </a:pPr>
            <a:r>
              <a:rPr dirty="0"/>
              <a:t>VOM</a:t>
            </a:r>
            <a:r>
              <a:rPr spc="-45" dirty="0"/>
              <a:t> </a:t>
            </a:r>
            <a:r>
              <a:rPr spc="-5" dirty="0"/>
              <a:t>KRISENMANAGEMENT</a:t>
            </a:r>
          </a:p>
          <a:p>
            <a:pPr marL="12700">
              <a:lnSpc>
                <a:spcPts val="3180"/>
              </a:lnSpc>
            </a:pPr>
            <a:r>
              <a:rPr dirty="0"/>
              <a:t>ZUM</a:t>
            </a:r>
            <a:r>
              <a:rPr spc="-70" dirty="0"/>
              <a:t> </a:t>
            </a:r>
            <a:r>
              <a:rPr dirty="0"/>
              <a:t>INTERAKTIVEM</a:t>
            </a:r>
            <a:r>
              <a:rPr spc="-65" dirty="0"/>
              <a:t> </a:t>
            </a:r>
            <a:r>
              <a:rPr dirty="0"/>
              <a:t>EMPOWERMENT</a:t>
            </a:r>
          </a:p>
        </p:txBody>
      </p:sp>
      <p:sp>
        <p:nvSpPr>
          <p:cNvPr id="14" name="Rechteck 13"/>
          <p:cNvSpPr/>
          <p:nvPr/>
        </p:nvSpPr>
        <p:spPr>
          <a:xfrm>
            <a:off x="493077" y="2346325"/>
            <a:ext cx="3616008" cy="1143000"/>
          </a:xfrm>
          <a:prstGeom prst="rect">
            <a:avLst/>
          </a:prstGeom>
          <a:solidFill>
            <a:srgbClr val="EB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Bahnschrift SemiBold Condensed" panose="020B0502040204020203" pitchFamily="34" charset="0"/>
              </a:rPr>
              <a:t>NEGATIV</a:t>
            </a:r>
            <a:endParaRPr lang="de-DE" sz="2250" b="1" dirty="0">
              <a:latin typeface="Bahnschrift SemiBold Condensed" panose="020B0502040204020203" pitchFamily="34" charset="0"/>
            </a:endParaRPr>
          </a:p>
        </p:txBody>
      </p:sp>
      <p:sp>
        <p:nvSpPr>
          <p:cNvPr id="15" name="Rechteck 14"/>
          <p:cNvSpPr/>
          <p:nvPr/>
        </p:nvSpPr>
        <p:spPr>
          <a:xfrm>
            <a:off x="4957276" y="2346325"/>
            <a:ext cx="3616008" cy="1143000"/>
          </a:xfrm>
          <a:prstGeom prst="rect">
            <a:avLst/>
          </a:prstGeom>
          <a:solidFill>
            <a:srgbClr val="00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Bahnschrift SemiBold Condensed" panose="020B0502040204020203" pitchFamily="34" charset="0"/>
              </a:rPr>
              <a:t>POSITIV</a:t>
            </a:r>
            <a:endParaRPr lang="de-DE" sz="2250" b="1" dirty="0">
              <a:latin typeface="Bahnschrift SemiBold Condensed" panose="020B0502040204020203" pitchFamily="34" charset="0"/>
            </a:endParaRPr>
          </a:p>
        </p:txBody>
      </p:sp>
      <p:sp>
        <p:nvSpPr>
          <p:cNvPr id="16" name="Gleichschenkliges Dreieck 15"/>
          <p:cNvSpPr/>
          <p:nvPr/>
        </p:nvSpPr>
        <p:spPr>
          <a:xfrm rot="5400000">
            <a:off x="4483608" y="2841625"/>
            <a:ext cx="176784" cy="152400"/>
          </a:xfrm>
          <a:prstGeom prst="triangle">
            <a:avLst/>
          </a:prstGeom>
          <a:solidFill>
            <a:srgbClr val="EB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5</a:t>
            </a:fld>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4" y="533377"/>
            <a:ext cx="4505325" cy="452120"/>
          </a:xfrm>
          <a:prstGeom prst="rect">
            <a:avLst/>
          </a:prstGeom>
        </p:spPr>
        <p:txBody>
          <a:bodyPr vert="horz" wrap="square" lIns="0" tIns="12700" rIns="0" bIns="0" rtlCol="0">
            <a:spAutoFit/>
          </a:bodyPr>
          <a:lstStyle/>
          <a:p>
            <a:pPr marL="12700">
              <a:lnSpc>
                <a:spcPct val="100000"/>
              </a:lnSpc>
              <a:spcBef>
                <a:spcPts val="100"/>
              </a:spcBef>
            </a:pPr>
            <a:r>
              <a:rPr spc="-10" dirty="0"/>
              <a:t>KOMPONENTEN</a:t>
            </a:r>
            <a:r>
              <a:rPr spc="-55" dirty="0"/>
              <a:t> </a:t>
            </a:r>
            <a:r>
              <a:rPr dirty="0"/>
              <a:t>DES</a:t>
            </a:r>
            <a:r>
              <a:rPr spc="-50" dirty="0"/>
              <a:t> </a:t>
            </a:r>
            <a:r>
              <a:rPr dirty="0"/>
              <a:t>EMPOWERMENTS</a:t>
            </a:r>
          </a:p>
        </p:txBody>
      </p:sp>
      <p:sp>
        <p:nvSpPr>
          <p:cNvPr id="4" name="object 4"/>
          <p:cNvSpPr txBox="1"/>
          <p:nvPr/>
        </p:nvSpPr>
        <p:spPr>
          <a:xfrm>
            <a:off x="1652270" y="2750401"/>
            <a:ext cx="5638800" cy="828040"/>
          </a:xfrm>
          <a:prstGeom prst="rect">
            <a:avLst/>
          </a:prstGeom>
          <a:solidFill>
            <a:srgbClr val="EF3F6B"/>
          </a:solidFill>
        </p:spPr>
        <p:txBody>
          <a:bodyPr vert="horz" wrap="square" lIns="0" tIns="236854" rIns="0" bIns="0" rtlCol="0">
            <a:noAutofit/>
          </a:bodyPr>
          <a:lstStyle/>
          <a:p>
            <a:pPr marL="186055" algn="ctr">
              <a:lnSpc>
                <a:spcPct val="100000"/>
              </a:lnSpc>
              <a:spcBef>
                <a:spcPts val="1864"/>
              </a:spcBef>
            </a:pPr>
            <a:r>
              <a:rPr sz="2250" b="1" spc="-15" dirty="0">
                <a:solidFill>
                  <a:srgbClr val="FFFFFF"/>
                </a:solidFill>
                <a:latin typeface="Bahnschrift SemiBold Condensed" panose="020B0502040204020203" pitchFamily="34" charset="0"/>
                <a:cs typeface="DIN OT Cond"/>
              </a:rPr>
              <a:t>EMPOWERMENT-MODERATION</a:t>
            </a:r>
            <a:endParaRPr sz="2250" dirty="0">
              <a:latin typeface="Bahnschrift SemiBold Condensed" panose="020B0502040204020203" pitchFamily="34" charset="0"/>
              <a:cs typeface="DIN OT Cond"/>
            </a:endParaRPr>
          </a:p>
        </p:txBody>
      </p:sp>
      <p:sp>
        <p:nvSpPr>
          <p:cNvPr id="5" name="object 5"/>
          <p:cNvSpPr txBox="1"/>
          <p:nvPr/>
        </p:nvSpPr>
        <p:spPr>
          <a:xfrm>
            <a:off x="503999" y="3772801"/>
            <a:ext cx="8030401" cy="828040"/>
          </a:xfrm>
          <a:prstGeom prst="rect">
            <a:avLst/>
          </a:prstGeom>
          <a:solidFill>
            <a:srgbClr val="00AE9D"/>
          </a:solidFill>
        </p:spPr>
        <p:txBody>
          <a:bodyPr vert="horz" wrap="square" lIns="0" tIns="97155" rIns="0" bIns="0" rtlCol="0" anchor="ctr">
            <a:noAutofit/>
          </a:bodyPr>
          <a:lstStyle/>
          <a:p>
            <a:pPr marL="3175" algn="ctr">
              <a:lnSpc>
                <a:spcPct val="100000"/>
              </a:lnSpc>
              <a:spcBef>
                <a:spcPts val="765"/>
              </a:spcBef>
            </a:pPr>
            <a:r>
              <a:rPr sz="1200" spc="30" dirty="0">
                <a:solidFill>
                  <a:srgbClr val="FFFFFF"/>
                </a:solidFill>
                <a:latin typeface="Bahnschrift SemiLight" panose="020B0502040204020203" pitchFamily="34" charset="0"/>
                <a:cs typeface="DIN 2014"/>
              </a:rPr>
              <a:t>Vermittlung von Ressourcen</a:t>
            </a:r>
            <a:endParaRPr sz="1200" spc="30" dirty="0">
              <a:latin typeface="Bahnschrift SemiLight" panose="020B0502040204020203" pitchFamily="34" charset="0"/>
              <a:cs typeface="DIN 2014"/>
            </a:endParaRPr>
          </a:p>
          <a:p>
            <a:pPr marL="133350" marR="121920" algn="ctr">
              <a:lnSpc>
                <a:spcPct val="109000"/>
              </a:lnSpc>
            </a:pPr>
            <a:r>
              <a:rPr sz="1200" spc="30" dirty="0">
                <a:solidFill>
                  <a:srgbClr val="FFFFFF"/>
                </a:solidFill>
                <a:latin typeface="Bahnschrift SemiLight" panose="020B0502040204020203" pitchFamily="34" charset="0"/>
                <a:cs typeface="DIN 2014"/>
              </a:rPr>
              <a:t>und Kompetenzen zum selbstbestimmten  und respektvollen Kommentieren</a:t>
            </a:r>
            <a:endParaRPr sz="1200" spc="30" dirty="0">
              <a:latin typeface="Bahnschrift SemiLight" panose="020B0502040204020203" pitchFamily="34" charset="0"/>
              <a:cs typeface="DIN 2014"/>
            </a:endParaRPr>
          </a:p>
        </p:txBody>
      </p:sp>
      <p:sp>
        <p:nvSpPr>
          <p:cNvPr id="6" name="object 6"/>
          <p:cNvSpPr txBox="1"/>
          <p:nvPr/>
        </p:nvSpPr>
        <p:spPr>
          <a:xfrm>
            <a:off x="503999" y="1728000"/>
            <a:ext cx="8030401" cy="828040"/>
          </a:xfrm>
          <a:prstGeom prst="rect">
            <a:avLst/>
          </a:prstGeom>
          <a:solidFill>
            <a:srgbClr val="007B84"/>
          </a:solidFill>
        </p:spPr>
        <p:txBody>
          <a:bodyPr vert="horz" wrap="square" lIns="0" tIns="4445" rIns="0" bIns="0" rtlCol="0" anchor="ctr">
            <a:noAutofit/>
          </a:bodyPr>
          <a:lstStyle/>
          <a:p>
            <a:pPr marL="643890" marR="633095" indent="26670" algn="ctr">
              <a:lnSpc>
                <a:spcPct val="109000"/>
              </a:lnSpc>
            </a:pPr>
            <a:r>
              <a:rPr sz="1200" spc="30" dirty="0" err="1" smtClean="0">
                <a:solidFill>
                  <a:srgbClr val="FFFFFF"/>
                </a:solidFill>
                <a:latin typeface="Bahnschrift SemiLight" panose="020B0502040204020203" pitchFamily="34" charset="0"/>
                <a:cs typeface="DIN 2014"/>
              </a:rPr>
              <a:t>Interaktive</a:t>
            </a:r>
            <a:r>
              <a:rPr sz="1200" spc="30" dirty="0" smtClean="0">
                <a:solidFill>
                  <a:srgbClr val="FFFFFF"/>
                </a:solidFill>
                <a:latin typeface="Bahnschrift SemiLight" panose="020B0502040204020203" pitchFamily="34" charset="0"/>
                <a:cs typeface="DIN 2014"/>
              </a:rPr>
              <a:t> </a:t>
            </a:r>
            <a:r>
              <a:rPr sz="1200" spc="30" dirty="0">
                <a:solidFill>
                  <a:srgbClr val="FFFFFF"/>
                </a:solidFill>
                <a:latin typeface="Bahnschrift SemiLight" panose="020B0502040204020203" pitchFamily="34" charset="0"/>
                <a:cs typeface="DIN 2014"/>
              </a:rPr>
              <a:t>Präsenz in und  Teilnahme an Diskussionen</a:t>
            </a:r>
            <a:endParaRPr sz="1200" spc="30" dirty="0">
              <a:latin typeface="Bahnschrift SemiLight" panose="020B0502040204020203" pitchFamily="34" charset="0"/>
              <a:cs typeface="DIN 2014"/>
            </a:endParaRPr>
          </a:p>
        </p:txBody>
      </p:sp>
      <p:sp>
        <p:nvSpPr>
          <p:cNvPr id="7" name="object 7"/>
          <p:cNvSpPr/>
          <p:nvPr/>
        </p:nvSpPr>
        <p:spPr>
          <a:xfrm>
            <a:off x="4267200" y="2622477"/>
            <a:ext cx="408940" cy="128905"/>
          </a:xfrm>
          <a:custGeom>
            <a:avLst/>
            <a:gdLst/>
            <a:ahLst/>
            <a:cxnLst/>
            <a:rect l="l" t="t" r="r" b="b"/>
            <a:pathLst>
              <a:path w="408939" h="128905">
                <a:moveTo>
                  <a:pt x="206552" y="0"/>
                </a:moveTo>
                <a:lnTo>
                  <a:pt x="0" y="128460"/>
                </a:lnTo>
                <a:lnTo>
                  <a:pt x="408393" y="128460"/>
                </a:lnTo>
                <a:lnTo>
                  <a:pt x="206552" y="0"/>
                </a:lnTo>
                <a:close/>
              </a:path>
            </a:pathLst>
          </a:custGeom>
          <a:solidFill>
            <a:srgbClr val="EF3F6B"/>
          </a:solidFill>
        </p:spPr>
        <p:txBody>
          <a:bodyPr wrap="square" lIns="0" tIns="0" rIns="0" bIns="0" rtlCol="0"/>
          <a:lstStyle/>
          <a:p>
            <a:endParaRPr/>
          </a:p>
        </p:txBody>
      </p:sp>
      <p:sp>
        <p:nvSpPr>
          <p:cNvPr id="8" name="object 8"/>
          <p:cNvSpPr/>
          <p:nvPr/>
        </p:nvSpPr>
        <p:spPr>
          <a:xfrm>
            <a:off x="4267200" y="3576965"/>
            <a:ext cx="408940" cy="128905"/>
          </a:xfrm>
          <a:custGeom>
            <a:avLst/>
            <a:gdLst/>
            <a:ahLst/>
            <a:cxnLst/>
            <a:rect l="l" t="t" r="r" b="b"/>
            <a:pathLst>
              <a:path w="408939" h="128904">
                <a:moveTo>
                  <a:pt x="408393" y="0"/>
                </a:moveTo>
                <a:lnTo>
                  <a:pt x="0" y="0"/>
                </a:lnTo>
                <a:lnTo>
                  <a:pt x="206552" y="128460"/>
                </a:lnTo>
                <a:lnTo>
                  <a:pt x="408393" y="0"/>
                </a:lnTo>
                <a:close/>
              </a:path>
            </a:pathLst>
          </a:custGeom>
          <a:solidFill>
            <a:srgbClr val="EF3F6B"/>
          </a:solidFill>
        </p:spPr>
        <p:txBody>
          <a:bodyPr wrap="square" lIns="0" tIns="0" rIns="0" bIns="0" rtlCol="0"/>
          <a:lstStyle/>
          <a:p>
            <a:endParaRPr/>
          </a:p>
        </p:txBody>
      </p:sp>
      <p:sp>
        <p:nvSpPr>
          <p:cNvPr id="3" name="Rechteck 2"/>
          <p:cNvSpPr/>
          <p:nvPr/>
        </p:nvSpPr>
        <p:spPr>
          <a:xfrm>
            <a:off x="7239000" y="136525"/>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11" name="Foliennummernplatzhalter 10"/>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6</a:t>
            </a:fld>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547235" cy="833119"/>
          </a:xfrm>
          <a:prstGeom prst="rect">
            <a:avLst/>
          </a:prstGeom>
        </p:spPr>
        <p:txBody>
          <a:bodyPr vert="horz" wrap="square" lIns="0" tIns="63500" rIns="0" bIns="0" rtlCol="0">
            <a:spAutoFit/>
          </a:bodyPr>
          <a:lstStyle/>
          <a:p>
            <a:pPr marL="12700" marR="5080">
              <a:lnSpc>
                <a:spcPts val="3000"/>
              </a:lnSpc>
              <a:spcBef>
                <a:spcPts val="500"/>
              </a:spcBef>
            </a:pPr>
            <a:r>
              <a:rPr spc="-10" dirty="0"/>
              <a:t>ROLLE</a:t>
            </a:r>
            <a:r>
              <a:rPr spc="-40" dirty="0"/>
              <a:t> </a:t>
            </a:r>
            <a:r>
              <a:rPr dirty="0"/>
              <a:t>DER</a:t>
            </a:r>
            <a:r>
              <a:rPr spc="-40" dirty="0"/>
              <a:t> </a:t>
            </a:r>
            <a:r>
              <a:rPr spc="-15" dirty="0"/>
              <a:t>MODERATOR:INNEN</a:t>
            </a:r>
            <a:r>
              <a:rPr spc="-40" dirty="0"/>
              <a:t> </a:t>
            </a:r>
            <a:r>
              <a:rPr dirty="0"/>
              <a:t>IN</a:t>
            </a:r>
            <a:r>
              <a:rPr spc="-40" dirty="0"/>
              <a:t> </a:t>
            </a:r>
            <a:r>
              <a:rPr dirty="0"/>
              <a:t>DER </a:t>
            </a:r>
            <a:r>
              <a:rPr spc="-490" dirty="0"/>
              <a:t> </a:t>
            </a:r>
            <a:r>
              <a:rPr spc="-10" dirty="0"/>
              <a:t>EMPOWERMENT-MODERATION</a:t>
            </a:r>
          </a:p>
        </p:txBody>
      </p:sp>
      <p:sp>
        <p:nvSpPr>
          <p:cNvPr id="12" name="object 12"/>
          <p:cNvSpPr/>
          <p:nvPr/>
        </p:nvSpPr>
        <p:spPr>
          <a:xfrm>
            <a:off x="503999" y="2287790"/>
            <a:ext cx="8352155" cy="828040"/>
          </a:xfrm>
          <a:custGeom>
            <a:avLst/>
            <a:gdLst/>
            <a:ahLst/>
            <a:cxnLst/>
            <a:rect l="l" t="t" r="r" b="b"/>
            <a:pathLst>
              <a:path w="8352155" h="648335">
                <a:moveTo>
                  <a:pt x="8352002" y="0"/>
                </a:moveTo>
                <a:lnTo>
                  <a:pt x="0" y="0"/>
                </a:lnTo>
                <a:lnTo>
                  <a:pt x="0" y="648004"/>
                </a:lnTo>
                <a:lnTo>
                  <a:pt x="8352002" y="648004"/>
                </a:lnTo>
                <a:lnTo>
                  <a:pt x="8352002" y="0"/>
                </a:lnTo>
                <a:close/>
              </a:path>
            </a:pathLst>
          </a:custGeom>
          <a:solidFill>
            <a:srgbClr val="EF3F6B"/>
          </a:solidFill>
        </p:spPr>
        <p:txBody>
          <a:bodyPr wrap="square" lIns="0" tIns="0" rIns="0" bIns="0" rtlCol="0"/>
          <a:lstStyle/>
          <a:p>
            <a:endParaRPr/>
          </a:p>
        </p:txBody>
      </p:sp>
      <p:sp>
        <p:nvSpPr>
          <p:cNvPr id="13" name="object 13"/>
          <p:cNvSpPr/>
          <p:nvPr/>
        </p:nvSpPr>
        <p:spPr>
          <a:xfrm>
            <a:off x="503999" y="3155257"/>
            <a:ext cx="8352155" cy="828040"/>
          </a:xfrm>
          <a:custGeom>
            <a:avLst/>
            <a:gdLst/>
            <a:ahLst/>
            <a:cxnLst/>
            <a:rect l="l" t="t" r="r" b="b"/>
            <a:pathLst>
              <a:path w="8352155" h="828039">
                <a:moveTo>
                  <a:pt x="8352002" y="0"/>
                </a:moveTo>
                <a:lnTo>
                  <a:pt x="0" y="0"/>
                </a:lnTo>
                <a:lnTo>
                  <a:pt x="0" y="828001"/>
                </a:lnTo>
                <a:lnTo>
                  <a:pt x="8352002" y="828001"/>
                </a:lnTo>
                <a:lnTo>
                  <a:pt x="8352002" y="0"/>
                </a:lnTo>
                <a:close/>
              </a:path>
            </a:pathLst>
          </a:custGeom>
          <a:solidFill>
            <a:srgbClr val="00AE9D"/>
          </a:solidFill>
        </p:spPr>
        <p:txBody>
          <a:bodyPr wrap="square" lIns="0" tIns="0" rIns="0" bIns="0" rtlCol="0"/>
          <a:lstStyle/>
          <a:p>
            <a:endParaRPr/>
          </a:p>
        </p:txBody>
      </p:sp>
      <p:sp>
        <p:nvSpPr>
          <p:cNvPr id="14" name="object 14"/>
          <p:cNvSpPr/>
          <p:nvPr/>
        </p:nvSpPr>
        <p:spPr>
          <a:xfrm>
            <a:off x="503999" y="4022725"/>
            <a:ext cx="8352155" cy="828040"/>
          </a:xfrm>
          <a:custGeom>
            <a:avLst/>
            <a:gdLst/>
            <a:ahLst/>
            <a:cxnLst/>
            <a:rect l="l" t="t" r="r" b="b"/>
            <a:pathLst>
              <a:path w="8352155" h="991870">
                <a:moveTo>
                  <a:pt x="8352002" y="0"/>
                </a:moveTo>
                <a:lnTo>
                  <a:pt x="0" y="0"/>
                </a:lnTo>
                <a:lnTo>
                  <a:pt x="0" y="991793"/>
                </a:lnTo>
                <a:lnTo>
                  <a:pt x="8352002" y="991793"/>
                </a:lnTo>
                <a:lnTo>
                  <a:pt x="8352002" y="0"/>
                </a:lnTo>
                <a:close/>
              </a:path>
            </a:pathLst>
          </a:custGeom>
          <a:solidFill>
            <a:srgbClr val="007B84"/>
          </a:solidFill>
        </p:spPr>
        <p:txBody>
          <a:bodyPr wrap="square" lIns="0" tIns="0" rIns="0" bIns="0" rtlCol="0"/>
          <a:lstStyle/>
          <a:p>
            <a:endParaRPr/>
          </a:p>
        </p:txBody>
      </p:sp>
      <p:sp>
        <p:nvSpPr>
          <p:cNvPr id="15" name="object 15"/>
          <p:cNvSpPr txBox="1"/>
          <p:nvPr/>
        </p:nvSpPr>
        <p:spPr>
          <a:xfrm>
            <a:off x="491299" y="1661032"/>
            <a:ext cx="8267700" cy="3188180"/>
          </a:xfrm>
          <a:prstGeom prst="rect">
            <a:avLst/>
          </a:prstGeom>
        </p:spPr>
        <p:txBody>
          <a:bodyPr vert="horz" wrap="square" lIns="0" tIns="12700" rIns="0" bIns="0" rtlCol="0">
            <a:spAutoFit/>
          </a:bodyPr>
          <a:lstStyle/>
          <a:p>
            <a:pPr marL="12700" marR="5080">
              <a:lnSpc>
                <a:spcPct val="109000"/>
              </a:lnSpc>
              <a:spcBef>
                <a:spcPts val="100"/>
              </a:spcBef>
            </a:pPr>
            <a:r>
              <a:rPr sz="1200" kern="0" spc="30" dirty="0">
                <a:solidFill>
                  <a:srgbClr val="231F20"/>
                </a:solidFill>
                <a:latin typeface="Bahnschrift SemiLight" panose="020B0502040204020203" pitchFamily="34" charset="0"/>
                <a:cs typeface="DIN 2014"/>
              </a:rPr>
              <a:t>Auf einer übergeordneten Ebene soll Empowerment-Moderation den Nutzer:innen </a:t>
            </a:r>
            <a:r>
              <a:rPr sz="1200" kern="0" spc="30" dirty="0" err="1">
                <a:solidFill>
                  <a:srgbClr val="231F20"/>
                </a:solidFill>
                <a:latin typeface="Bahnschrift SemiLight" panose="020B0502040204020203" pitchFamily="34" charset="0"/>
                <a:cs typeface="DIN 2014"/>
              </a:rPr>
              <a:t>als</a:t>
            </a:r>
            <a:r>
              <a:rPr sz="1200" kern="0" spc="30" dirty="0">
                <a:solidFill>
                  <a:srgbClr val="231F20"/>
                </a:solidFill>
                <a:latin typeface="Bahnschrift SemiLight" panose="020B0502040204020203" pitchFamily="34" charset="0"/>
                <a:cs typeface="DIN 2014"/>
              </a:rPr>
              <a:t> </a:t>
            </a:r>
            <a:r>
              <a:rPr sz="1200" kern="0" spc="30" dirty="0" err="1" smtClean="0">
                <a:solidFill>
                  <a:srgbClr val="231F20"/>
                </a:solidFill>
                <a:latin typeface="Bahnschrift SemiLight" panose="020B0502040204020203" pitchFamily="34" charset="0"/>
                <a:cs typeface="DIN 2014"/>
              </a:rPr>
              <a:t>Strukturgeber</a:t>
            </a:r>
            <a:r>
              <a:rPr lang="de-DE" sz="1200" kern="0" spc="30" dirty="0" smtClean="0">
                <a:solidFill>
                  <a:srgbClr val="231F20"/>
                </a:solidFill>
                <a:latin typeface="Bahnschrift SemiLight" panose="020B0502040204020203" pitchFamily="34" charset="0"/>
                <a:cs typeface="DIN 2014"/>
              </a:rPr>
              <a:t>:</a:t>
            </a:r>
            <a:r>
              <a:rPr sz="1200" kern="0" spc="30" dirty="0" smtClean="0">
                <a:solidFill>
                  <a:srgbClr val="231F20"/>
                </a:solidFill>
                <a:latin typeface="Bahnschrift SemiLight" panose="020B0502040204020203" pitchFamily="34" charset="0"/>
                <a:cs typeface="DIN 2014"/>
              </a:rPr>
              <a:t>in</a:t>
            </a:r>
            <a:r>
              <a:rPr sz="1200" kern="0" spc="30" dirty="0">
                <a:solidFill>
                  <a:srgbClr val="231F20"/>
                </a:solidFill>
                <a:latin typeface="Bahnschrift SemiLight" panose="020B0502040204020203" pitchFamily="34" charset="0"/>
                <a:cs typeface="DIN 2014"/>
              </a:rPr>
              <a:t>, Vorbild und  </a:t>
            </a:r>
            <a:r>
              <a:rPr sz="1200" spc="30" dirty="0">
                <a:solidFill>
                  <a:srgbClr val="231F20"/>
                </a:solidFill>
                <a:latin typeface="Bahnschrift SemiLight" panose="020B0502040204020203" pitchFamily="34" charset="0"/>
                <a:cs typeface="DIN 2014"/>
              </a:rPr>
              <a:t>offenes Ohr </a:t>
            </a:r>
            <a:r>
              <a:rPr sz="1200" spc="30" dirty="0" err="1">
                <a:solidFill>
                  <a:srgbClr val="231F20"/>
                </a:solidFill>
                <a:latin typeface="Bahnschrift SemiLight" panose="020B0502040204020203" pitchFamily="34" charset="0"/>
                <a:cs typeface="DIN 2014"/>
              </a:rPr>
              <a:t>dienen</a:t>
            </a:r>
            <a:r>
              <a:rPr sz="1200" spc="30" dirty="0" smtClean="0">
                <a:solidFill>
                  <a:srgbClr val="231F20"/>
                </a:solidFill>
                <a:latin typeface="Bahnschrift SemiLight" panose="020B0502040204020203" pitchFamily="34" charset="0"/>
                <a:cs typeface="DIN 2014"/>
              </a:rPr>
              <a:t>.</a:t>
            </a:r>
            <a:endParaRPr lang="de-DE" sz="1200" spc="30" dirty="0" smtClean="0">
              <a:solidFill>
                <a:srgbClr val="231F20"/>
              </a:solidFill>
              <a:latin typeface="Bahnschrift SemiLight" panose="020B0502040204020203" pitchFamily="34" charset="0"/>
              <a:cs typeface="DIN 2014"/>
            </a:endParaRPr>
          </a:p>
          <a:p>
            <a:pPr>
              <a:lnSpc>
                <a:spcPct val="100000"/>
              </a:lnSpc>
              <a:spcBef>
                <a:spcPts val="55"/>
              </a:spcBef>
            </a:pPr>
            <a:endParaRPr sz="2000" dirty="0">
              <a:latin typeface="Bahnschrift SemiLight" panose="020B0502040204020203" pitchFamily="34" charset="0"/>
              <a:cs typeface="DIN 2014"/>
            </a:endParaRPr>
          </a:p>
          <a:p>
            <a:pPr marL="85090">
              <a:lnSpc>
                <a:spcPct val="100000"/>
              </a:lnSpc>
            </a:pPr>
            <a:r>
              <a:rPr sz="1300" b="1" spc="20" dirty="0" smtClean="0">
                <a:solidFill>
                  <a:srgbClr val="FFFFFF"/>
                </a:solidFill>
                <a:latin typeface="Bahnschrift SemiBold Condensed" panose="020B0502040204020203" pitchFamily="34" charset="0"/>
                <a:cs typeface="DIN OT Cond"/>
              </a:rPr>
              <a:t>STRUKTURGEBER</a:t>
            </a:r>
            <a:r>
              <a:rPr lang="de-DE" sz="1300" b="1" spc="20" dirty="0" smtClean="0">
                <a:solidFill>
                  <a:srgbClr val="FFFFFF"/>
                </a:solidFill>
                <a:latin typeface="Bahnschrift SemiBold Condensed" panose="020B0502040204020203" pitchFamily="34" charset="0"/>
                <a:cs typeface="DIN OT Cond"/>
              </a:rPr>
              <a:t>:IN</a:t>
            </a:r>
            <a:endParaRPr sz="1300" dirty="0">
              <a:latin typeface="Bahnschrift SemiBold Condensed" panose="020B0502040204020203" pitchFamily="34" charset="0"/>
              <a:cs typeface="DIN OT Cond"/>
            </a:endParaRPr>
          </a:p>
          <a:p>
            <a:pPr marL="84455" marR="42545" algn="just">
              <a:lnSpc>
                <a:spcPts val="1400"/>
              </a:lnSpc>
              <a:spcBef>
                <a:spcPts val="20"/>
              </a:spcBef>
            </a:pPr>
            <a:r>
              <a:rPr lang="de-DE" sz="1000" dirty="0">
                <a:solidFill>
                  <a:srgbClr val="FFFFFF"/>
                </a:solidFill>
                <a:latin typeface="Bahnschrift SemiLight" panose="020B0502040204020203" pitchFamily="34" charset="0"/>
                <a:cs typeface="DIN 2014"/>
              </a:rPr>
              <a:t>Definiert Thema und Ziele der Diskussion, ordnet ein, motiviert zum Diskurs, bietet Nutzer*innen Bezugsrahmen und Orientierung, lädt weitere Nutzer*innen zum Kommentieren </a:t>
            </a:r>
            <a:r>
              <a:rPr lang="de-DE" sz="1000" dirty="0" smtClean="0">
                <a:solidFill>
                  <a:srgbClr val="FFFFFF"/>
                </a:solidFill>
                <a:latin typeface="Bahnschrift SemiLight" panose="020B0502040204020203" pitchFamily="34" charset="0"/>
                <a:cs typeface="DIN 2014"/>
              </a:rPr>
              <a:t>ein.</a:t>
            </a:r>
            <a:endParaRPr lang="de-DE" sz="1000" dirty="0">
              <a:solidFill>
                <a:srgbClr val="FFFFFF"/>
              </a:solidFill>
              <a:latin typeface="Bahnschrift SemiLight" panose="020B0502040204020203" pitchFamily="34" charset="0"/>
              <a:cs typeface="DIN 2014"/>
            </a:endParaRPr>
          </a:p>
          <a:p>
            <a:pPr>
              <a:lnSpc>
                <a:spcPct val="100000"/>
              </a:lnSpc>
              <a:spcBef>
                <a:spcPts val="15"/>
              </a:spcBef>
            </a:pPr>
            <a:endParaRPr sz="850" dirty="0">
              <a:latin typeface="Bahnschrift SemiLight" panose="020B0502040204020203" pitchFamily="34" charset="0"/>
              <a:cs typeface="DIN 2014"/>
            </a:endParaRPr>
          </a:p>
          <a:p>
            <a:pPr marL="85090">
              <a:lnSpc>
                <a:spcPct val="100000"/>
              </a:lnSpc>
            </a:pPr>
            <a:endParaRPr lang="de-DE" sz="1300" b="1" spc="35" dirty="0" smtClean="0">
              <a:solidFill>
                <a:srgbClr val="FFFFFF"/>
              </a:solidFill>
              <a:latin typeface="Bahnschrift SemiBold Condensed" panose="020B0502040204020203" pitchFamily="34" charset="0"/>
              <a:cs typeface="DIN OT Cond"/>
            </a:endParaRPr>
          </a:p>
          <a:p>
            <a:pPr marL="85090">
              <a:lnSpc>
                <a:spcPct val="100000"/>
              </a:lnSpc>
            </a:pPr>
            <a:r>
              <a:rPr sz="1300" b="1" spc="35" dirty="0" smtClean="0">
                <a:solidFill>
                  <a:srgbClr val="FFFFFF"/>
                </a:solidFill>
                <a:latin typeface="Bahnschrift SemiBold Condensed" panose="020B0502040204020203" pitchFamily="34" charset="0"/>
                <a:cs typeface="DIN OT Cond"/>
              </a:rPr>
              <a:t>VORBILD</a:t>
            </a:r>
            <a:endParaRPr sz="1300" dirty="0">
              <a:latin typeface="Bahnschrift SemiBold Condensed" panose="020B0502040204020203" pitchFamily="34" charset="0"/>
              <a:cs typeface="DIN OT Cond"/>
            </a:endParaRPr>
          </a:p>
          <a:p>
            <a:pPr marL="84455" marR="142240" algn="just">
              <a:lnSpc>
                <a:spcPts val="1400"/>
              </a:lnSpc>
              <a:spcBef>
                <a:spcPts val="20"/>
              </a:spcBef>
            </a:pPr>
            <a:r>
              <a:rPr lang="de-DE" sz="1000" dirty="0">
                <a:solidFill>
                  <a:srgbClr val="FFFFFF"/>
                </a:solidFill>
                <a:latin typeface="Bahnschrift SemiLight" panose="020B0502040204020203" pitchFamily="34" charset="0"/>
                <a:cs typeface="DIN 2014"/>
              </a:rPr>
              <a:t>Geht auf Bedürfnisse von Nutzer*innen ein, spendet Anerkennung, greift positive Diskursbeispiele heraus und beteiligt sich mit respektvollen und konstruktiven </a:t>
            </a:r>
            <a:r>
              <a:rPr lang="de-DE" sz="1000" dirty="0" smtClean="0">
                <a:solidFill>
                  <a:srgbClr val="FFFFFF"/>
                </a:solidFill>
                <a:latin typeface="Bahnschrift SemiLight" panose="020B0502040204020203" pitchFamily="34" charset="0"/>
                <a:cs typeface="DIN 2014"/>
              </a:rPr>
              <a:t>Kommentaren.</a:t>
            </a:r>
          </a:p>
          <a:p>
            <a:pPr marL="84455" marR="142240" algn="just">
              <a:lnSpc>
                <a:spcPts val="1400"/>
              </a:lnSpc>
              <a:spcBef>
                <a:spcPts val="20"/>
              </a:spcBef>
            </a:pPr>
            <a:endParaRPr lang="de-DE" sz="1050" dirty="0" smtClean="0">
              <a:solidFill>
                <a:srgbClr val="FFFFFF"/>
              </a:solidFill>
              <a:latin typeface="Bahnschrift SemiLight" panose="020B0502040204020203" pitchFamily="34" charset="0"/>
              <a:cs typeface="DIN 2014"/>
            </a:endParaRPr>
          </a:p>
          <a:p>
            <a:pPr marL="84455" marR="142240" algn="just">
              <a:lnSpc>
                <a:spcPts val="1400"/>
              </a:lnSpc>
              <a:spcBef>
                <a:spcPts val="20"/>
              </a:spcBef>
            </a:pPr>
            <a:r>
              <a:rPr lang="de-DE" sz="1050" dirty="0" smtClean="0">
                <a:solidFill>
                  <a:srgbClr val="FFFFFF"/>
                </a:solidFill>
                <a:latin typeface="Bahnschrift SemiLight" panose="020B0502040204020203" pitchFamily="34" charset="0"/>
                <a:cs typeface="DIN 2014"/>
              </a:rPr>
              <a:t> </a:t>
            </a:r>
            <a:endParaRPr sz="1600" dirty="0">
              <a:latin typeface="Bahnschrift SemiLight" panose="020B0502040204020203" pitchFamily="34" charset="0"/>
              <a:cs typeface="DIN 2014"/>
            </a:endParaRPr>
          </a:p>
          <a:p>
            <a:pPr marL="85090">
              <a:lnSpc>
                <a:spcPct val="100000"/>
              </a:lnSpc>
              <a:spcBef>
                <a:spcPts val="400"/>
              </a:spcBef>
            </a:pPr>
            <a:r>
              <a:rPr sz="1300" b="1" dirty="0">
                <a:solidFill>
                  <a:srgbClr val="FFFFFF"/>
                </a:solidFill>
                <a:latin typeface="Bahnschrift SemiBold Condensed" panose="020B0502040204020203" pitchFamily="34" charset="0"/>
                <a:cs typeface="DIN OT Cond"/>
              </a:rPr>
              <a:t>OFFENES OHR</a:t>
            </a:r>
            <a:endParaRPr sz="1300" dirty="0">
              <a:latin typeface="Bahnschrift SemiBold Condensed" panose="020B0502040204020203" pitchFamily="34" charset="0"/>
              <a:cs typeface="DIN OT Cond"/>
            </a:endParaRPr>
          </a:p>
          <a:p>
            <a:pPr marL="84455" marR="24130" algn="just">
              <a:lnSpc>
                <a:spcPts val="1400"/>
              </a:lnSpc>
            </a:pPr>
            <a:r>
              <a:rPr lang="de-DE" sz="950" dirty="0">
                <a:solidFill>
                  <a:srgbClr val="FFFFFF"/>
                </a:solidFill>
                <a:latin typeface="Bahnschrift SemiLight" panose="020B0502040204020203" pitchFamily="34" charset="0"/>
                <a:cs typeface="DIN 2014"/>
              </a:rPr>
              <a:t>Zeigt Präsenz und Aufmerksamkeit gegenüber Kommentaren und ihren Verfasser*innen, interagiert auf Augenhöhe, nimmt Anregungen und Kritik </a:t>
            </a:r>
            <a:r>
              <a:rPr lang="de-DE" sz="950" dirty="0" smtClean="0">
                <a:solidFill>
                  <a:srgbClr val="FFFFFF"/>
                </a:solidFill>
                <a:latin typeface="Bahnschrift SemiLight" panose="020B0502040204020203" pitchFamily="34" charset="0"/>
                <a:cs typeface="DIN 2014"/>
              </a:rPr>
              <a:t>ernst.</a:t>
            </a:r>
            <a:endParaRPr lang="de-DE" sz="950" dirty="0">
              <a:solidFill>
                <a:srgbClr val="FFFFFF"/>
              </a:solidFill>
              <a:latin typeface="Bahnschrift SemiLight" panose="020B0502040204020203" pitchFamily="34" charset="0"/>
              <a:cs typeface="DIN 2014"/>
            </a:endParaRPr>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7</a:t>
            </a:fld>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49545" y="4461939"/>
            <a:ext cx="593725" cy="619760"/>
            <a:chOff x="6349545" y="4461939"/>
            <a:chExt cx="593725" cy="619760"/>
          </a:xfrm>
        </p:grpSpPr>
        <p:sp>
          <p:nvSpPr>
            <p:cNvPr id="3" name="object 3"/>
            <p:cNvSpPr/>
            <p:nvPr/>
          </p:nvSpPr>
          <p:spPr>
            <a:xfrm>
              <a:off x="6355577" y="4704932"/>
              <a:ext cx="343535" cy="370840"/>
            </a:xfrm>
            <a:custGeom>
              <a:avLst/>
              <a:gdLst/>
              <a:ahLst/>
              <a:cxnLst/>
              <a:rect l="l" t="t" r="r" b="b"/>
              <a:pathLst>
                <a:path w="343534" h="370839">
                  <a:moveTo>
                    <a:pt x="0" y="370230"/>
                  </a:moveTo>
                  <a:lnTo>
                    <a:pt x="2431" y="302279"/>
                  </a:lnTo>
                  <a:lnTo>
                    <a:pt x="10785" y="260346"/>
                  </a:lnTo>
                  <a:lnTo>
                    <a:pt x="31850" y="227076"/>
                  </a:lnTo>
                  <a:lnTo>
                    <a:pt x="72415" y="185115"/>
                  </a:lnTo>
                  <a:lnTo>
                    <a:pt x="147258" y="123947"/>
                  </a:lnTo>
                  <a:lnTo>
                    <a:pt x="236713" y="63896"/>
                  </a:lnTo>
                  <a:lnTo>
                    <a:pt x="311707" y="18176"/>
                  </a:lnTo>
                  <a:lnTo>
                    <a:pt x="343166" y="0"/>
                  </a:lnTo>
                </a:path>
              </a:pathLst>
            </a:custGeom>
            <a:ln w="12065">
              <a:solidFill>
                <a:srgbClr val="00AE9D"/>
              </a:solidFill>
            </a:ln>
          </p:spPr>
          <p:txBody>
            <a:bodyPr wrap="square" lIns="0" tIns="0" rIns="0" bIns="0" rtlCol="0"/>
            <a:lstStyle/>
            <a:p>
              <a:endParaRPr/>
            </a:p>
          </p:txBody>
        </p:sp>
        <p:sp>
          <p:nvSpPr>
            <p:cNvPr id="4" name="object 4"/>
            <p:cNvSpPr/>
            <p:nvPr/>
          </p:nvSpPr>
          <p:spPr>
            <a:xfrm>
              <a:off x="6699250" y="4467971"/>
              <a:ext cx="238125" cy="360680"/>
            </a:xfrm>
            <a:custGeom>
              <a:avLst/>
              <a:gdLst/>
              <a:ahLst/>
              <a:cxnLst/>
              <a:rect l="l" t="t" r="r" b="b"/>
              <a:pathLst>
                <a:path w="238125" h="360679">
                  <a:moveTo>
                    <a:pt x="146303" y="0"/>
                  </a:moveTo>
                  <a:lnTo>
                    <a:pt x="144729" y="103606"/>
                  </a:lnTo>
                  <a:lnTo>
                    <a:pt x="64600" y="165091"/>
                  </a:lnTo>
                  <a:lnTo>
                    <a:pt x="22815" y="200623"/>
                  </a:lnTo>
                  <a:lnTo>
                    <a:pt x="5804" y="223737"/>
                  </a:lnTo>
                  <a:lnTo>
                    <a:pt x="0" y="247967"/>
                  </a:lnTo>
                  <a:lnTo>
                    <a:pt x="25993" y="292724"/>
                  </a:lnTo>
                  <a:lnTo>
                    <a:pt x="42687" y="319320"/>
                  </a:lnTo>
                  <a:lnTo>
                    <a:pt x="57310" y="338266"/>
                  </a:lnTo>
                  <a:lnTo>
                    <a:pt x="77088" y="360070"/>
                  </a:lnTo>
                  <a:lnTo>
                    <a:pt x="86981" y="345940"/>
                  </a:lnTo>
                  <a:lnTo>
                    <a:pt x="112050" y="313466"/>
                  </a:lnTo>
                  <a:lnTo>
                    <a:pt x="148218" y="280585"/>
                  </a:lnTo>
                  <a:lnTo>
                    <a:pt x="191407" y="265232"/>
                  </a:lnTo>
                  <a:lnTo>
                    <a:pt x="237540" y="285343"/>
                  </a:lnTo>
                </a:path>
              </a:pathLst>
            </a:custGeom>
            <a:ln w="12065">
              <a:solidFill>
                <a:srgbClr val="00AE9D"/>
              </a:solidFill>
            </a:ln>
          </p:spPr>
          <p:txBody>
            <a:bodyPr wrap="square" lIns="0" tIns="0" rIns="0" bIns="0" rtlCol="0"/>
            <a:lstStyle/>
            <a:p>
              <a:endParaRPr/>
            </a:p>
          </p:txBody>
        </p:sp>
      </p:grpSp>
      <p:sp>
        <p:nvSpPr>
          <p:cNvPr id="5" name="object 5"/>
          <p:cNvSpPr/>
          <p:nvPr/>
        </p:nvSpPr>
        <p:spPr>
          <a:xfrm>
            <a:off x="7106853" y="4469660"/>
            <a:ext cx="238125" cy="358775"/>
          </a:xfrm>
          <a:custGeom>
            <a:avLst/>
            <a:gdLst/>
            <a:ahLst/>
            <a:cxnLst/>
            <a:rect l="l" t="t" r="r" b="b"/>
            <a:pathLst>
              <a:path w="238125" h="358775">
                <a:moveTo>
                  <a:pt x="93522" y="0"/>
                </a:moveTo>
                <a:lnTo>
                  <a:pt x="92811" y="101904"/>
                </a:lnTo>
                <a:lnTo>
                  <a:pt x="172947" y="163396"/>
                </a:lnTo>
                <a:lnTo>
                  <a:pt x="214734" y="198932"/>
                </a:lnTo>
                <a:lnTo>
                  <a:pt x="231743" y="222048"/>
                </a:lnTo>
                <a:lnTo>
                  <a:pt x="237540" y="246278"/>
                </a:lnTo>
                <a:lnTo>
                  <a:pt x="211547" y="291035"/>
                </a:lnTo>
                <a:lnTo>
                  <a:pt x="194854" y="317631"/>
                </a:lnTo>
                <a:lnTo>
                  <a:pt x="180235" y="336577"/>
                </a:lnTo>
                <a:lnTo>
                  <a:pt x="160464" y="358381"/>
                </a:lnTo>
                <a:lnTo>
                  <a:pt x="150572" y="344251"/>
                </a:lnTo>
                <a:lnTo>
                  <a:pt x="125502" y="311776"/>
                </a:lnTo>
                <a:lnTo>
                  <a:pt x="89332" y="278893"/>
                </a:lnTo>
                <a:lnTo>
                  <a:pt x="46139" y="263536"/>
                </a:lnTo>
                <a:lnTo>
                  <a:pt x="0" y="283641"/>
                </a:lnTo>
              </a:path>
            </a:pathLst>
          </a:custGeom>
          <a:ln w="12065">
            <a:solidFill>
              <a:srgbClr val="00AE9D"/>
            </a:solidFill>
          </a:ln>
        </p:spPr>
        <p:txBody>
          <a:bodyPr wrap="square" lIns="0" tIns="0" rIns="0" bIns="0" rtlCol="0"/>
          <a:lstStyle/>
          <a:p>
            <a:endParaRPr/>
          </a:p>
        </p:txBody>
      </p:sp>
      <p:grpSp>
        <p:nvGrpSpPr>
          <p:cNvPr id="6" name="object 6"/>
          <p:cNvGrpSpPr/>
          <p:nvPr/>
        </p:nvGrpSpPr>
        <p:grpSpPr>
          <a:xfrm>
            <a:off x="6805150" y="4577033"/>
            <a:ext cx="434340" cy="495934"/>
            <a:chOff x="6805150" y="4577033"/>
            <a:chExt cx="434340" cy="495934"/>
          </a:xfrm>
        </p:grpSpPr>
        <p:sp>
          <p:nvSpPr>
            <p:cNvPr id="7" name="object 7"/>
            <p:cNvSpPr/>
            <p:nvPr/>
          </p:nvSpPr>
          <p:spPr>
            <a:xfrm>
              <a:off x="6836406" y="4583065"/>
              <a:ext cx="186055" cy="290830"/>
            </a:xfrm>
            <a:custGeom>
              <a:avLst/>
              <a:gdLst/>
              <a:ahLst/>
              <a:cxnLst/>
              <a:rect l="l" t="t" r="r" b="b"/>
              <a:pathLst>
                <a:path w="186054" h="290829">
                  <a:moveTo>
                    <a:pt x="0" y="0"/>
                  </a:moveTo>
                  <a:lnTo>
                    <a:pt x="7543" y="42631"/>
                  </a:lnTo>
                  <a:lnTo>
                    <a:pt x="24960" y="79682"/>
                  </a:lnTo>
                  <a:lnTo>
                    <a:pt x="65663" y="131712"/>
                  </a:lnTo>
                  <a:lnTo>
                    <a:pt x="143065" y="219278"/>
                  </a:lnTo>
                  <a:lnTo>
                    <a:pt x="164952" y="249083"/>
                  </a:lnTo>
                  <a:lnTo>
                    <a:pt x="176671" y="266455"/>
                  </a:lnTo>
                  <a:lnTo>
                    <a:pt x="182200" y="278089"/>
                  </a:lnTo>
                  <a:lnTo>
                    <a:pt x="185521" y="290677"/>
                  </a:lnTo>
                </a:path>
              </a:pathLst>
            </a:custGeom>
            <a:ln w="12065">
              <a:solidFill>
                <a:srgbClr val="00AE9D"/>
              </a:solidFill>
            </a:ln>
          </p:spPr>
          <p:txBody>
            <a:bodyPr wrap="square" lIns="0" tIns="0" rIns="0" bIns="0" rtlCol="0"/>
            <a:lstStyle/>
            <a:p>
              <a:endParaRPr/>
            </a:p>
          </p:txBody>
        </p:sp>
        <p:sp>
          <p:nvSpPr>
            <p:cNvPr id="8" name="object 8"/>
            <p:cNvSpPr/>
            <p:nvPr/>
          </p:nvSpPr>
          <p:spPr>
            <a:xfrm>
              <a:off x="7021719" y="4583065"/>
              <a:ext cx="186055" cy="290830"/>
            </a:xfrm>
            <a:custGeom>
              <a:avLst/>
              <a:gdLst/>
              <a:ahLst/>
              <a:cxnLst/>
              <a:rect l="l" t="t" r="r" b="b"/>
              <a:pathLst>
                <a:path w="186054" h="290829">
                  <a:moveTo>
                    <a:pt x="185521" y="0"/>
                  </a:moveTo>
                  <a:lnTo>
                    <a:pt x="177978" y="42631"/>
                  </a:lnTo>
                  <a:lnTo>
                    <a:pt x="160561" y="79682"/>
                  </a:lnTo>
                  <a:lnTo>
                    <a:pt x="119858" y="131712"/>
                  </a:lnTo>
                  <a:lnTo>
                    <a:pt x="42456" y="219278"/>
                  </a:lnTo>
                  <a:lnTo>
                    <a:pt x="20568" y="249083"/>
                  </a:lnTo>
                  <a:lnTo>
                    <a:pt x="8850" y="266455"/>
                  </a:lnTo>
                  <a:lnTo>
                    <a:pt x="3320" y="278089"/>
                  </a:lnTo>
                  <a:lnTo>
                    <a:pt x="0" y="290677"/>
                  </a:lnTo>
                </a:path>
              </a:pathLst>
            </a:custGeom>
            <a:ln w="12065">
              <a:solidFill>
                <a:srgbClr val="00AE9D"/>
              </a:solidFill>
            </a:ln>
          </p:spPr>
          <p:txBody>
            <a:bodyPr wrap="square" lIns="0" tIns="0" rIns="0" bIns="0" rtlCol="0"/>
            <a:lstStyle/>
            <a:p>
              <a:endParaRPr/>
            </a:p>
          </p:txBody>
        </p:sp>
        <p:sp>
          <p:nvSpPr>
            <p:cNvPr id="9" name="object 9"/>
            <p:cNvSpPr/>
            <p:nvPr/>
          </p:nvSpPr>
          <p:spPr>
            <a:xfrm>
              <a:off x="6811183" y="4782789"/>
              <a:ext cx="422275" cy="284480"/>
            </a:xfrm>
            <a:custGeom>
              <a:avLst/>
              <a:gdLst/>
              <a:ahLst/>
              <a:cxnLst/>
              <a:rect l="l" t="t" r="r" b="b"/>
              <a:pathLst>
                <a:path w="422275" h="284479">
                  <a:moveTo>
                    <a:pt x="0" y="0"/>
                  </a:moveTo>
                  <a:lnTo>
                    <a:pt x="42265" y="103891"/>
                  </a:lnTo>
                  <a:lnTo>
                    <a:pt x="78333" y="168095"/>
                  </a:lnTo>
                  <a:lnTo>
                    <a:pt x="127983" y="219229"/>
                  </a:lnTo>
                  <a:lnTo>
                    <a:pt x="210997" y="283908"/>
                  </a:lnTo>
                  <a:lnTo>
                    <a:pt x="308177" y="190566"/>
                  </a:lnTo>
                  <a:lnTo>
                    <a:pt x="362550" y="130055"/>
                  </a:lnTo>
                  <a:lnTo>
                    <a:pt x="393895" y="75920"/>
                  </a:lnTo>
                  <a:lnTo>
                    <a:pt x="421995" y="1701"/>
                  </a:lnTo>
                </a:path>
              </a:pathLst>
            </a:custGeom>
            <a:ln w="12065">
              <a:solidFill>
                <a:srgbClr val="00AE9D"/>
              </a:solidFill>
            </a:ln>
          </p:spPr>
          <p:txBody>
            <a:bodyPr wrap="square" lIns="0" tIns="0" rIns="0" bIns="0" rtlCol="0"/>
            <a:lstStyle/>
            <a:p>
              <a:endParaRPr/>
            </a:p>
          </p:txBody>
        </p:sp>
      </p:grpSp>
      <p:grpSp>
        <p:nvGrpSpPr>
          <p:cNvPr id="10" name="object 10"/>
          <p:cNvGrpSpPr/>
          <p:nvPr/>
        </p:nvGrpSpPr>
        <p:grpSpPr>
          <a:xfrm>
            <a:off x="6665841" y="3634261"/>
            <a:ext cx="709930" cy="917575"/>
            <a:chOff x="6665841" y="3634261"/>
            <a:chExt cx="709930" cy="917575"/>
          </a:xfrm>
        </p:grpSpPr>
        <p:sp>
          <p:nvSpPr>
            <p:cNvPr id="11" name="object 11"/>
            <p:cNvSpPr/>
            <p:nvPr/>
          </p:nvSpPr>
          <p:spPr>
            <a:xfrm>
              <a:off x="6671874" y="3640294"/>
              <a:ext cx="682625" cy="461645"/>
            </a:xfrm>
            <a:custGeom>
              <a:avLst/>
              <a:gdLst/>
              <a:ahLst/>
              <a:cxnLst/>
              <a:rect l="l" t="t" r="r" b="b"/>
              <a:pathLst>
                <a:path w="682625" h="461645">
                  <a:moveTo>
                    <a:pt x="33670" y="461632"/>
                  </a:moveTo>
                  <a:lnTo>
                    <a:pt x="7310" y="355535"/>
                  </a:lnTo>
                  <a:lnTo>
                    <a:pt x="0" y="287464"/>
                  </a:lnTo>
                  <a:lnTo>
                    <a:pt x="13068" y="227985"/>
                  </a:lnTo>
                  <a:lnTo>
                    <a:pt x="47844" y="147662"/>
                  </a:lnTo>
                  <a:lnTo>
                    <a:pt x="75232" y="102820"/>
                  </a:lnTo>
                  <a:lnTo>
                    <a:pt x="110096" y="68022"/>
                  </a:lnTo>
                  <a:lnTo>
                    <a:pt x="150608" y="42016"/>
                  </a:lnTo>
                  <a:lnTo>
                    <a:pt x="194941" y="23548"/>
                  </a:lnTo>
                  <a:lnTo>
                    <a:pt x="241268" y="11366"/>
                  </a:lnTo>
                  <a:lnTo>
                    <a:pt x="287759" y="4216"/>
                  </a:lnTo>
                  <a:lnTo>
                    <a:pt x="332589" y="845"/>
                  </a:lnTo>
                  <a:lnTo>
                    <a:pt x="373929" y="0"/>
                  </a:lnTo>
                  <a:lnTo>
                    <a:pt x="407363" y="1509"/>
                  </a:lnTo>
                  <a:lnTo>
                    <a:pt x="482943" y="15994"/>
                  </a:lnTo>
                  <a:lnTo>
                    <a:pt x="521932" y="30579"/>
                  </a:lnTo>
                  <a:lnTo>
                    <a:pt x="559617" y="51131"/>
                  </a:lnTo>
                  <a:lnTo>
                    <a:pt x="594419" y="78455"/>
                  </a:lnTo>
                  <a:lnTo>
                    <a:pt x="624760" y="113355"/>
                  </a:lnTo>
                  <a:lnTo>
                    <a:pt x="649060" y="156634"/>
                  </a:lnTo>
                  <a:lnTo>
                    <a:pt x="665743" y="209098"/>
                  </a:lnTo>
                  <a:lnTo>
                    <a:pt x="673230" y="271551"/>
                  </a:lnTo>
                  <a:lnTo>
                    <a:pt x="681012" y="326974"/>
                  </a:lnTo>
                  <a:lnTo>
                    <a:pt x="682294" y="364896"/>
                  </a:lnTo>
                  <a:lnTo>
                    <a:pt x="675894" y="402817"/>
                  </a:lnTo>
                  <a:lnTo>
                    <a:pt x="660631" y="458241"/>
                  </a:lnTo>
                </a:path>
              </a:pathLst>
            </a:custGeom>
            <a:ln w="12065">
              <a:solidFill>
                <a:srgbClr val="00AE9D"/>
              </a:solidFill>
            </a:ln>
          </p:spPr>
          <p:txBody>
            <a:bodyPr wrap="square" lIns="0" tIns="0" rIns="0" bIns="0" rtlCol="0"/>
            <a:lstStyle/>
            <a:p>
              <a:endParaRPr/>
            </a:p>
          </p:txBody>
        </p:sp>
        <p:sp>
          <p:nvSpPr>
            <p:cNvPr id="12" name="object 12"/>
            <p:cNvSpPr/>
            <p:nvPr/>
          </p:nvSpPr>
          <p:spPr>
            <a:xfrm>
              <a:off x="6689788" y="3734756"/>
              <a:ext cx="680085" cy="810895"/>
            </a:xfrm>
            <a:custGeom>
              <a:avLst/>
              <a:gdLst/>
              <a:ahLst/>
              <a:cxnLst/>
              <a:rect l="l" t="t" r="r" b="b"/>
              <a:pathLst>
                <a:path w="680084" h="810895">
                  <a:moveTo>
                    <a:pt x="66167" y="544483"/>
                  </a:moveTo>
                  <a:lnTo>
                    <a:pt x="29692" y="529566"/>
                  </a:lnTo>
                  <a:lnTo>
                    <a:pt x="10642" y="513822"/>
                  </a:lnTo>
                  <a:lnTo>
                    <a:pt x="2812" y="487558"/>
                  </a:lnTo>
                  <a:lnTo>
                    <a:pt x="0" y="441080"/>
                  </a:lnTo>
                  <a:lnTo>
                    <a:pt x="2265" y="394724"/>
                  </a:lnTo>
                  <a:lnTo>
                    <a:pt x="12212" y="369030"/>
                  </a:lnTo>
                  <a:lnTo>
                    <a:pt x="27476" y="354780"/>
                  </a:lnTo>
                  <a:lnTo>
                    <a:pt x="45694" y="342757"/>
                  </a:lnTo>
                  <a:lnTo>
                    <a:pt x="62476" y="324349"/>
                  </a:lnTo>
                  <a:lnTo>
                    <a:pt x="74828" y="298470"/>
                  </a:lnTo>
                  <a:lnTo>
                    <a:pt x="82456" y="267188"/>
                  </a:lnTo>
                  <a:lnTo>
                    <a:pt x="85064" y="232571"/>
                  </a:lnTo>
                  <a:lnTo>
                    <a:pt x="84889" y="201898"/>
                  </a:lnTo>
                  <a:lnTo>
                    <a:pt x="86815" y="161243"/>
                  </a:lnTo>
                  <a:lnTo>
                    <a:pt x="94518" y="116446"/>
                  </a:lnTo>
                  <a:lnTo>
                    <a:pt x="111672" y="73343"/>
                  </a:lnTo>
                  <a:lnTo>
                    <a:pt x="141954" y="37775"/>
                  </a:lnTo>
                  <a:lnTo>
                    <a:pt x="189039" y="15579"/>
                  </a:lnTo>
                  <a:lnTo>
                    <a:pt x="235034" y="6864"/>
                  </a:lnTo>
                  <a:lnTo>
                    <a:pt x="286141" y="1465"/>
                  </a:lnTo>
                  <a:lnTo>
                    <a:pt x="339648" y="0"/>
                  </a:lnTo>
                  <a:lnTo>
                    <a:pt x="392841" y="3082"/>
                  </a:lnTo>
                  <a:lnTo>
                    <a:pt x="443006" y="11330"/>
                  </a:lnTo>
                  <a:lnTo>
                    <a:pt x="487432" y="25359"/>
                  </a:lnTo>
                  <a:lnTo>
                    <a:pt x="523403" y="45785"/>
                  </a:lnTo>
                  <a:lnTo>
                    <a:pt x="566367" y="101036"/>
                  </a:lnTo>
                  <a:lnTo>
                    <a:pt x="577883" y="154751"/>
                  </a:lnTo>
                  <a:lnTo>
                    <a:pt x="576554" y="205444"/>
                  </a:lnTo>
                  <a:lnTo>
                    <a:pt x="567647" y="251532"/>
                  </a:lnTo>
                  <a:lnTo>
                    <a:pt x="570258" y="281727"/>
                  </a:lnTo>
                  <a:lnTo>
                    <a:pt x="589409" y="309379"/>
                  </a:lnTo>
                  <a:lnTo>
                    <a:pt x="630123" y="347837"/>
                  </a:lnTo>
                  <a:lnTo>
                    <a:pt x="666596" y="385583"/>
                  </a:lnTo>
                  <a:lnTo>
                    <a:pt x="679738" y="414588"/>
                  </a:lnTo>
                  <a:lnTo>
                    <a:pt x="670435" y="449631"/>
                  </a:lnTo>
                  <a:lnTo>
                    <a:pt x="639572" y="505494"/>
                  </a:lnTo>
                  <a:lnTo>
                    <a:pt x="626449" y="524246"/>
                  </a:lnTo>
                  <a:lnTo>
                    <a:pt x="617316" y="534734"/>
                  </a:lnTo>
                  <a:lnTo>
                    <a:pt x="607891" y="540772"/>
                  </a:lnTo>
                  <a:lnTo>
                    <a:pt x="593890" y="546172"/>
                  </a:lnTo>
                  <a:lnTo>
                    <a:pt x="584728" y="642984"/>
                  </a:lnTo>
                  <a:lnTo>
                    <a:pt x="567891" y="697680"/>
                  </a:lnTo>
                  <a:lnTo>
                    <a:pt x="530973" y="730445"/>
                  </a:lnTo>
                  <a:lnTo>
                    <a:pt x="461568" y="761463"/>
                  </a:lnTo>
                  <a:lnTo>
                    <a:pt x="436265" y="789884"/>
                  </a:lnTo>
                  <a:lnTo>
                    <a:pt x="412734" y="804479"/>
                  </a:lnTo>
                  <a:lnTo>
                    <a:pt x="377386" y="809856"/>
                  </a:lnTo>
                  <a:lnTo>
                    <a:pt x="316636" y="810625"/>
                  </a:lnTo>
                  <a:lnTo>
                    <a:pt x="253086" y="801619"/>
                  </a:lnTo>
                  <a:lnTo>
                    <a:pt x="214639" y="781808"/>
                  </a:lnTo>
                  <a:lnTo>
                    <a:pt x="195685" y="761997"/>
                  </a:lnTo>
                  <a:lnTo>
                    <a:pt x="190614" y="752992"/>
                  </a:lnTo>
                  <a:lnTo>
                    <a:pt x="140820" y="737340"/>
                  </a:lnTo>
                  <a:lnTo>
                    <a:pt x="111259" y="710402"/>
                  </a:lnTo>
                  <a:lnTo>
                    <a:pt x="90264" y="652633"/>
                  </a:lnTo>
                  <a:lnTo>
                    <a:pt x="66167" y="544483"/>
                  </a:lnTo>
                  <a:close/>
                </a:path>
              </a:pathLst>
            </a:custGeom>
            <a:ln w="12065">
              <a:solidFill>
                <a:srgbClr val="00AE9D"/>
              </a:solidFill>
            </a:ln>
          </p:spPr>
          <p:txBody>
            <a:bodyPr wrap="square" lIns="0" tIns="0" rIns="0" bIns="0" rtlCol="0"/>
            <a:lstStyle/>
            <a:p>
              <a:endParaRPr/>
            </a:p>
          </p:txBody>
        </p:sp>
      </p:grpSp>
      <p:grpSp>
        <p:nvGrpSpPr>
          <p:cNvPr id="13" name="object 13"/>
          <p:cNvGrpSpPr/>
          <p:nvPr/>
        </p:nvGrpSpPr>
        <p:grpSpPr>
          <a:xfrm>
            <a:off x="7343850" y="3634259"/>
            <a:ext cx="1423035" cy="1453515"/>
            <a:chOff x="7343850" y="3634259"/>
            <a:chExt cx="1423035" cy="1453515"/>
          </a:xfrm>
        </p:grpSpPr>
        <p:sp>
          <p:nvSpPr>
            <p:cNvPr id="14" name="object 14"/>
            <p:cNvSpPr/>
            <p:nvPr/>
          </p:nvSpPr>
          <p:spPr>
            <a:xfrm>
              <a:off x="7920078" y="4062923"/>
              <a:ext cx="507365" cy="511809"/>
            </a:xfrm>
            <a:custGeom>
              <a:avLst/>
              <a:gdLst/>
              <a:ahLst/>
              <a:cxnLst/>
              <a:rect l="l" t="t" r="r" b="b"/>
              <a:pathLst>
                <a:path w="507365" h="511810">
                  <a:moveTo>
                    <a:pt x="50419" y="220002"/>
                  </a:moveTo>
                  <a:lnTo>
                    <a:pt x="50419" y="174167"/>
                  </a:lnTo>
                  <a:lnTo>
                    <a:pt x="424713" y="0"/>
                  </a:lnTo>
                  <a:lnTo>
                    <a:pt x="446798" y="28524"/>
                  </a:lnTo>
                  <a:lnTo>
                    <a:pt x="458139" y="50606"/>
                  </a:lnTo>
                  <a:lnTo>
                    <a:pt x="462318" y="77559"/>
                  </a:lnTo>
                  <a:lnTo>
                    <a:pt x="462915" y="120700"/>
                  </a:lnTo>
                  <a:lnTo>
                    <a:pt x="462915" y="221526"/>
                  </a:lnTo>
                  <a:lnTo>
                    <a:pt x="488524" y="230384"/>
                  </a:lnTo>
                  <a:lnTo>
                    <a:pt x="501675" y="240817"/>
                  </a:lnTo>
                  <a:lnTo>
                    <a:pt x="506520" y="259555"/>
                  </a:lnTo>
                  <a:lnTo>
                    <a:pt x="507212" y="293331"/>
                  </a:lnTo>
                  <a:lnTo>
                    <a:pt x="498380" y="329287"/>
                  </a:lnTo>
                  <a:lnTo>
                    <a:pt x="478948" y="351777"/>
                  </a:lnTo>
                  <a:lnTo>
                    <a:pt x="459517" y="363379"/>
                  </a:lnTo>
                  <a:lnTo>
                    <a:pt x="450684" y="366674"/>
                  </a:lnTo>
                  <a:lnTo>
                    <a:pt x="422688" y="450580"/>
                  </a:lnTo>
                  <a:lnTo>
                    <a:pt x="392826" y="493668"/>
                  </a:lnTo>
                  <a:lnTo>
                    <a:pt x="342624" y="509542"/>
                  </a:lnTo>
                  <a:lnTo>
                    <a:pt x="253606" y="511809"/>
                  </a:lnTo>
                  <a:lnTo>
                    <a:pt x="158841" y="489848"/>
                  </a:lnTo>
                  <a:lnTo>
                    <a:pt x="99309" y="441534"/>
                  </a:lnTo>
                  <a:lnTo>
                    <a:pt x="68420" y="393220"/>
                  </a:lnTo>
                  <a:lnTo>
                    <a:pt x="59588" y="371259"/>
                  </a:lnTo>
                  <a:lnTo>
                    <a:pt x="25138" y="359702"/>
                  </a:lnTo>
                  <a:lnTo>
                    <a:pt x="7448" y="347573"/>
                  </a:lnTo>
                  <a:lnTo>
                    <a:pt x="931" y="327425"/>
                  </a:lnTo>
                  <a:lnTo>
                    <a:pt x="0" y="291807"/>
                  </a:lnTo>
                  <a:lnTo>
                    <a:pt x="7877" y="254806"/>
                  </a:lnTo>
                  <a:lnTo>
                    <a:pt x="25209" y="232987"/>
                  </a:lnTo>
                  <a:lnTo>
                    <a:pt x="42541" y="222627"/>
                  </a:lnTo>
                  <a:lnTo>
                    <a:pt x="50419" y="220002"/>
                  </a:lnTo>
                  <a:close/>
                </a:path>
              </a:pathLst>
            </a:custGeom>
            <a:ln w="12065">
              <a:solidFill>
                <a:srgbClr val="00AE9D"/>
              </a:solidFill>
            </a:ln>
          </p:spPr>
          <p:txBody>
            <a:bodyPr wrap="square" lIns="0" tIns="0" rIns="0" bIns="0" rtlCol="0"/>
            <a:lstStyle/>
            <a:p>
              <a:endParaRPr/>
            </a:p>
          </p:txBody>
        </p:sp>
        <p:sp>
          <p:nvSpPr>
            <p:cNvPr id="15" name="object 15"/>
            <p:cNvSpPr/>
            <p:nvPr/>
          </p:nvSpPr>
          <p:spPr>
            <a:xfrm>
              <a:off x="7658185" y="3640292"/>
              <a:ext cx="1031240" cy="1017905"/>
            </a:xfrm>
            <a:custGeom>
              <a:avLst/>
              <a:gdLst/>
              <a:ahLst/>
              <a:cxnLst/>
              <a:rect l="l" t="t" r="r" b="b"/>
              <a:pathLst>
                <a:path w="1031240" h="1017904">
                  <a:moveTo>
                    <a:pt x="636422" y="1016647"/>
                  </a:moveTo>
                  <a:lnTo>
                    <a:pt x="680879" y="1003805"/>
                  </a:lnTo>
                  <a:lnTo>
                    <a:pt x="723590" y="987176"/>
                  </a:lnTo>
                  <a:lnTo>
                    <a:pt x="764359" y="966957"/>
                  </a:lnTo>
                  <a:lnTo>
                    <a:pt x="802991" y="943342"/>
                  </a:lnTo>
                  <a:lnTo>
                    <a:pt x="839289" y="916528"/>
                  </a:lnTo>
                  <a:lnTo>
                    <a:pt x="873059" y="886711"/>
                  </a:lnTo>
                  <a:lnTo>
                    <a:pt x="904104" y="854085"/>
                  </a:lnTo>
                  <a:lnTo>
                    <a:pt x="932230" y="818847"/>
                  </a:lnTo>
                  <a:lnTo>
                    <a:pt x="957240" y="781192"/>
                  </a:lnTo>
                  <a:lnTo>
                    <a:pt x="978939" y="741316"/>
                  </a:lnTo>
                  <a:lnTo>
                    <a:pt x="997131" y="699414"/>
                  </a:lnTo>
                  <a:lnTo>
                    <a:pt x="1011621" y="655683"/>
                  </a:lnTo>
                  <a:lnTo>
                    <a:pt x="1022214" y="610318"/>
                  </a:lnTo>
                  <a:lnTo>
                    <a:pt x="1028712" y="563514"/>
                  </a:lnTo>
                  <a:lnTo>
                    <a:pt x="1030922" y="515467"/>
                  </a:lnTo>
                  <a:lnTo>
                    <a:pt x="1028816" y="468549"/>
                  </a:lnTo>
                  <a:lnTo>
                    <a:pt x="1022618" y="422812"/>
                  </a:lnTo>
                  <a:lnTo>
                    <a:pt x="1012510" y="378436"/>
                  </a:lnTo>
                  <a:lnTo>
                    <a:pt x="998674" y="335604"/>
                  </a:lnTo>
                  <a:lnTo>
                    <a:pt x="981293" y="294499"/>
                  </a:lnTo>
                  <a:lnTo>
                    <a:pt x="960548" y="255301"/>
                  </a:lnTo>
                  <a:lnTo>
                    <a:pt x="936622" y="218194"/>
                  </a:lnTo>
                  <a:lnTo>
                    <a:pt x="909695" y="183359"/>
                  </a:lnTo>
                  <a:lnTo>
                    <a:pt x="879951" y="150977"/>
                  </a:lnTo>
                  <a:lnTo>
                    <a:pt x="847570" y="121232"/>
                  </a:lnTo>
                  <a:lnTo>
                    <a:pt x="812736" y="94304"/>
                  </a:lnTo>
                  <a:lnTo>
                    <a:pt x="775629" y="70376"/>
                  </a:lnTo>
                  <a:lnTo>
                    <a:pt x="736433" y="49631"/>
                  </a:lnTo>
                  <a:lnTo>
                    <a:pt x="695328" y="32249"/>
                  </a:lnTo>
                  <a:lnTo>
                    <a:pt x="652497" y="18413"/>
                  </a:lnTo>
                  <a:lnTo>
                    <a:pt x="608122" y="8304"/>
                  </a:lnTo>
                  <a:lnTo>
                    <a:pt x="562385" y="2106"/>
                  </a:lnTo>
                  <a:lnTo>
                    <a:pt x="515467" y="0"/>
                  </a:lnTo>
                  <a:lnTo>
                    <a:pt x="468549" y="2106"/>
                  </a:lnTo>
                  <a:lnTo>
                    <a:pt x="422812" y="8304"/>
                  </a:lnTo>
                  <a:lnTo>
                    <a:pt x="378436" y="18413"/>
                  </a:lnTo>
                  <a:lnTo>
                    <a:pt x="335604" y="32249"/>
                  </a:lnTo>
                  <a:lnTo>
                    <a:pt x="294499" y="49631"/>
                  </a:lnTo>
                  <a:lnTo>
                    <a:pt x="255301" y="70376"/>
                  </a:lnTo>
                  <a:lnTo>
                    <a:pt x="218194" y="94304"/>
                  </a:lnTo>
                  <a:lnTo>
                    <a:pt x="183359" y="121232"/>
                  </a:lnTo>
                  <a:lnTo>
                    <a:pt x="150977" y="150977"/>
                  </a:lnTo>
                  <a:lnTo>
                    <a:pt x="121232" y="183359"/>
                  </a:lnTo>
                  <a:lnTo>
                    <a:pt x="94304" y="218194"/>
                  </a:lnTo>
                  <a:lnTo>
                    <a:pt x="70376" y="255301"/>
                  </a:lnTo>
                  <a:lnTo>
                    <a:pt x="49631" y="294499"/>
                  </a:lnTo>
                  <a:lnTo>
                    <a:pt x="32249" y="335604"/>
                  </a:lnTo>
                  <a:lnTo>
                    <a:pt x="18413" y="378436"/>
                  </a:lnTo>
                  <a:lnTo>
                    <a:pt x="8304" y="422812"/>
                  </a:lnTo>
                  <a:lnTo>
                    <a:pt x="2106" y="468549"/>
                  </a:lnTo>
                  <a:lnTo>
                    <a:pt x="0" y="515467"/>
                  </a:lnTo>
                  <a:lnTo>
                    <a:pt x="2242" y="563866"/>
                  </a:lnTo>
                  <a:lnTo>
                    <a:pt x="8836" y="611001"/>
                  </a:lnTo>
                  <a:lnTo>
                    <a:pt x="19581" y="656674"/>
                  </a:lnTo>
                  <a:lnTo>
                    <a:pt x="34277" y="700684"/>
                  </a:lnTo>
                  <a:lnTo>
                    <a:pt x="52725" y="742830"/>
                  </a:lnTo>
                  <a:lnTo>
                    <a:pt x="74725" y="782913"/>
                  </a:lnTo>
                  <a:lnTo>
                    <a:pt x="100076" y="820734"/>
                  </a:lnTo>
                  <a:lnTo>
                    <a:pt x="128578" y="856091"/>
                  </a:lnTo>
                  <a:lnTo>
                    <a:pt x="160032" y="888786"/>
                  </a:lnTo>
                  <a:lnTo>
                    <a:pt x="194238" y="918617"/>
                  </a:lnTo>
                  <a:lnTo>
                    <a:pt x="230995" y="945385"/>
                  </a:lnTo>
                  <a:lnTo>
                    <a:pt x="270104" y="968890"/>
                  </a:lnTo>
                  <a:lnTo>
                    <a:pt x="311365" y="988933"/>
                  </a:lnTo>
                  <a:lnTo>
                    <a:pt x="354577" y="1005312"/>
                  </a:lnTo>
                  <a:lnTo>
                    <a:pt x="399541" y="1017828"/>
                  </a:lnTo>
                </a:path>
              </a:pathLst>
            </a:custGeom>
            <a:ln w="12065">
              <a:solidFill>
                <a:srgbClr val="00AE9D"/>
              </a:solidFill>
            </a:ln>
          </p:spPr>
          <p:txBody>
            <a:bodyPr wrap="square" lIns="0" tIns="0" rIns="0" bIns="0" rtlCol="0"/>
            <a:lstStyle/>
            <a:p>
              <a:endParaRPr/>
            </a:p>
          </p:txBody>
        </p:sp>
        <p:sp>
          <p:nvSpPr>
            <p:cNvPr id="16" name="object 16"/>
            <p:cNvSpPr/>
            <p:nvPr/>
          </p:nvSpPr>
          <p:spPr>
            <a:xfrm>
              <a:off x="8283060" y="4554019"/>
              <a:ext cx="477520" cy="527685"/>
            </a:xfrm>
            <a:custGeom>
              <a:avLst/>
              <a:gdLst/>
              <a:ahLst/>
              <a:cxnLst/>
              <a:rect l="l" t="t" r="r" b="b"/>
              <a:pathLst>
                <a:path w="477520" h="527685">
                  <a:moveTo>
                    <a:pt x="477215" y="527583"/>
                  </a:moveTo>
                  <a:lnTo>
                    <a:pt x="476652" y="418961"/>
                  </a:lnTo>
                  <a:lnTo>
                    <a:pt x="455183" y="354645"/>
                  </a:lnTo>
                  <a:lnTo>
                    <a:pt x="393658" y="309340"/>
                  </a:lnTo>
                  <a:lnTo>
                    <a:pt x="272923" y="257746"/>
                  </a:lnTo>
                  <a:lnTo>
                    <a:pt x="192581" y="225200"/>
                  </a:lnTo>
                  <a:lnTo>
                    <a:pt x="129372" y="198684"/>
                  </a:lnTo>
                  <a:lnTo>
                    <a:pt x="81331" y="176587"/>
                  </a:lnTo>
                  <a:lnTo>
                    <a:pt x="46494" y="157301"/>
                  </a:lnTo>
                  <a:lnTo>
                    <a:pt x="8574" y="120725"/>
                  </a:lnTo>
                  <a:lnTo>
                    <a:pt x="1562" y="100215"/>
                  </a:lnTo>
                  <a:lnTo>
                    <a:pt x="0" y="0"/>
                  </a:lnTo>
                </a:path>
              </a:pathLst>
            </a:custGeom>
            <a:ln w="12065">
              <a:solidFill>
                <a:srgbClr val="00AE9D"/>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8064337" y="4655825"/>
              <a:ext cx="226352" cy="183781"/>
            </a:xfrm>
            <a:prstGeom prst="rect">
              <a:avLst/>
            </a:prstGeom>
          </p:spPr>
        </p:pic>
        <p:sp>
          <p:nvSpPr>
            <p:cNvPr id="18" name="object 18"/>
            <p:cNvSpPr/>
            <p:nvPr/>
          </p:nvSpPr>
          <p:spPr>
            <a:xfrm>
              <a:off x="7655707" y="4554016"/>
              <a:ext cx="421640" cy="367030"/>
            </a:xfrm>
            <a:custGeom>
              <a:avLst/>
              <a:gdLst/>
              <a:ahLst/>
              <a:cxnLst/>
              <a:rect l="l" t="t" r="r" b="b"/>
              <a:pathLst>
                <a:path w="421640" h="367029">
                  <a:moveTo>
                    <a:pt x="0" y="366966"/>
                  </a:moveTo>
                  <a:lnTo>
                    <a:pt x="25859" y="336250"/>
                  </a:lnTo>
                  <a:lnTo>
                    <a:pt x="58712" y="306744"/>
                  </a:lnTo>
                  <a:lnTo>
                    <a:pt x="99394" y="279546"/>
                  </a:lnTo>
                  <a:lnTo>
                    <a:pt x="148742" y="255752"/>
                  </a:lnTo>
                  <a:lnTo>
                    <a:pt x="229035" y="223266"/>
                  </a:lnTo>
                  <a:lnTo>
                    <a:pt x="292206" y="196798"/>
                  </a:lnTo>
                  <a:lnTo>
                    <a:pt x="340219" y="174743"/>
                  </a:lnTo>
                  <a:lnTo>
                    <a:pt x="375035" y="155493"/>
                  </a:lnTo>
                  <a:lnTo>
                    <a:pt x="412932" y="118979"/>
                  </a:lnTo>
                  <a:lnTo>
                    <a:pt x="419938" y="98501"/>
                  </a:lnTo>
                  <a:lnTo>
                    <a:pt x="421500" y="0"/>
                  </a:lnTo>
                </a:path>
              </a:pathLst>
            </a:custGeom>
            <a:ln w="12065">
              <a:solidFill>
                <a:srgbClr val="00AE9D"/>
              </a:solidFill>
            </a:ln>
          </p:spPr>
          <p:txBody>
            <a:bodyPr wrap="square" lIns="0" tIns="0" rIns="0" bIns="0" rtlCol="0"/>
            <a:lstStyle/>
            <a:p>
              <a:endParaRPr/>
            </a:p>
          </p:txBody>
        </p:sp>
        <p:sp>
          <p:nvSpPr>
            <p:cNvPr id="19" name="object 19"/>
            <p:cNvSpPr/>
            <p:nvPr/>
          </p:nvSpPr>
          <p:spPr>
            <a:xfrm>
              <a:off x="7349882" y="4704932"/>
              <a:ext cx="343535" cy="370840"/>
            </a:xfrm>
            <a:custGeom>
              <a:avLst/>
              <a:gdLst/>
              <a:ahLst/>
              <a:cxnLst/>
              <a:rect l="l" t="t" r="r" b="b"/>
              <a:pathLst>
                <a:path w="343534" h="370839">
                  <a:moveTo>
                    <a:pt x="343166" y="370230"/>
                  </a:moveTo>
                  <a:lnTo>
                    <a:pt x="340735" y="302279"/>
                  </a:lnTo>
                  <a:lnTo>
                    <a:pt x="332381" y="260346"/>
                  </a:lnTo>
                  <a:lnTo>
                    <a:pt x="311316" y="227076"/>
                  </a:lnTo>
                  <a:lnTo>
                    <a:pt x="270751" y="185115"/>
                  </a:lnTo>
                  <a:lnTo>
                    <a:pt x="195908" y="123947"/>
                  </a:lnTo>
                  <a:lnTo>
                    <a:pt x="106452" y="63896"/>
                  </a:lnTo>
                  <a:lnTo>
                    <a:pt x="31458" y="18176"/>
                  </a:lnTo>
                  <a:lnTo>
                    <a:pt x="0" y="0"/>
                  </a:lnTo>
                </a:path>
              </a:pathLst>
            </a:custGeom>
            <a:ln w="12065">
              <a:solidFill>
                <a:srgbClr val="00AE9D"/>
              </a:solidFill>
            </a:ln>
          </p:spPr>
          <p:txBody>
            <a:bodyPr wrap="square" lIns="0" tIns="0" rIns="0" bIns="0" rtlCol="0"/>
            <a:lstStyle/>
            <a:p>
              <a:endParaRPr/>
            </a:p>
          </p:txBody>
        </p:sp>
      </p:grpSp>
      <p:grpSp>
        <p:nvGrpSpPr>
          <p:cNvPr id="20" name="object 20"/>
          <p:cNvGrpSpPr/>
          <p:nvPr/>
        </p:nvGrpSpPr>
        <p:grpSpPr>
          <a:xfrm>
            <a:off x="0" y="1630756"/>
            <a:ext cx="3049270" cy="3514090"/>
            <a:chOff x="0" y="1630756"/>
            <a:chExt cx="3049270" cy="3514090"/>
          </a:xfrm>
        </p:grpSpPr>
        <p:sp>
          <p:nvSpPr>
            <p:cNvPr id="21" name="object 2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2" name="object 2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3" name="object 2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4" name="object 2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5" name="object 2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4" name="object 44"/>
          <p:cNvSpPr txBox="1">
            <a:spLocks noGrp="1"/>
          </p:cNvSpPr>
          <p:nvPr>
            <p:ph type="title"/>
          </p:nvPr>
        </p:nvSpPr>
        <p:spPr>
          <a:xfrm>
            <a:off x="493074" y="533377"/>
            <a:ext cx="4857750" cy="452120"/>
          </a:xfrm>
          <a:prstGeom prst="rect">
            <a:avLst/>
          </a:prstGeom>
        </p:spPr>
        <p:txBody>
          <a:bodyPr vert="horz" wrap="square" lIns="0" tIns="12700" rIns="0" bIns="0" rtlCol="0">
            <a:spAutoFit/>
          </a:bodyPr>
          <a:lstStyle/>
          <a:p>
            <a:pPr marL="12700">
              <a:lnSpc>
                <a:spcPct val="100000"/>
              </a:lnSpc>
              <a:spcBef>
                <a:spcPts val="100"/>
              </a:spcBef>
            </a:pPr>
            <a:r>
              <a:rPr dirty="0"/>
              <a:t>ZIELE</a:t>
            </a:r>
            <a:r>
              <a:rPr spc="-65" dirty="0"/>
              <a:t> </a:t>
            </a:r>
            <a:r>
              <a:rPr dirty="0"/>
              <a:t>VON</a:t>
            </a:r>
            <a:r>
              <a:rPr spc="-60" dirty="0"/>
              <a:t> </a:t>
            </a:r>
            <a:r>
              <a:rPr spc="-10" dirty="0"/>
              <a:t>EMPOWERMENT-MODERATION</a:t>
            </a:r>
          </a:p>
        </p:txBody>
      </p:sp>
      <p:sp>
        <p:nvSpPr>
          <p:cNvPr id="45" name="object 45"/>
          <p:cNvSpPr/>
          <p:nvPr/>
        </p:nvSpPr>
        <p:spPr>
          <a:xfrm>
            <a:off x="503999" y="178423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6" name="object 46"/>
          <p:cNvSpPr/>
          <p:nvPr/>
        </p:nvSpPr>
        <p:spPr>
          <a:xfrm>
            <a:off x="503999" y="215893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7" name="object 47"/>
          <p:cNvSpPr/>
          <p:nvPr/>
        </p:nvSpPr>
        <p:spPr>
          <a:xfrm>
            <a:off x="503999" y="280857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8" name="object 48"/>
          <p:cNvSpPr/>
          <p:nvPr/>
        </p:nvSpPr>
        <p:spPr>
          <a:xfrm>
            <a:off x="503999" y="3215108"/>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9" name="object 49"/>
          <p:cNvSpPr/>
          <p:nvPr/>
        </p:nvSpPr>
        <p:spPr>
          <a:xfrm>
            <a:off x="503999" y="36149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0" name="object 50"/>
          <p:cNvSpPr/>
          <p:nvPr/>
        </p:nvSpPr>
        <p:spPr>
          <a:xfrm>
            <a:off x="503999" y="401448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1" name="object 51"/>
          <p:cNvSpPr txBox="1"/>
          <p:nvPr/>
        </p:nvSpPr>
        <p:spPr>
          <a:xfrm>
            <a:off x="677091" y="1534133"/>
            <a:ext cx="6344628" cy="2637902"/>
          </a:xfrm>
          <a:prstGeom prst="rect">
            <a:avLst/>
          </a:prstGeom>
        </p:spPr>
        <p:txBody>
          <a:bodyPr vert="horz" wrap="square" lIns="0" tIns="143510" rIns="0" bIns="0" rtlCol="0">
            <a:spAutoFit/>
          </a:bodyPr>
          <a:lstStyle/>
          <a:p>
            <a:pPr marL="12700">
              <a:spcBef>
                <a:spcPts val="1200"/>
              </a:spcBef>
            </a:pPr>
            <a:r>
              <a:rPr sz="1600" dirty="0">
                <a:solidFill>
                  <a:srgbClr val="231F20"/>
                </a:solidFill>
                <a:latin typeface="Bahnschrift SemiLight" panose="020B0502040204020203" pitchFamily="34" charset="0"/>
                <a:cs typeface="DIN 2014"/>
              </a:rPr>
              <a:t>Eine Chance für </a:t>
            </a:r>
            <a:r>
              <a:rPr sz="1600" b="1" dirty="0">
                <a:solidFill>
                  <a:srgbClr val="231F20"/>
                </a:solidFill>
                <a:latin typeface="Bahnschrift SemiBold" panose="020B0502040204020203" pitchFamily="34" charset="0"/>
                <a:cs typeface="DIN 2014 Bold"/>
              </a:rPr>
              <a:t>innovatives Community-Management</a:t>
            </a:r>
            <a:endParaRPr sz="1600" dirty="0">
              <a:latin typeface="Bahnschrift SemiBold" panose="020B0502040204020203" pitchFamily="34" charset="0"/>
              <a:cs typeface="DIN 2014 Bold"/>
            </a:endParaRPr>
          </a:p>
          <a:p>
            <a:pPr marL="12700" marR="982344">
              <a:spcBef>
                <a:spcPts val="1200"/>
              </a:spcBef>
            </a:pPr>
            <a:r>
              <a:rPr sz="1600" dirty="0">
                <a:solidFill>
                  <a:srgbClr val="231F20"/>
                </a:solidFill>
                <a:latin typeface="Bahnschrift SemiLight" panose="020B0502040204020203" pitchFamily="34" charset="0"/>
                <a:cs typeface="DIN 2014"/>
              </a:rPr>
              <a:t>Fokusverschiebung: von unerwünschten Kommentaren  hin zu </a:t>
            </a:r>
            <a:r>
              <a:rPr sz="1600" b="1" dirty="0">
                <a:solidFill>
                  <a:srgbClr val="231F20"/>
                </a:solidFill>
                <a:latin typeface="Bahnschrift SemiBold" panose="020B0502040204020203" pitchFamily="34" charset="0"/>
                <a:cs typeface="DIN 2014 Bold"/>
              </a:rPr>
              <a:t>bereichernden Kommentaren</a:t>
            </a:r>
            <a:endParaRPr sz="1600" dirty="0">
              <a:latin typeface="Bahnschrift SemiBold" panose="020B0502040204020203" pitchFamily="34" charset="0"/>
              <a:cs typeface="DIN 2014 Bold"/>
            </a:endParaRPr>
          </a:p>
          <a:p>
            <a:pPr marL="12700">
              <a:spcBef>
                <a:spcPts val="1200"/>
              </a:spcBef>
            </a:pPr>
            <a:r>
              <a:rPr sz="1600" b="1" dirty="0">
                <a:solidFill>
                  <a:srgbClr val="231F20"/>
                </a:solidFill>
                <a:latin typeface="Bahnschrift SemiBold" panose="020B0502040204020203" pitchFamily="34" charset="0"/>
                <a:cs typeface="DIN 2014 Bold"/>
              </a:rPr>
              <a:t>Motivation </a:t>
            </a:r>
            <a:r>
              <a:rPr sz="1600" dirty="0">
                <a:solidFill>
                  <a:srgbClr val="231F20"/>
                </a:solidFill>
                <a:latin typeface="Bahnschrift SemiLight" panose="020B0502040204020203" pitchFamily="34" charset="0"/>
                <a:cs typeface="DIN 2014"/>
              </a:rPr>
              <a:t>und</a:t>
            </a:r>
            <a:r>
              <a:rPr sz="1600" dirty="0">
                <a:solidFill>
                  <a:srgbClr val="231F20"/>
                </a:solidFill>
                <a:latin typeface="Bahnschrift SemiBold" panose="020B0502040204020203" pitchFamily="34" charset="0"/>
                <a:cs typeface="DIN 2014"/>
              </a:rPr>
              <a:t> </a:t>
            </a:r>
            <a:r>
              <a:rPr sz="1600" b="1" dirty="0">
                <a:solidFill>
                  <a:srgbClr val="231F20"/>
                </a:solidFill>
                <a:latin typeface="Bahnschrift SemiBold" panose="020B0502040204020203" pitchFamily="34" charset="0"/>
                <a:cs typeface="DIN 2014 Bold"/>
              </a:rPr>
              <a:t>Fähigkeit </a:t>
            </a:r>
            <a:r>
              <a:rPr sz="1600" dirty="0">
                <a:solidFill>
                  <a:srgbClr val="231F20"/>
                </a:solidFill>
                <a:latin typeface="Bahnschrift SemiLight" panose="020B0502040204020203" pitchFamily="34" charset="0"/>
                <a:cs typeface="DIN 2014"/>
              </a:rPr>
              <a:t>für konstruktive, zivile Beiträge steigern</a:t>
            </a:r>
            <a:endParaRPr sz="1600" dirty="0">
              <a:latin typeface="Bahnschrift SemiLight" panose="020B0502040204020203" pitchFamily="34" charset="0"/>
              <a:cs typeface="DIN 2014"/>
            </a:endParaRPr>
          </a:p>
          <a:p>
            <a:pPr marL="12700">
              <a:spcBef>
                <a:spcPts val="1200"/>
              </a:spcBef>
            </a:pPr>
            <a:r>
              <a:rPr sz="1600" b="1" dirty="0">
                <a:solidFill>
                  <a:srgbClr val="231F20"/>
                </a:solidFill>
                <a:latin typeface="Bahnschrift SemiBold" panose="020B0502040204020203" pitchFamily="34" charset="0"/>
                <a:cs typeface="DIN 2014 Bold"/>
              </a:rPr>
              <a:t>Selbstregulierung </a:t>
            </a:r>
            <a:r>
              <a:rPr sz="1600" dirty="0">
                <a:solidFill>
                  <a:srgbClr val="231F20"/>
                </a:solidFill>
                <a:latin typeface="Bahnschrift SemiLight" panose="020B0502040204020203" pitchFamily="34" charset="0"/>
                <a:cs typeface="DIN 2014"/>
              </a:rPr>
              <a:t>durch</a:t>
            </a:r>
            <a:r>
              <a:rPr sz="1600" dirty="0">
                <a:solidFill>
                  <a:srgbClr val="231F20"/>
                </a:solidFill>
                <a:latin typeface="Bahnschrift SemiBold" panose="020B0502040204020203" pitchFamily="34" charset="0"/>
                <a:cs typeface="DIN 2014"/>
              </a:rPr>
              <a:t> </a:t>
            </a:r>
            <a:r>
              <a:rPr sz="1600" b="1" dirty="0">
                <a:solidFill>
                  <a:srgbClr val="231F20"/>
                </a:solidFill>
                <a:latin typeface="Bahnschrift SemiBold" panose="020B0502040204020203" pitchFamily="34" charset="0"/>
                <a:cs typeface="DIN 2014 Bold"/>
              </a:rPr>
              <a:t>gestärkte Community</a:t>
            </a:r>
            <a:endParaRPr sz="1600" dirty="0">
              <a:latin typeface="Bahnschrift SemiBold" panose="020B0502040204020203" pitchFamily="34" charset="0"/>
              <a:cs typeface="DIN 2014 Bold"/>
            </a:endParaRPr>
          </a:p>
          <a:p>
            <a:pPr marL="12700" marR="1050925">
              <a:spcBef>
                <a:spcPts val="1200"/>
              </a:spcBef>
            </a:pPr>
            <a:r>
              <a:rPr sz="1600" b="1" dirty="0">
                <a:solidFill>
                  <a:srgbClr val="231F20"/>
                </a:solidFill>
                <a:latin typeface="Bahnschrift SemiBold" panose="020B0502040204020203" pitchFamily="34" charset="0"/>
                <a:cs typeface="DIN 2014 Bold"/>
              </a:rPr>
              <a:t>Qualität, Partizipation, Markenimage, </a:t>
            </a:r>
            <a:r>
              <a:rPr sz="1600" b="1" dirty="0" err="1">
                <a:solidFill>
                  <a:srgbClr val="231F20"/>
                </a:solidFill>
                <a:latin typeface="Bahnschrift SemiBold" panose="020B0502040204020203" pitchFamily="34" charset="0"/>
                <a:cs typeface="DIN 2014 Bold"/>
              </a:rPr>
              <a:t>Markenloyalität</a:t>
            </a:r>
            <a:r>
              <a:rPr sz="1600" b="1" dirty="0">
                <a:solidFill>
                  <a:srgbClr val="231F20"/>
                </a:solidFill>
                <a:latin typeface="Bahnschrift SemiBold" panose="020B0502040204020203" pitchFamily="34" charset="0"/>
                <a:cs typeface="DIN 2014 Bold"/>
              </a:rPr>
              <a:t>  </a:t>
            </a:r>
            <a:endParaRPr lang="de-DE" sz="1600" b="1" dirty="0" smtClean="0">
              <a:solidFill>
                <a:srgbClr val="231F20"/>
              </a:solidFill>
              <a:latin typeface="Bahnschrift SemiBold" panose="020B0502040204020203" pitchFamily="34" charset="0"/>
              <a:cs typeface="DIN 2014 Bold"/>
            </a:endParaRPr>
          </a:p>
          <a:p>
            <a:pPr marL="12700" marR="1050925">
              <a:spcBef>
                <a:spcPts val="1200"/>
              </a:spcBef>
            </a:pPr>
            <a:r>
              <a:rPr lang="de-DE" sz="1600" b="1" dirty="0">
                <a:solidFill>
                  <a:srgbClr val="231F20"/>
                </a:solidFill>
                <a:latin typeface="Bahnschrift SemiBold" panose="020B0502040204020203" pitchFamily="34" charset="0"/>
                <a:cs typeface="DIN 2014 Bold"/>
              </a:rPr>
              <a:t>V</a:t>
            </a:r>
            <a:r>
              <a:rPr sz="1600" b="1" dirty="0" err="1" smtClean="0">
                <a:solidFill>
                  <a:srgbClr val="231F20"/>
                </a:solidFill>
                <a:latin typeface="Bahnschrift SemiBold" panose="020B0502040204020203" pitchFamily="34" charset="0"/>
                <a:cs typeface="DIN 2014 Bold"/>
              </a:rPr>
              <a:t>orreiterrolle</a:t>
            </a:r>
            <a:endParaRPr sz="1600" dirty="0">
              <a:latin typeface="Bahnschrift SemiBold" panose="020B0502040204020203" pitchFamily="34" charset="0"/>
              <a:cs typeface="DIN 2014 Bold"/>
            </a:endParaRPr>
          </a:p>
        </p:txBody>
      </p:sp>
      <p:pic>
        <p:nvPicPr>
          <p:cNvPr id="53" name="Grafik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5" name="Foliennummernplatzhalter 34"/>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8</a:t>
            </a:fld>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uppieren 12"/>
          <p:cNvGrpSpPr/>
          <p:nvPr/>
        </p:nvGrpSpPr>
        <p:grpSpPr>
          <a:xfrm>
            <a:off x="0" y="3175"/>
            <a:ext cx="9144000" cy="5143500"/>
            <a:chOff x="0" y="3175"/>
            <a:chExt cx="9144000" cy="5143500"/>
          </a:xfrm>
        </p:grpSpPr>
        <p:pic>
          <p:nvPicPr>
            <p:cNvPr id="14" name="Grafik 13">
              <a:extLst>
                <a:ext uri="{FF2B5EF4-FFF2-40B4-BE49-F238E27FC236}">
                  <a16:creationId xmlns:a16="http://schemas.microsoft.com/office/drawing/2014/main" xmlns="" id="{E381E4F1-09E0-4447-9946-DED7EBAB5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5" name="Rechteck 14"/>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3097531"/>
            <a:ext cx="3583940" cy="1004569"/>
          </a:xfrm>
          <a:prstGeom prst="rect">
            <a:avLst/>
          </a:prstGeom>
        </p:spPr>
        <p:txBody>
          <a:bodyPr vert="horz" wrap="square" lIns="0" tIns="100330" rIns="0" bIns="0" rtlCol="0">
            <a:spAutoFit/>
          </a:bodyPr>
          <a:lstStyle/>
          <a:p>
            <a:pPr marL="12700" marR="5080">
              <a:lnSpc>
                <a:spcPts val="3510"/>
              </a:lnSpc>
              <a:spcBef>
                <a:spcPts val="790"/>
              </a:spcBef>
            </a:pPr>
            <a:r>
              <a:rPr sz="3500" b="1" dirty="0">
                <a:solidFill>
                  <a:srgbClr val="231F20"/>
                </a:solidFill>
                <a:latin typeface="Bahnschrift SemiBold Condensed" panose="020B0502040204020203" pitchFamily="34" charset="0"/>
                <a:cs typeface="DIN OT Cond"/>
              </a:rPr>
              <a:t>INTERAKTIVER TEIL </a:t>
            </a:r>
            <a:r>
              <a:rPr sz="3500" b="1" spc="5" dirty="0">
                <a:solidFill>
                  <a:srgbClr val="231F20"/>
                </a:solidFill>
                <a:latin typeface="Bahnschrift SemiBold Condensed" panose="020B0502040204020203" pitchFamily="34" charset="0"/>
                <a:cs typeface="DIN OT Cond"/>
              </a:rPr>
              <a:t> </a:t>
            </a:r>
            <a:r>
              <a:rPr sz="3500" b="1" dirty="0">
                <a:solidFill>
                  <a:srgbClr val="00AE9D"/>
                </a:solidFill>
                <a:latin typeface="Bahnschrift SemiBold Condensed" panose="020B0502040204020203" pitchFamily="34" charset="0"/>
                <a:cs typeface="DIN OT Cond"/>
              </a:rPr>
              <a:t>COMMUNI</a:t>
            </a:r>
            <a:r>
              <a:rPr sz="3500" b="1" spc="114" dirty="0">
                <a:solidFill>
                  <a:srgbClr val="00AE9D"/>
                </a:solidFill>
                <a:latin typeface="Bahnschrift SemiBold Condensed" panose="020B0502040204020203" pitchFamily="34" charset="0"/>
                <a:cs typeface="DIN OT Cond"/>
              </a:rPr>
              <a:t>T</a:t>
            </a:r>
            <a:r>
              <a:rPr sz="3500" b="1" spc="-55" dirty="0">
                <a:solidFill>
                  <a:srgbClr val="00AE9D"/>
                </a:solidFill>
                <a:latin typeface="Bahnschrift SemiBold Condensed" panose="020B0502040204020203" pitchFamily="34" charset="0"/>
                <a:cs typeface="DIN OT Cond"/>
              </a:rPr>
              <a:t>Y</a:t>
            </a:r>
            <a:r>
              <a:rPr sz="3500" b="1" spc="-20" dirty="0">
                <a:solidFill>
                  <a:srgbClr val="00AE9D"/>
                </a:solidFill>
                <a:latin typeface="Bahnschrift SemiBold Condensed" panose="020B0502040204020203" pitchFamily="34" charset="0"/>
                <a:cs typeface="DIN OT Cond"/>
              </a:rPr>
              <a:t>-S</a:t>
            </a:r>
            <a:r>
              <a:rPr sz="3500" b="1" dirty="0">
                <a:solidFill>
                  <a:srgbClr val="00AE9D"/>
                </a:solidFill>
                <a:latin typeface="Bahnschrift SemiBold Condensed" panose="020B0502040204020203" pitchFamily="34" charset="0"/>
                <a:cs typeface="DIN OT Cond"/>
              </a:rPr>
              <a:t>TR</a:t>
            </a:r>
            <a:r>
              <a:rPr sz="3500" b="1" spc="-140" dirty="0">
                <a:solidFill>
                  <a:srgbClr val="00AE9D"/>
                </a:solidFill>
                <a:latin typeface="Bahnschrift SemiBold Condensed" panose="020B0502040204020203" pitchFamily="34" charset="0"/>
                <a:cs typeface="DIN OT Cond"/>
              </a:rPr>
              <a:t>A</a:t>
            </a:r>
            <a:r>
              <a:rPr sz="3500" b="1" dirty="0">
                <a:solidFill>
                  <a:srgbClr val="00AE9D"/>
                </a:solidFill>
                <a:latin typeface="Bahnschrift SemiBold Condensed" panose="020B0502040204020203" pitchFamily="34" charset="0"/>
                <a:cs typeface="DIN OT Cond"/>
              </a:rPr>
              <a:t>TEGIE</a:t>
            </a:r>
            <a:endParaRPr sz="3500" dirty="0">
              <a:latin typeface="Bahnschrift SemiBold Condensed" panose="020B0502040204020203" pitchFamily="34" charset="0"/>
              <a:cs typeface="DIN OT Con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5249</Words>
  <Application>Microsoft Office PowerPoint</Application>
  <PresentationFormat>Benutzerdefiniert</PresentationFormat>
  <Paragraphs>524</Paragraphs>
  <Slides>45</Slides>
  <Notes>38</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45</vt:i4>
      </vt:variant>
    </vt:vector>
  </HeadingPairs>
  <TitlesOfParts>
    <vt:vector size="57" baseType="lpstr">
      <vt:lpstr>Times New Roman</vt:lpstr>
      <vt:lpstr>Bahnschrift SemiBold Condensed</vt:lpstr>
      <vt:lpstr>Arial</vt:lpstr>
      <vt:lpstr>Wingdings</vt:lpstr>
      <vt:lpstr>Bahnschrift</vt:lpstr>
      <vt:lpstr>DIN 2014</vt:lpstr>
      <vt:lpstr>Calibri</vt:lpstr>
      <vt:lpstr>DIN OT Cond</vt:lpstr>
      <vt:lpstr>DIN 2014 Bold</vt:lpstr>
      <vt:lpstr>Bahnschrift SemiBold</vt:lpstr>
      <vt:lpstr>Bahnschrift SemiLight</vt:lpstr>
      <vt:lpstr>Office Theme</vt:lpstr>
      <vt:lpstr>HALLO LIEBE COMMUNITY!</vt:lpstr>
      <vt:lpstr>ABLAUF DES WORKSHOPS (exemplarisch)</vt:lpstr>
      <vt:lpstr>PowerPoint-Präsentation</vt:lpstr>
      <vt:lpstr>KONSTRUKTIVE DISKUSSIONEN DURCH INTERAKTIVES EMPOWERMENT</vt:lpstr>
      <vt:lpstr>VOM KRISENMANAGEMENT ZUM INTERAKTIVEM EMPOWERMENT</vt:lpstr>
      <vt:lpstr>KOMPONENTEN DES EMPOWERMENTS</vt:lpstr>
      <vt:lpstr>ROLLE DER MODERATOR:INNEN IN DER  EMPOWERMENT-MODERATION</vt:lpstr>
      <vt:lpstr>ZIELE VON EMPOWERMENT-MODERATION</vt:lpstr>
      <vt:lpstr>PowerPoint-Präsentation</vt:lpstr>
      <vt:lpstr>TOOLS FÜR PRÄSENZ-WORKSHOPS</vt:lpstr>
      <vt:lpstr>PowerPoint-Präsentation</vt:lpstr>
      <vt:lpstr>WAS ENTHALTEN WÜNSCHENSWERTE KOMMENTARE?</vt:lpstr>
      <vt:lpstr>WAS ENTHALTEN SCHLECHTE KOMMENTARE?</vt:lpstr>
      <vt:lpstr>WAS SOLLEN KOMMENTATOR:INNEN UND  LESER:INNEN  AUS DER ONLINEDISKUSSION MITNEHMEN?</vt:lpstr>
      <vt:lpstr>WAS WOLLEN SIE FÜR DIE REDAKTIONELLE ARBEIT   AUS DEN ONLINE-DISKUSSIONEN MITNEHMEN?</vt:lpstr>
      <vt:lpstr>PowerPoint-Präsentation</vt:lpstr>
      <vt:lpstr>ENTSCHEIDUNGSHILFE FÜR DEN AUSWAHLPROZESS  BEI DER EMPOWERMENT-MODERATION</vt:lpstr>
      <vt:lpstr>PowerPoint-Präsentation</vt:lpstr>
      <vt:lpstr>STILE DER EMPOWERMENT-MODERATION:  DAS KASI-PRINZIP</vt:lpstr>
      <vt:lpstr>KOGNITIVER STIL</vt:lpstr>
      <vt:lpstr>KOGNITIVER STIL – BEISPIELE</vt:lpstr>
      <vt:lpstr>KOGNITIVER STIL – BEISPIELE</vt:lpstr>
      <vt:lpstr>KOGNITIVER STIL – BEISPIELE</vt:lpstr>
      <vt:lpstr>AFFEKTIVER STIL</vt:lpstr>
      <vt:lpstr>AFFEKTIVER STIL – BEISPIELE</vt:lpstr>
      <vt:lpstr>AFFEKTIVER STIL – BEISPIELE</vt:lpstr>
      <vt:lpstr>AFFEKTIVER STIL – BEISPIELE</vt:lpstr>
      <vt:lpstr>SOZIAL-INTEGRATIVER STIL</vt:lpstr>
      <vt:lpstr>SOZIAL-INTEGRATIVER STIL – BEISPIELE</vt:lpstr>
      <vt:lpstr>SOZIAL-INTEGRATIVER STIL – BEISPIELE</vt:lpstr>
      <vt:lpstr>SOZIAL-INTEGRATIVER STIL – BEISPIELE</vt:lpstr>
      <vt:lpstr>PowerPoint-Präsentation</vt:lpstr>
      <vt:lpstr>KERNERGEBNISSE DES FELDEXPERIMENTS</vt:lpstr>
      <vt:lpstr>WHITEPAPER ZU EMPOWERMENT-MODERATION</vt:lpstr>
      <vt:lpstr>HANDLUNGSEMPFEHLUNGEN</vt:lpstr>
      <vt:lpstr>PowerPoint-Präsentation</vt:lpstr>
      <vt:lpstr>DIE AUTORINNEN UND AUTOREN</vt:lpstr>
      <vt:lpstr>VIELEN DANK!</vt:lpstr>
      <vt:lpstr>PowerPoint-Präsentation</vt:lpstr>
      <vt:lpstr>PowerPoint-Präsentation</vt:lpstr>
      <vt:lpstr>WAS IST EMPOWERMENT-MODERATION?</vt:lpstr>
      <vt:lpstr>VORAUSSETZUNGEN UND ZIELGRUPPE</vt:lpstr>
      <vt:lpstr>TIPPS ZUR VORBEREITUNG</vt:lpstr>
      <vt:lpstr>TIPPS ZUR NACHBEREITUNG</vt:lpstr>
      <vt:lpstr>MATERIALSAMMLUNG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 LIEBE COMMUNITY!</dc:title>
  <dc:creator>Joppien, Sebastian</dc:creator>
  <cp:lastModifiedBy>Joppien, Sebastian</cp:lastModifiedBy>
  <cp:revision>34</cp:revision>
  <dcterms:created xsi:type="dcterms:W3CDTF">2022-02-16T11:10:26Z</dcterms:created>
  <dcterms:modified xsi:type="dcterms:W3CDTF">2022-04-06T13:42:25Z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2022-01-31T00:00:00Z</vt:filetime>
  </property>
  <property fmtid="{D5CDD505-2E9C-101B-9397-08002B2CF9AE}" pid="3" name="Creator">
    <vt:lpwstr>Adobe InDesign 17.0 (Macintosh)</vt:lpwstr>
  </property>
  <property fmtid="{D5CDD505-2E9C-101B-9397-08002B2CF9AE}" pid="4" name="LastSaved">
    <vt:filetime>2022-02-16T00:00:00Z</vt:filetime>
  </property>
</Properties>
</file>